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mp" ContentType="image/p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5" r:id="rId9"/>
    <p:sldId id="257" r:id="rId10"/>
    <p:sldId id="264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04" autoAdjust="0"/>
    <p:restoredTop sz="94660"/>
  </p:normalViewPr>
  <p:slideViewPr>
    <p:cSldViewPr snapToGrid="0">
      <p:cViewPr varScale="1">
        <p:scale>
          <a:sx n="85" d="100"/>
          <a:sy n="85" d="100"/>
        </p:scale>
        <p:origin x="499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95269" y="1122363"/>
            <a:ext cx="9001462" cy="2387600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95269" y="3602038"/>
            <a:ext cx="9001462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8F72FA-20A5-4894-8877-263B703BE281}" type="datetimeFigureOut">
              <a:rPr lang="en-US" smtClean="0"/>
              <a:t>1/8/2020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EF270F-877A-4BE3-9868-1A68651004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0987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4289372"/>
            <a:ext cx="10367564" cy="819355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13806" y="621321"/>
            <a:ext cx="10367564" cy="3379735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5108728"/>
            <a:ext cx="10365998" cy="682472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8F72FA-20A5-4894-8877-263B703BE281}" type="datetimeFigureOut">
              <a:rPr lang="en-US" smtClean="0"/>
              <a:t>1/8/2020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EF270F-877A-4BE3-9868-1A68651004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69832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3424859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4204820"/>
            <a:ext cx="10353761" cy="159218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8F72FA-20A5-4894-8877-263B703BE281}" type="datetimeFigureOut">
              <a:rPr lang="en-US" smtClean="0"/>
              <a:t>1/8/2020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EF270F-877A-4BE3-9868-1A68651004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042832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426812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204821"/>
            <a:ext cx="10353762" cy="158638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8F72FA-20A5-4894-8877-263B703BE281}" type="datetimeFigureOut">
              <a:rPr lang="en-US" smtClean="0"/>
              <a:t>1/8/2020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EF270F-877A-4BE3-9868-1A68651004FF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836612" y="73524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57956" y="297209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58058144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2126942"/>
            <a:ext cx="10355327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650556"/>
            <a:ext cx="10353763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8F72FA-20A5-4894-8877-263B703BE281}" type="datetimeFigureOut">
              <a:rPr lang="en-US" smtClean="0"/>
              <a:t>1/8/2020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EF270F-877A-4BE3-9868-1A68651004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95472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94" y="609600"/>
            <a:ext cx="10353762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94" y="2088319"/>
            <a:ext cx="3298956" cy="823305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94" y="2911624"/>
            <a:ext cx="3298956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4878" y="2088320"/>
            <a:ext cx="3298558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4878" y="2911624"/>
            <a:ext cx="3299821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088320"/>
            <a:ext cx="3291211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6346" y="2911624"/>
            <a:ext cx="3291211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8F72FA-20A5-4894-8877-263B703BE281}" type="datetimeFigureOut">
              <a:rPr lang="en-US" smtClean="0"/>
              <a:t>1/8/2020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EF270F-877A-4BE3-9868-1A68651004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254659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95" y="4195899"/>
            <a:ext cx="3298955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92020" y="2298987"/>
            <a:ext cx="2940050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95" y="4772161"/>
            <a:ext cx="3298955" cy="101903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01" y="4195899"/>
            <a:ext cx="3298983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68996" y="2298987"/>
            <a:ext cx="2930525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72160"/>
            <a:ext cx="3300336" cy="101903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423" y="4195899"/>
            <a:ext cx="3289900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52803" y="2298987"/>
            <a:ext cx="2932113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298" y="4772161"/>
            <a:ext cx="3294258" cy="1019037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8F72FA-20A5-4894-8877-263B703BE281}" type="datetimeFigureOut">
              <a:rPr lang="en-US" smtClean="0"/>
              <a:t>1/8/2020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EF270F-877A-4BE3-9868-1A68651004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139999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8F72FA-20A5-4894-8877-263B703BE281}" type="datetimeFigureOut">
              <a:rPr lang="en-US" smtClean="0"/>
              <a:t>1/8/2020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EF270F-877A-4BE3-9868-1A68651004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94721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599"/>
            <a:ext cx="2542657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3794" y="609599"/>
            <a:ext cx="7658705" cy="518160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8F72FA-20A5-4894-8877-263B703BE281}" type="datetimeFigureOut">
              <a:rPr lang="en-US" smtClean="0"/>
              <a:t>1/8/2020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EF270F-877A-4BE3-9868-1A68651004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00588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8F72FA-20A5-4894-8877-263B703BE281}" type="datetimeFigureOut">
              <a:rPr lang="en-US" smtClean="0"/>
              <a:t>1/8/2020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EF270F-877A-4BE3-9868-1A68651004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7964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29244" y="657226"/>
            <a:ext cx="9733512" cy="2852737"/>
          </a:xfrm>
        </p:spPr>
        <p:txBody>
          <a:bodyPr anchor="b">
            <a:normAutofit/>
          </a:bodyPr>
          <a:lstStyle>
            <a:lvl1pPr>
              <a:defRPr sz="3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29244" y="3602038"/>
            <a:ext cx="9733512" cy="1500187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8F72FA-20A5-4894-8877-263B703BE281}" type="datetimeFigureOut">
              <a:rPr lang="en-US" smtClean="0"/>
              <a:t>1/8/2020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EF270F-877A-4BE3-9868-1A68651004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18780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632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3795" y="2088319"/>
            <a:ext cx="5106004" cy="370288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3403" y="2088319"/>
            <a:ext cx="5094154" cy="370288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8F72FA-20A5-4894-8877-263B703BE281}" type="datetimeFigureOut">
              <a:rPr lang="en-US" smtClean="0"/>
              <a:t>1/8/2020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EF270F-877A-4BE3-9868-1A68651004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90479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804" y="2088320"/>
            <a:ext cx="4879199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13795" y="2912232"/>
            <a:ext cx="5107208" cy="287896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2003" y="2088320"/>
            <a:ext cx="4865554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912232"/>
            <a:ext cx="5095357" cy="287896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8F72FA-20A5-4894-8877-263B703BE281}" type="datetimeFigureOut">
              <a:rPr lang="en-US" smtClean="0"/>
              <a:t>1/8/2020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EF270F-877A-4BE3-9868-1A68651004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77477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8F72FA-20A5-4894-8877-263B703BE281}" type="datetimeFigureOut">
              <a:rPr lang="en-US" smtClean="0"/>
              <a:t>1/8/2020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EF270F-877A-4BE3-9868-1A68651004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66185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8F72FA-20A5-4894-8877-263B703BE281}" type="datetimeFigureOut">
              <a:rPr lang="en-US" smtClean="0"/>
              <a:t>1/8/2020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EF270F-877A-4BE3-9868-1A68651004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35697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228" y="609600"/>
            <a:ext cx="3932237" cy="2362200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78064" y="609600"/>
            <a:ext cx="6189492" cy="5181600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7228" y="2971800"/>
            <a:ext cx="3932237" cy="2819399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8F72FA-20A5-4894-8877-263B703BE281}" type="datetimeFigureOut">
              <a:rPr lang="en-US" smtClean="0"/>
              <a:t>1/8/2020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EF270F-877A-4BE3-9868-1A68651004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44594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227" y="609600"/>
            <a:ext cx="5929773" cy="2362200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4" y="758881"/>
            <a:ext cx="3255356" cy="4883038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971800"/>
            <a:ext cx="5934950" cy="28194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8F72FA-20A5-4894-8877-263B703BE281}" type="datetimeFigureOut">
              <a:rPr lang="en-US" smtClean="0"/>
              <a:t>1/8/2020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EF270F-877A-4BE3-9868-1A68651004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70868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632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95" y="2096064"/>
            <a:ext cx="10353762" cy="36951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8F72FA-20A5-4894-8877-263B703BE281}" type="datetimeFigureOut">
              <a:rPr lang="en-US" smtClean="0"/>
              <a:t>1/8/2020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94" y="5883275"/>
            <a:ext cx="6672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EF270F-877A-4BE3-9868-1A68651004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689501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400" b="1" i="0" kern="1200" cap="all">
          <a:solidFill>
            <a:schemeClr val="tx1"/>
          </a:solidFill>
          <a:effectLst>
            <a:outerShdw blurRad="50800" dist="63500" dir="2700000" algn="tl" rotWithShape="0">
              <a:srgbClr val="000000">
                <a:alpha val="48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britannica.com/biography/Albert-Einstein" TargetMode="External"/><Relationship Id="rId2" Type="http://schemas.openxmlformats.org/officeDocument/2006/relationships/hyperlink" Target="https://www.history.com/topics/inventions/albert-einstein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quora.com/What-is-the-importance-of-E-MC&#178;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tmp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15ECE0-6B34-4229-A084-231C214DA37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834887" y="313980"/>
            <a:ext cx="9001462" cy="2387600"/>
          </a:xfrm>
        </p:spPr>
        <p:txBody>
          <a:bodyPr>
            <a:noAutofit/>
          </a:bodyPr>
          <a:lstStyle/>
          <a:p>
            <a:r>
              <a:rPr lang="en-US" sz="9600" dirty="0"/>
              <a:t>Albert Einstein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6AD0CBE-4E4B-4B59-8343-F0B29B8DC2A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834887" y="3117954"/>
            <a:ext cx="9001462" cy="1655762"/>
          </a:xfrm>
        </p:spPr>
        <p:txBody>
          <a:bodyPr/>
          <a:lstStyle/>
          <a:p>
            <a:r>
              <a:rPr lang="en-US" dirty="0"/>
              <a:t>By: Ms. Williamsen</a:t>
            </a:r>
          </a:p>
          <a:p>
            <a:r>
              <a:rPr lang="en-US" dirty="0"/>
              <a:t>Period: ____</a:t>
            </a:r>
          </a:p>
        </p:txBody>
      </p:sp>
      <p:pic>
        <p:nvPicPr>
          <p:cNvPr id="5" name="Picture 4" descr="A person wearing a suit and tie&#10;&#10;Description automatically generated">
            <a:extLst>
              <a:ext uri="{FF2B5EF4-FFF2-40B4-BE49-F238E27FC236}">
                <a16:creationId xmlns:a16="http://schemas.microsoft.com/office/drawing/2014/main" id="{922A0AF8-646D-4852-ABE9-70C65F95711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966" y="1688410"/>
            <a:ext cx="4514850" cy="4514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468283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E1D1A6-3804-4694-911E-52D83C6D72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references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72E076-D041-4203-B283-8F57CD76061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Information</a:t>
            </a:r>
          </a:p>
          <a:p>
            <a:pPr lvl="1"/>
            <a:r>
              <a:rPr lang="en-US" dirty="0">
                <a:hlinkClick r:id="rId2"/>
              </a:rPr>
              <a:t>https://www.history.com/topics/inventions/albert-einstein</a:t>
            </a:r>
            <a:endParaRPr lang="en-US" dirty="0"/>
          </a:p>
          <a:p>
            <a:pPr lvl="1"/>
            <a:r>
              <a:rPr lang="en-US" dirty="0">
                <a:hlinkClick r:id="rId3"/>
              </a:rPr>
              <a:t>https://www.britannica.com/biography/Albert-Einstein</a:t>
            </a:r>
            <a:r>
              <a:rPr lang="en-US" dirty="0"/>
              <a:t>  </a:t>
            </a:r>
          </a:p>
          <a:p>
            <a:pPr lvl="1"/>
            <a:r>
              <a:rPr lang="en-US" dirty="0">
                <a:hlinkClick r:id="rId4"/>
              </a:rPr>
              <a:t>https://www.quora.com/What-is-the-importance-of-E-MC² </a:t>
            </a:r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91115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flip dir="r"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C24BC4-D684-4053-938B-96CF9A312B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Birth/Death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24E4BD-19E7-49F0-8D84-8588FA7E5DAB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pt-BR" dirty="0">
                <a:effectLst/>
              </a:rPr>
              <a:t>Born:   March 14, 1879 </a:t>
            </a:r>
          </a:p>
          <a:p>
            <a:pPr lvl="1"/>
            <a:r>
              <a:rPr lang="pt-BR" sz="2000" dirty="0">
                <a:effectLst/>
              </a:rPr>
              <a:t>Where: </a:t>
            </a:r>
            <a:r>
              <a:rPr lang="en-US" sz="2000" dirty="0">
                <a:effectLst/>
              </a:rPr>
              <a:t>Ulm, Württemberg, Germany</a:t>
            </a:r>
            <a:endParaRPr lang="pt-BR" sz="2000" dirty="0">
              <a:effectLst/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B71B9C1-8089-42E7-B8CB-DBE585A0DE4B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pt-BR" dirty="0">
                <a:effectLst/>
              </a:rPr>
              <a:t>Death: April 18, 1955 (age 76)</a:t>
            </a:r>
          </a:p>
          <a:p>
            <a:pPr lvl="1"/>
            <a:r>
              <a:rPr lang="pt-BR" sz="2000" dirty="0">
                <a:effectLst/>
              </a:rPr>
              <a:t>Where: Princeton, New Jersey, United States of America</a:t>
            </a:r>
            <a:endParaRPr lang="en-US" sz="2000" dirty="0"/>
          </a:p>
          <a:p>
            <a:endParaRPr lang="en-US" dirty="0"/>
          </a:p>
        </p:txBody>
      </p:sp>
      <p:pic>
        <p:nvPicPr>
          <p:cNvPr id="6" name="Picture 5" descr="A picture containing text, map&#10;&#10;Description automatically generated">
            <a:extLst>
              <a:ext uri="{FF2B5EF4-FFF2-40B4-BE49-F238E27FC236}">
                <a16:creationId xmlns:a16="http://schemas.microsoft.com/office/drawing/2014/main" id="{7E178015-E8CA-41B8-8CF6-4461C24B3EB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191" y="3383719"/>
            <a:ext cx="4580953" cy="2461825"/>
          </a:xfrm>
          <a:prstGeom prst="rect">
            <a:avLst/>
          </a:prstGeom>
        </p:spPr>
      </p:pic>
      <p:pic>
        <p:nvPicPr>
          <p:cNvPr id="8" name="Picture 7" descr="A picture containing text, map&#10;&#10;Description automatically generated">
            <a:extLst>
              <a:ext uri="{FF2B5EF4-FFF2-40B4-BE49-F238E27FC236}">
                <a16:creationId xmlns:a16="http://schemas.microsoft.com/office/drawing/2014/main" id="{98BDD4F5-6EB2-4C42-A2DD-B812BAEAC66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10654" y="3466826"/>
            <a:ext cx="2910507" cy="29105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23661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4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64FE6E-0CAB-48D6-874B-2D92B9E0B7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Fun fact #1</a:t>
            </a:r>
            <a:br>
              <a:rPr lang="en-US" dirty="0"/>
            </a:br>
            <a:r>
              <a:rPr lang="en-US" dirty="0"/>
              <a:t>Einstein’s Family</a:t>
            </a:r>
          </a:p>
        </p:txBody>
      </p:sp>
      <p:pic>
        <p:nvPicPr>
          <p:cNvPr id="5" name="Picture 4" descr="A group of people posing for a photo&#10;&#10;Description automatically generated">
            <a:extLst>
              <a:ext uri="{FF2B5EF4-FFF2-40B4-BE49-F238E27FC236}">
                <a16:creationId xmlns:a16="http://schemas.microsoft.com/office/drawing/2014/main" id="{73563384-6C06-4841-A5A7-7A1CBBA6BE2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8060" y="3665355"/>
            <a:ext cx="4273695" cy="2941634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C3493F-AF09-40A4-A528-B39EE34F5E9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Einstein had 1 sister whose name was Maria, but they called her Maja. She was two years younger than him.</a:t>
            </a:r>
          </a:p>
          <a:p>
            <a:r>
              <a:rPr lang="en-US" dirty="0"/>
              <a:t>He had 3 children after getting married in 1903 to </a:t>
            </a:r>
            <a:r>
              <a:rPr lang="en-US" dirty="0" err="1"/>
              <a:t>Mileva</a:t>
            </a:r>
            <a:r>
              <a:rPr lang="en-US" dirty="0"/>
              <a:t>. He had 1 daughter: </a:t>
            </a:r>
            <a:r>
              <a:rPr lang="en-US" dirty="0" err="1">
                <a:effectLst/>
              </a:rPr>
              <a:t>Lieserl</a:t>
            </a:r>
            <a:r>
              <a:rPr lang="en-US" dirty="0"/>
              <a:t> and 2 sons: </a:t>
            </a:r>
            <a:r>
              <a:rPr lang="en-US" dirty="0">
                <a:effectLst/>
              </a:rPr>
              <a:t>Hans and Eduard. In 1919, </a:t>
            </a:r>
            <a:r>
              <a:rPr lang="en-US" dirty="0" err="1">
                <a:effectLst/>
              </a:rPr>
              <a:t>Mileva</a:t>
            </a:r>
            <a:r>
              <a:rPr lang="en-US" dirty="0">
                <a:effectLst/>
              </a:rPr>
              <a:t> and Einstein divorced.</a:t>
            </a:r>
          </a:p>
          <a:p>
            <a:r>
              <a:rPr lang="en-US" dirty="0">
                <a:effectLst/>
              </a:rPr>
              <a:t>Later in the year 1919, Einstein remarried to Elsa Lowenthal.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780523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933481-D968-4798-A133-296504EE77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Fun fact #2</a:t>
            </a:r>
            <a:br>
              <a:rPr lang="en-US" dirty="0"/>
            </a:br>
            <a:r>
              <a:rPr lang="en-US" dirty="0"/>
              <a:t>Two Wonders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26DFA2-FF39-4E82-B930-26E2BCF0940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There were 2 things that Einstein became fascinated with at a young age, which led to his beliefs and discoveries in science and math. </a:t>
            </a:r>
          </a:p>
          <a:p>
            <a:pPr lvl="1"/>
            <a:r>
              <a:rPr lang="en-US" sz="2800" dirty="0"/>
              <a:t>1.  A Compass (at age 5)</a:t>
            </a:r>
          </a:p>
          <a:p>
            <a:pPr lvl="1"/>
            <a:r>
              <a:rPr lang="en-US" sz="2800" dirty="0"/>
              <a:t>2.  A Geometry Book (at age 12)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88AD986-17E5-423D-9ED4-0B5BC552FDB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052" y="269984"/>
            <a:ext cx="1731124" cy="182608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6B72B2E8-49EF-4B4D-8DC1-CAD4B76599E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47954" y="3388555"/>
            <a:ext cx="2484311" cy="3067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8616457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621D6B-87F5-42BE-80FE-5CC5921EB5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Fun fact #3</a:t>
            </a:r>
            <a:br>
              <a:rPr lang="en-US" dirty="0"/>
            </a:br>
            <a:r>
              <a:rPr lang="en-US" dirty="0"/>
              <a:t>Miracle year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4775BC-E2B2-4995-86B8-E0F08189109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2400" dirty="0"/>
              <a:t>1905 was known as Einstein’s Miracle year. </a:t>
            </a:r>
          </a:p>
          <a:p>
            <a:pPr lvl="1"/>
            <a:r>
              <a:rPr lang="en-US" sz="2400" dirty="0"/>
              <a:t>He wrote 4 groundbreaking articles. </a:t>
            </a:r>
          </a:p>
          <a:p>
            <a:pPr lvl="2"/>
            <a:r>
              <a:rPr lang="en-US" sz="2400" dirty="0"/>
              <a:t>The 1</a:t>
            </a:r>
            <a:r>
              <a:rPr lang="en-US" sz="2400" baseline="30000" dirty="0"/>
              <a:t>st</a:t>
            </a:r>
            <a:r>
              <a:rPr lang="en-US" sz="2400" dirty="0"/>
              <a:t> article discussed the Quantum Theory.</a:t>
            </a:r>
          </a:p>
          <a:p>
            <a:pPr lvl="2"/>
            <a:r>
              <a:rPr lang="en-US" sz="2400" dirty="0"/>
              <a:t>The 2</a:t>
            </a:r>
            <a:r>
              <a:rPr lang="en-US" sz="2400" baseline="30000" dirty="0"/>
              <a:t>nd</a:t>
            </a:r>
            <a:r>
              <a:rPr lang="en-US" sz="2400" dirty="0"/>
              <a:t> article discussed the existence of the atoms with proof from experiments conducted.</a:t>
            </a:r>
          </a:p>
          <a:p>
            <a:pPr lvl="2"/>
            <a:r>
              <a:rPr lang="en-US" sz="2400" dirty="0"/>
              <a:t>The 3</a:t>
            </a:r>
            <a:r>
              <a:rPr lang="en-US" sz="2400" baseline="30000" dirty="0"/>
              <a:t>rd</a:t>
            </a:r>
            <a:r>
              <a:rPr lang="en-US" sz="2400" dirty="0"/>
              <a:t> article discussed his special theory of relativity.</a:t>
            </a:r>
          </a:p>
          <a:p>
            <a:pPr lvl="2"/>
            <a:r>
              <a:rPr lang="en-US" sz="2400" dirty="0"/>
              <a:t>The 4</a:t>
            </a:r>
            <a:r>
              <a:rPr lang="en-US" sz="2400" baseline="30000" dirty="0"/>
              <a:t>th</a:t>
            </a:r>
            <a:r>
              <a:rPr lang="en-US" sz="2400" dirty="0"/>
              <a:t> articles discussed the relationship between mass and energy.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AA4F039-6225-43DF-ACDB-B3DD3182EB6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03595">
            <a:off x="9384430" y="305381"/>
            <a:ext cx="2502191" cy="25021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4842005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9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7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87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03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645FA0F-DD4D-4B64-8BA3-AC7D1C62A69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259" y="141218"/>
            <a:ext cx="3403324" cy="192855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4E3DFF6-919A-4C2B-B132-6CE009C936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Mathematical contributions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0C7C2E9-D043-4552-9F03-0BED9E1E678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He is mainly known for the equation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𝑚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dirty="0"/>
                  <a:t>.  The relation between energy and mass.</a:t>
                </a:r>
              </a:p>
              <a:p>
                <a:pPr lvl="1"/>
                <a:r>
                  <a:rPr lang="en-US" dirty="0"/>
                  <a:t>This equation is used in physics and states that energy &amp; mass are equivalent. Anything that has mass has an equivalent amount of energy and vice versa.</a:t>
                </a:r>
              </a:p>
              <a:p>
                <a:pPr lvl="1"/>
                <a:endParaRPr lang="en-US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0C7C2E9-D043-4552-9F03-0BED9E1E678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648" t="-3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230658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DAB63331-D5BF-4303-B1E1-FE652237BF09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/>
                  <a:t>Why is </a:t>
                </a:r>
                <a14:m>
                  <m:oMath xmlns:m="http://schemas.openxmlformats.org/officeDocument/2006/math">
                    <m:r>
                      <a:rPr lang="en-US" b="0" i="1"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b="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>
                        <a:latin typeface="Cambria Math" panose="02040503050406030204" pitchFamily="18" charset="0"/>
                      </a:rPr>
                      <m:t>𝑚</m:t>
                    </m:r>
                    <m:sSup>
                      <m:sSupPr>
                        <m:ctrlPr>
                          <a:rPr lang="en-US" b="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p>
                        <m:r>
                          <a:rPr lang="en-US" b="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dirty="0"/>
                  <a:t> important?</a:t>
                </a:r>
              </a:p>
            </p:txBody>
          </p:sp>
        </mc:Choice>
        <mc:Fallback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DAB63331-D5BF-4303-B1E1-FE652237BF0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218E4B6-7BF7-4D3F-931E-52CCD855B54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𝑚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dirty="0"/>
                  <a:t> is used in many places, not just a science lab.</a:t>
                </a:r>
              </a:p>
              <a:p>
                <a:pPr lvl="1"/>
                <a:r>
                  <a:rPr lang="en-US" dirty="0"/>
                  <a:t>Telecommunication satellites</a:t>
                </a:r>
              </a:p>
              <a:p>
                <a:pPr lvl="1"/>
                <a:r>
                  <a:rPr lang="en-US" dirty="0"/>
                  <a:t>CT and PET scans</a:t>
                </a:r>
              </a:p>
              <a:p>
                <a:pPr lvl="1"/>
                <a:r>
                  <a:rPr lang="en-US" dirty="0"/>
                  <a:t>Radioactivity: Using a radioactive substance to illuminate processes on the human body</a:t>
                </a:r>
              </a:p>
              <a:p>
                <a:pPr lvl="1"/>
                <a:r>
                  <a:rPr lang="en-US" dirty="0"/>
                  <a:t>Atomic Energy produced at Nuclear Power Plants </a:t>
                </a:r>
              </a:p>
              <a:p>
                <a:pPr lvl="1"/>
                <a:endParaRPr lang="en-US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218E4B6-7BF7-4D3F-931E-52CCD855B54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648" t="-3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3821995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ractur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B60108D-589B-45BF-96C9-58F3D4890E4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0922" y="694222"/>
            <a:ext cx="7249353" cy="50499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2291259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C59425-D999-4C06-A7CF-5E76F8C667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References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6F9D42-2F0E-456A-A9C8-E2197E0A59C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1050" dirty="0"/>
              <a:t>Pictures</a:t>
            </a:r>
          </a:p>
          <a:p>
            <a:pPr lvl="1"/>
            <a:r>
              <a:rPr lang="en-US" sz="1050" dirty="0"/>
              <a:t>https://www.bing.com/images/search?view=detailV2&amp;thid=AMMS_23ad465bea2d0f3c4a2390d4d5bf0589&amp;mediaurl=http%3a%2f%2fpbs.twimg.com%2fprofile_images%2f879355674957926400%2fVSGZHGib.jpg&amp;exph=512&amp;expw=512&amp;q=Albert+Einstein&amp;selectedIndex=0&amp;stid=f9cec5a8-ecc3-6957-c308-3a2e08bb9f92&amp;cbn=EntityAnswer&amp;ajaxhist=0</a:t>
            </a:r>
          </a:p>
          <a:p>
            <a:pPr lvl="1"/>
            <a:r>
              <a:rPr lang="en-US" sz="1050" dirty="0"/>
              <a:t>https://www.bing.com/images/search?view=detailV2&amp;ccid=oZRK4bkv&amp;id=A8A19AD1B08DE8A76CE5AF059153571B59709135&amp;thid=OIP.oZRK4bkvP3crQos_CvAljwHaH0&amp;mediaurl=https%3a%2f%2fi.ebayimg.com%2fimages%2fi%2f331153922217-0-1%2fs-l1000.jpg&amp;exph=1000&amp;expw=947&amp;q=compass&amp;simid=608026467778038891&amp;selectedIndex=1&amp;ajaxhist=0</a:t>
            </a:r>
          </a:p>
          <a:p>
            <a:pPr lvl="1"/>
            <a:r>
              <a:rPr lang="en-US" sz="1050" dirty="0"/>
              <a:t>https://www.bing.com/images/search?view=detailV2&amp;ccid=cNFElG6p&amp;id=A87B72E277B37C922AB27CF9D5293565544AE474&amp;thid=OIP.cNFElG6p-Nb_7GgudBx6swHaJJ&amp;mediaurl=http%3a%2f%2fwww.directtextbook.com%2flarge%2f0395977274.jpg&amp;exph=500&amp;expw=405&amp;q=Geometry+book&amp;simid=608045863880100311&amp;selectedIndex=2&amp;ajaxhist=0</a:t>
            </a:r>
          </a:p>
          <a:p>
            <a:pPr lvl="1"/>
            <a:r>
              <a:rPr lang="en-US" sz="1050" dirty="0"/>
              <a:t>https://www.bing.com/images/search?view=detailV2&amp;ccid=Ef3%2fgWmY&amp;id=FC36D30951D0AFC3BE8BF8C1E618C43269B5A616&amp;thid=OIP.Ef3_gWmYqRminUArWUySRwHaHa&amp;mediaurl=https%3a%2f%2fimages.onlinelabels.com%2fimages%2fclip-art%2fbarretr%2fbarretr_Pencil.png&amp;exph=1000&amp;expw=1000&amp;q=pencil+clipart&amp;simid=608051335660506840&amp;selectedIndex=2&amp;ajaxhist=0</a:t>
            </a:r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54063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Damask">
  <a:themeElements>
    <a:clrScheme name="Damask">
      <a:dk1>
        <a:sysClr val="windowText" lastClr="000000"/>
      </a:dk1>
      <a:lt1>
        <a:sysClr val="window" lastClr="FFFFFF"/>
      </a:lt1>
      <a:dk2>
        <a:srgbClr val="2A5B7F"/>
      </a:dk2>
      <a:lt2>
        <a:srgbClr val="ABDAFC"/>
      </a:lt2>
      <a:accent1>
        <a:srgbClr val="9EC544"/>
      </a:accent1>
      <a:accent2>
        <a:srgbClr val="50BEA3"/>
      </a:accent2>
      <a:accent3>
        <a:srgbClr val="4A9CCC"/>
      </a:accent3>
      <a:accent4>
        <a:srgbClr val="9A66CA"/>
      </a:accent4>
      <a:accent5>
        <a:srgbClr val="C54F71"/>
      </a:accent5>
      <a:accent6>
        <a:srgbClr val="DE9C3C"/>
      </a:accent6>
      <a:hlink>
        <a:srgbClr val="6BA9DA"/>
      </a:hlink>
      <a:folHlink>
        <a:srgbClr val="A0BCD3"/>
      </a:folHlink>
    </a:clrScheme>
    <a:fontScheme name="Damask">
      <a:majorFont>
        <a:latin typeface="Bookman Old Style" panose="02050604050505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Rockwell" panose="020606030202050204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amask">
      <a: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105000"/>
                <a:lumMod val="110000"/>
              </a:schemeClr>
            </a:gs>
            <a:gs pos="100000">
              <a:schemeClr val="phClr">
                <a:tint val="78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0000"/>
                <a:lumMod val="104000"/>
              </a:schemeClr>
            </a:gs>
            <a:gs pos="69000">
              <a:schemeClr val="phClr">
                <a:shade val="86000"/>
                <a:satMod val="130000"/>
                <a:lumMod val="102000"/>
              </a:schemeClr>
            </a:gs>
            <a:gs pos="100000">
              <a:schemeClr val="phClr">
                <a:shade val="72000"/>
                <a:satMod val="130000"/>
                <a:lumMod val="100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sy="96000" rotWithShape="0">
              <a:srgbClr val="000000">
                <a:alpha val="54000"/>
              </a:srgbClr>
            </a:outerShdw>
          </a:effectLst>
        </a:effectStyle>
        <a:effectStyle>
          <a:effectLst>
            <a:outerShdw blurRad="76200" dist="38100" dir="5400000" algn="ctr" rotWithShape="0">
              <a:srgbClr val="000000">
                <a:alpha val="76000"/>
              </a:srgbClr>
            </a:outerShdw>
          </a:effectLst>
          <a:scene3d>
            <a:camera prst="orthographicFront">
              <a:rot lat="0" lon="0" rev="0"/>
            </a:camera>
            <a:lightRig rig="balanced" dir="t"/>
          </a:scene3d>
          <a:sp3d prstMaterial="matte">
            <a:bevelT w="25400" h="25400" prst="relaxedInse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18000"/>
                <a:satMod val="160000"/>
                <a:lumMod val="28000"/>
              </a:schemeClr>
              <a:schemeClr val="phClr">
                <a:tint val="95000"/>
                <a:satMod val="160000"/>
                <a:lumMod val="11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amask" id="{F9A299A0-33D0-4E0F-9F3F-7163E3744208}" vid="{746EEEEA-FB6A-406B-B510-531588D5481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TM04033921[[fn=Damask]]</Template>
  <TotalTime>902</TotalTime>
  <Words>687</Words>
  <Application>Microsoft Office PowerPoint</Application>
  <PresentationFormat>Widescreen</PresentationFormat>
  <Paragraphs>43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Arial</vt:lpstr>
      <vt:lpstr>Bookman Old Style</vt:lpstr>
      <vt:lpstr>Cambria Math</vt:lpstr>
      <vt:lpstr>Rockwell</vt:lpstr>
      <vt:lpstr>Damask</vt:lpstr>
      <vt:lpstr>Albert Einstein</vt:lpstr>
      <vt:lpstr>Birth/Death</vt:lpstr>
      <vt:lpstr>Fun fact #1 Einstein’s Family</vt:lpstr>
      <vt:lpstr>Fun fact #2 Two Wonders</vt:lpstr>
      <vt:lpstr>Fun fact #3 Miracle year</vt:lpstr>
      <vt:lpstr>Mathematical contributions</vt:lpstr>
      <vt:lpstr>Why is E=mc^2 important?</vt:lpstr>
      <vt:lpstr>PowerPoint Presentation</vt:lpstr>
      <vt:lpstr>References </vt:lpstr>
      <vt:lpstr>references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Albert Einstein</dc:title>
  <dc:creator>Michelle Williamsen</dc:creator>
  <cp:lastModifiedBy>Michelle.Williamsen</cp:lastModifiedBy>
  <cp:revision>16</cp:revision>
  <dcterms:created xsi:type="dcterms:W3CDTF">2020-01-07T12:53:46Z</dcterms:created>
  <dcterms:modified xsi:type="dcterms:W3CDTF">2020-01-09T02:10:34Z</dcterms:modified>
</cp:coreProperties>
</file>