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56" r:id="rId4"/>
    <p:sldId id="271" r:id="rId5"/>
    <p:sldId id="272" r:id="rId6"/>
    <p:sldId id="259" r:id="rId7"/>
    <p:sldId id="260" r:id="rId8"/>
    <p:sldId id="273" r:id="rId9"/>
    <p:sldId id="275" r:id="rId10"/>
    <p:sldId id="276" r:id="rId11"/>
    <p:sldId id="286" r:id="rId12"/>
    <p:sldId id="277" r:id="rId13"/>
    <p:sldId id="278" r:id="rId14"/>
    <p:sldId id="280" r:id="rId15"/>
    <p:sldId id="287" r:id="rId16"/>
    <p:sldId id="281" r:id="rId17"/>
    <p:sldId id="279" r:id="rId18"/>
    <p:sldId id="282" r:id="rId19"/>
    <p:sldId id="288" r:id="rId20"/>
    <p:sldId id="283" r:id="rId21"/>
    <p:sldId id="289" r:id="rId22"/>
    <p:sldId id="290" r:id="rId23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A953FF"/>
    <a:srgbClr val="A521FF"/>
    <a:srgbClr val="CC66FF"/>
    <a:srgbClr val="00FF00"/>
    <a:srgbClr val="006600"/>
    <a:srgbClr val="CC0000"/>
    <a:srgbClr val="FFFF00"/>
    <a:srgbClr val="FF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26" autoAdjust="0"/>
    <p:restoredTop sz="94660"/>
  </p:normalViewPr>
  <p:slideViewPr>
    <p:cSldViewPr>
      <p:cViewPr>
        <p:scale>
          <a:sx n="60" d="100"/>
          <a:sy n="60" d="100"/>
        </p:scale>
        <p:origin x="-224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984C-ED13-4AE2-8E17-23CFCF9C7B2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25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72A7D-6161-4012-A183-059BDEA706B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881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86943-40EF-4F6A-9F39-C50F738FCE7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214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5F89F-5B01-4278-94CA-A63F8ED2F12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050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54891-4B68-4519-B7DF-2E5F8FB1B50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10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3FD76-10FA-44D5-A908-FC2C0B23AFE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515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57B23-4864-4453-97B0-12B706F2EEB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189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A8A69-C45B-49DE-99D8-C2BFFF9CD4B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503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E576D-5D82-4272-A936-FFE193F468A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21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E259-F8D0-4F53-A01A-0CCF4BB6D03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848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CCCD-CA79-4BDD-B961-354D1CD66E9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03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E1"/>
            </a:gs>
            <a:gs pos="53000">
              <a:srgbClr val="E4F3F4"/>
            </a:gs>
            <a:gs pos="100000">
              <a:srgbClr val="DAEFC3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58BD564A-A2E0-4656-942F-57CB4031B8C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jp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jpg"/><Relationship Id="rId7" Type="http://schemas.microsoft.com/office/2007/relationships/hdphoto" Target="../media/hdphoto4.wdp"/><Relationship Id="rId12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microsoft.com/office/2007/relationships/hdphoto" Target="../media/hdphoto3.wdp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68.png"/><Relationship Id="rId3" Type="http://schemas.openxmlformats.org/officeDocument/2006/relationships/image" Target="../media/image4.jpg"/><Relationship Id="rId7" Type="http://schemas.openxmlformats.org/officeDocument/2006/relationships/image" Target="../media/image64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63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.jp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.jp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.jpg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4.jp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99.png"/><Relationship Id="rId5" Type="http://schemas.openxmlformats.org/officeDocument/2006/relationships/hyperlink" Target="http://www.youtube.com/watch?v=xJG0ir9nDtc" TargetMode="External"/><Relationship Id="rId4" Type="http://schemas.openxmlformats.org/officeDocument/2006/relationships/image" Target="../media/image9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Tangstar-Science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hyperlink" Target="https://www.teacherspayteachers.com/Store/Tangstar-Sci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jp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1.png"/><Relationship Id="rId11" Type="http://schemas.openxmlformats.org/officeDocument/2006/relationships/image" Target="../media/image3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 t="13236" r="18727" b="9075"/>
          <a:stretch/>
        </p:blipFill>
        <p:spPr>
          <a:xfrm>
            <a:off x="-13138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16315"/>
            <a:ext cx="5486400" cy="41700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8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16113" y="2697163"/>
            <a:ext cx="7075487" cy="873125"/>
            <a:chOff x="1474470" y="1268463"/>
            <a:chExt cx="7075488" cy="872757"/>
          </a:xfrm>
        </p:grpSpPr>
        <p:sp>
          <p:nvSpPr>
            <p:cNvPr id="10260" name="Text Box 19"/>
            <p:cNvSpPr txBox="1">
              <a:spLocks noChangeArrowheads="1"/>
            </p:cNvSpPr>
            <p:nvPr/>
          </p:nvSpPr>
          <p:spPr bwMode="auto">
            <a:xfrm>
              <a:off x="4541520" y="1268463"/>
              <a:ext cx="4008438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dirty="0"/>
                <a:t> </a:t>
              </a:r>
              <a:r>
                <a:rPr lang="en-US" b="0" dirty="0" smtClean="0"/>
                <a:t>___________</a:t>
              </a:r>
              <a:r>
                <a:rPr lang="en-US" dirty="0" smtClean="0"/>
                <a:t> </a:t>
              </a:r>
              <a:r>
                <a:rPr lang="en-US" dirty="0"/>
                <a:t>need to be </a:t>
              </a:r>
            </a:p>
            <a:p>
              <a:pPr eaLnBrk="1" hangingPunct="1"/>
              <a:r>
                <a:rPr lang="en-US" dirty="0"/>
                <a:t>   </a:t>
              </a:r>
              <a:endParaRPr lang="en-US" b="0" dirty="0"/>
            </a:p>
          </p:txBody>
        </p:sp>
        <p:sp>
          <p:nvSpPr>
            <p:cNvPr id="10261" name="TextBox 1"/>
            <p:cNvSpPr txBox="1">
              <a:spLocks noChangeArrowheads="1"/>
            </p:cNvSpPr>
            <p:nvPr/>
          </p:nvSpPr>
          <p:spPr bwMode="auto">
            <a:xfrm>
              <a:off x="1474470" y="1679555"/>
              <a:ext cx="37201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secured and out of the way.</a:t>
              </a:r>
              <a:endParaRPr lang="en-CA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5260" y="185998"/>
            <a:ext cx="6182270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PERSONAL </a:t>
            </a:r>
            <a:r>
              <a:rPr lang="en-CA" sz="3200" dirty="0" smtClean="0"/>
              <a:t>BEHAVIOR </a:t>
            </a:r>
            <a:r>
              <a:rPr lang="en-CA" sz="3200" dirty="0"/>
              <a:t>AND ATTIRE </a:t>
            </a:r>
          </a:p>
        </p:txBody>
      </p:sp>
      <p:pic>
        <p:nvPicPr>
          <p:cNvPr id="1126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770438"/>
            <a:ext cx="1554162" cy="155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911668" y="2632875"/>
            <a:ext cx="3281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LOOSE CLOTHES: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11668" y="4771231"/>
            <a:ext cx="2679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HORSEPLAY:</a:t>
            </a:r>
          </a:p>
        </p:txBody>
      </p:sp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4168775" y="4860925"/>
            <a:ext cx="4648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No </a:t>
            </a:r>
            <a:r>
              <a:rPr lang="en-US" b="0" u="sng" dirty="0" smtClean="0"/>
              <a:t>____________</a:t>
            </a:r>
            <a:r>
              <a:rPr lang="en-US" u="sng" dirty="0" smtClean="0"/>
              <a:t> </a:t>
            </a:r>
            <a:endParaRPr lang="en-US" u="sng" dirty="0"/>
          </a:p>
          <a:p>
            <a:pPr eaLnBrk="1" hangingPunct="1"/>
            <a:r>
              <a:rPr lang="en-US" dirty="0"/>
              <a:t>   during the lab! </a:t>
            </a:r>
            <a:endParaRPr lang="en-US" b="0" dirty="0"/>
          </a:p>
        </p:txBody>
      </p:sp>
      <p:pic>
        <p:nvPicPr>
          <p:cNvPr id="1127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633663"/>
            <a:ext cx="1146175" cy="197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375047"/>
            <a:ext cx="1722437" cy="1131887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987425"/>
            <a:ext cx="1554162" cy="138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911668" y="987510"/>
            <a:ext cx="13048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HAIR: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998788" y="1066800"/>
            <a:ext cx="4953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/>
              <a:t> </a:t>
            </a:r>
            <a:r>
              <a:rPr lang="en-US" b="0" dirty="0" smtClean="0"/>
              <a:t>________</a:t>
            </a:r>
            <a:r>
              <a:rPr lang="en-US" dirty="0" smtClean="0"/>
              <a:t> needs </a:t>
            </a:r>
            <a:r>
              <a:rPr lang="en-US" dirty="0"/>
              <a:t>to be </a:t>
            </a:r>
          </a:p>
          <a:p>
            <a:pPr eaLnBrk="1" hangingPunct="1"/>
            <a:r>
              <a:rPr lang="en-US" dirty="0"/>
              <a:t>   tied back. </a:t>
            </a: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4672013"/>
            <a:ext cx="1854200" cy="19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710363" y="4870450"/>
            <a:ext cx="1968500" cy="1552575"/>
            <a:chOff x="6489948" y="4716189"/>
            <a:chExt cx="1968252" cy="1553369"/>
          </a:xfrm>
          <a:effectLst>
            <a:outerShdw blurRad="114300" dist="76200" dir="240000" algn="ctr" rotWithShape="0">
              <a:schemeClr val="tx1"/>
            </a:outerShdw>
          </a:effectLst>
        </p:grpSpPr>
        <p:cxnSp>
          <p:nvCxnSpPr>
            <p:cNvPr id="10258" name="Straight Connector 6"/>
            <p:cNvCxnSpPr>
              <a:cxnSpLocks noChangeShapeType="1"/>
            </p:cNvCxnSpPr>
            <p:nvPr/>
          </p:nvCxnSpPr>
          <p:spPr bwMode="auto">
            <a:xfrm flipV="1">
              <a:off x="6489948" y="4716189"/>
              <a:ext cx="1968252" cy="155336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59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6489948" y="4716189"/>
              <a:ext cx="1968252" cy="155336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876300"/>
            <a:ext cx="1719263" cy="172085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790207" y="4842816"/>
            <a:ext cx="2125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fooling around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5184065" y="2697163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Loose clothes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3215658" y="1058029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Long hair</a:t>
            </a:r>
            <a:r>
              <a:rPr lang="en-US" dirty="0" smtClean="0"/>
              <a:t> 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05">
        <p:fade/>
      </p:transition>
    </mc:Choice>
    <mc:Fallback xmlns="">
      <p:transition spd="med" advTm="5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22" grpId="0"/>
      <p:bldP spid="23" grpId="2"/>
      <p:bldP spid="24" grpId="2"/>
      <p:bldP spid="2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75260" y="185998"/>
            <a:ext cx="6182270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PERSONAL </a:t>
            </a:r>
            <a:r>
              <a:rPr lang="en-CA" sz="3200" dirty="0" smtClean="0"/>
              <a:t>BEHAVIOR </a:t>
            </a:r>
            <a:r>
              <a:rPr lang="en-CA" sz="3200" dirty="0"/>
              <a:t>AND ATTIRE </a:t>
            </a:r>
          </a:p>
        </p:txBody>
      </p:sp>
      <p:pic>
        <p:nvPicPr>
          <p:cNvPr id="1126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143000"/>
            <a:ext cx="16938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968625"/>
            <a:ext cx="169386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"/>
          <a:stretch>
            <a:fillRect/>
          </a:stretch>
        </p:blipFill>
        <p:spPr bwMode="auto">
          <a:xfrm>
            <a:off x="280988" y="4872038"/>
            <a:ext cx="1693862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2169325" y="1219200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HANDS:</a:t>
            </a:r>
          </a:p>
        </p:txBody>
      </p:sp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2169325" y="5435025"/>
            <a:ext cx="3292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FOOD &amp; DRINK:</a:t>
            </a:r>
          </a:p>
        </p:txBody>
      </p:sp>
      <p:sp>
        <p:nvSpPr>
          <p:cNvPr id="4106" name="Text Box 19"/>
          <p:cNvSpPr txBox="1">
            <a:spLocks noChangeArrowheads="1"/>
          </p:cNvSpPr>
          <p:nvPr/>
        </p:nvSpPr>
        <p:spPr bwMode="auto">
          <a:xfrm>
            <a:off x="3678238" y="1276350"/>
            <a:ext cx="531336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Do not put your hands in your </a:t>
            </a:r>
            <a:r>
              <a:rPr lang="en-US" b="0" u="sng" dirty="0" smtClean="0"/>
              <a:t>____</a:t>
            </a:r>
            <a:r>
              <a:rPr lang="en-US" dirty="0" smtClean="0"/>
              <a:t>    </a:t>
            </a:r>
            <a:endParaRPr lang="en-US" dirty="0"/>
          </a:p>
          <a:p>
            <a:pPr eaLnBrk="1" hangingPunct="1"/>
            <a:r>
              <a:rPr lang="en-US" dirty="0"/>
              <a:t>   or </a:t>
            </a:r>
            <a:r>
              <a:rPr lang="en-US" b="0" u="sng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during the lab.</a:t>
            </a:r>
            <a:endParaRPr lang="en-US" b="0" dirty="0"/>
          </a:p>
        </p:txBody>
      </p:sp>
      <p:sp>
        <p:nvSpPr>
          <p:cNvPr id="4107" name="Text Box 19"/>
          <p:cNvSpPr txBox="1">
            <a:spLocks noChangeArrowheads="1"/>
          </p:cNvSpPr>
          <p:nvPr/>
        </p:nvSpPr>
        <p:spPr bwMode="auto">
          <a:xfrm>
            <a:off x="5029200" y="5562600"/>
            <a:ext cx="381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No </a:t>
            </a:r>
            <a:r>
              <a:rPr lang="en-US" b="0" u="sng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0" u="sng" dirty="0" smtClean="0"/>
              <a:t>______</a:t>
            </a:r>
            <a:endParaRPr lang="en-US" b="0" u="sng" dirty="0"/>
          </a:p>
          <a:p>
            <a:pPr eaLnBrk="1" hangingPunct="1"/>
            <a:r>
              <a:rPr lang="en-US" dirty="0"/>
              <a:t>   in the lab.</a:t>
            </a:r>
            <a:endParaRPr lang="en-US" b="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312351"/>
            <a:ext cx="2286000" cy="1374775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405888"/>
            <a:ext cx="2090738" cy="228123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5605463" y="2133600"/>
            <a:ext cx="1600200" cy="1066800"/>
          </a:xfrm>
          <a:prstGeom prst="cloudCallout">
            <a:avLst>
              <a:gd name="adj1" fmla="val -103690"/>
              <a:gd name="adj2" fmla="val 71074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824538" y="2384425"/>
            <a:ext cx="110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800" dirty="0">
                <a:solidFill>
                  <a:srgbClr val="0000FF"/>
                </a:solidFill>
              </a:rPr>
              <a:t>YUCK!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36572" y="164054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mouth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7732055" y="1276350"/>
            <a:ext cx="827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eyes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6808695" y="5558135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drinking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5648904" y="5562471"/>
            <a:ext cx="1052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eating</a:t>
            </a:r>
            <a:r>
              <a:rPr lang="en-US" dirty="0" smtClean="0"/>
              <a:t> 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03">
        <p:fade/>
      </p:transition>
    </mc:Choice>
    <mc:Fallback xmlns="">
      <p:transition spd="med" advTm="4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3" grpId="0" animBg="1"/>
      <p:bldP spid="2" grpId="0"/>
      <p:bldP spid="14" grpId="2"/>
      <p:bldP spid="15" grpId="2"/>
      <p:bldP spid="16" grpId="2"/>
      <p:bldP spid="1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1905000" y="2895600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CHAIRS:</a:t>
            </a:r>
          </a:p>
        </p:txBody>
      </p:sp>
      <p:sp>
        <p:nvSpPr>
          <p:cNvPr id="9225" name="Text Box 5"/>
          <p:cNvSpPr txBox="1">
            <a:spLocks noChangeArrowheads="1"/>
          </p:cNvSpPr>
          <p:nvPr/>
        </p:nvSpPr>
        <p:spPr bwMode="auto">
          <a:xfrm>
            <a:off x="1905000" y="4971817"/>
            <a:ext cx="2680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WORK AREA:</a:t>
            </a: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1981200" y="1608138"/>
            <a:ext cx="44354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Do not place equipment at the </a:t>
            </a:r>
          </a:p>
          <a:p>
            <a:pPr eaLnBrk="1" hangingPunct="1"/>
            <a:r>
              <a:rPr lang="en-US" dirty="0"/>
              <a:t>   </a:t>
            </a:r>
            <a:r>
              <a:rPr lang="en-US" b="0" u="sng" dirty="0" smtClean="0"/>
              <a:t>____</a:t>
            </a:r>
            <a:r>
              <a:rPr lang="en-US" dirty="0" smtClean="0"/>
              <a:t> of the lab </a:t>
            </a:r>
            <a:r>
              <a:rPr lang="en-US" dirty="0"/>
              <a:t>bench.</a:t>
            </a:r>
            <a:endParaRPr lang="en-US" b="0" dirty="0"/>
          </a:p>
        </p:txBody>
      </p:sp>
      <p:sp>
        <p:nvSpPr>
          <p:cNvPr id="5127" name="Text Box 19"/>
          <p:cNvSpPr txBox="1">
            <a:spLocks noChangeArrowheads="1"/>
          </p:cNvSpPr>
          <p:nvPr/>
        </p:nvSpPr>
        <p:spPr bwMode="auto">
          <a:xfrm>
            <a:off x="1905000" y="5845175"/>
            <a:ext cx="32337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Move bags and books </a:t>
            </a:r>
          </a:p>
          <a:p>
            <a:pPr eaLnBrk="1" hangingPunct="1"/>
            <a:r>
              <a:rPr lang="en-US" dirty="0"/>
              <a:t>   to the wall.</a:t>
            </a:r>
            <a:endParaRPr lang="en-US" b="0" dirty="0"/>
          </a:p>
        </p:txBody>
      </p:sp>
      <p:sp>
        <p:nvSpPr>
          <p:cNvPr id="9228" name="Text Box 5"/>
          <p:cNvSpPr txBox="1">
            <a:spLocks noChangeArrowheads="1"/>
          </p:cNvSpPr>
          <p:nvPr/>
        </p:nvSpPr>
        <p:spPr bwMode="auto">
          <a:xfrm>
            <a:off x="1905000" y="1075702"/>
            <a:ext cx="42595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EDGE OF LAB BENCH:</a:t>
            </a:r>
          </a:p>
        </p:txBody>
      </p:sp>
      <p:pic>
        <p:nvPicPr>
          <p:cNvPr id="9234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381000" y="1001535"/>
            <a:ext cx="1314450" cy="171467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9"/>
          <p:cNvSpPr txBox="1">
            <a:spLocks noChangeArrowheads="1"/>
          </p:cNvSpPr>
          <p:nvPr/>
        </p:nvSpPr>
        <p:spPr bwMode="auto">
          <a:xfrm>
            <a:off x="1905000" y="5475288"/>
            <a:ext cx="4051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Keep your work area </a:t>
            </a:r>
            <a:r>
              <a:rPr lang="en-US" b="0" dirty="0" smtClean="0"/>
              <a:t>____</a:t>
            </a:r>
            <a:r>
              <a:rPr lang="en-US" dirty="0" smtClean="0"/>
              <a:t>.  </a:t>
            </a:r>
            <a:endParaRPr lang="en-US" b="0" dirty="0"/>
          </a:p>
        </p:txBody>
      </p:sp>
      <p:pic>
        <p:nvPicPr>
          <p:cNvPr id="12300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808538"/>
            <a:ext cx="1460500" cy="189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881313"/>
            <a:ext cx="114935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5260" y="185998"/>
            <a:ext cx="4694106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PROPER EQUIPMENT USE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35163" y="2967038"/>
            <a:ext cx="4786312" cy="1201737"/>
            <a:chOff x="1935481" y="3070810"/>
            <a:chExt cx="4785360" cy="1201519"/>
          </a:xfrm>
        </p:grpSpPr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3505200" y="3070810"/>
              <a:ext cx="32156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dirty="0"/>
                <a:t> Move all </a:t>
              </a:r>
              <a:r>
                <a:rPr lang="en-US" b="0" dirty="0" smtClean="0"/>
                <a:t>_____</a:t>
              </a:r>
              <a:r>
                <a:rPr lang="en-US" dirty="0" smtClean="0"/>
                <a:t> </a:t>
              </a:r>
              <a:r>
                <a:rPr lang="en-US" dirty="0"/>
                <a:t>to the   </a:t>
              </a:r>
              <a:endParaRPr lang="en-US" b="0" dirty="0"/>
            </a:p>
          </p:txBody>
        </p:sp>
        <p:sp>
          <p:nvSpPr>
            <p:cNvPr id="12308" name="Text Box 19"/>
            <p:cNvSpPr txBox="1">
              <a:spLocks noChangeArrowheads="1"/>
            </p:cNvSpPr>
            <p:nvPr/>
          </p:nvSpPr>
          <p:spPr bwMode="auto">
            <a:xfrm>
              <a:off x="1935481" y="3441332"/>
              <a:ext cx="478536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     back of the room </a:t>
              </a:r>
              <a:r>
                <a:rPr lang="en-US" b="0" dirty="0" smtClean="0"/>
                <a:t>_____</a:t>
              </a:r>
              <a:r>
                <a:rPr lang="en-US" dirty="0" smtClean="0"/>
                <a:t> </a:t>
              </a:r>
              <a:r>
                <a:rPr lang="en-US" dirty="0"/>
                <a:t>from the     </a:t>
              </a:r>
            </a:p>
            <a:p>
              <a:pPr eaLnBrk="1" hangingPunct="1"/>
              <a:r>
                <a:rPr lang="en-US" dirty="0"/>
                <a:t>     benches before the lab starts. </a:t>
              </a:r>
              <a:endParaRPr lang="en-US" b="0" dirty="0"/>
            </a:p>
          </p:txBody>
        </p: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905000" y="4073525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Students must </a:t>
            </a:r>
            <a:r>
              <a:rPr lang="en-US" b="0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during a lab.</a:t>
            </a:r>
            <a:endParaRPr lang="en-US" b="0" dirty="0"/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58838"/>
            <a:ext cx="2476500" cy="1857375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97200"/>
            <a:ext cx="1571625" cy="155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4829175"/>
            <a:ext cx="3243262" cy="1724025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60495" y="1969479"/>
            <a:ext cx="87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edge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4878331" y="2955955"/>
            <a:ext cx="934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chairs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4540669" y="3334870"/>
            <a:ext cx="921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away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4163077" y="4082037"/>
            <a:ext cx="960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stand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4842471" y="5472446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tidy</a:t>
            </a:r>
            <a:r>
              <a:rPr lang="en-US" dirty="0" smtClean="0"/>
              <a:t> </a:t>
            </a:r>
            <a:endParaRPr lang="en-CA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81000" y="990600"/>
            <a:ext cx="1295400" cy="1676400"/>
            <a:chOff x="6489948" y="4716189"/>
            <a:chExt cx="1968252" cy="1553369"/>
          </a:xfrm>
          <a:effectLst>
            <a:outerShdw blurRad="114300" dist="76200" dir="240000" algn="ctr" rotWithShape="0">
              <a:schemeClr val="tx1"/>
            </a:outerShdw>
          </a:effectLst>
        </p:grpSpPr>
        <p:cxnSp>
          <p:nvCxnSpPr>
            <p:cNvPr id="26" name="Straight Connector 6"/>
            <p:cNvCxnSpPr>
              <a:cxnSpLocks noChangeShapeType="1"/>
            </p:cNvCxnSpPr>
            <p:nvPr/>
          </p:nvCxnSpPr>
          <p:spPr bwMode="auto">
            <a:xfrm flipV="1">
              <a:off x="6489948" y="4716189"/>
              <a:ext cx="1968252" cy="155336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6489948" y="4716189"/>
              <a:ext cx="1968252" cy="155336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87">
        <p:fade/>
      </p:transition>
    </mc:Choice>
    <mc:Fallback xmlns="">
      <p:transition spd="med" advTm="75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33" grpId="0"/>
      <p:bldP spid="16" grpId="0"/>
      <p:bldP spid="19" grpId="1"/>
      <p:bldP spid="20" grpId="1"/>
      <p:bldP spid="22" grpId="1"/>
      <p:bldP spid="23" grpId="1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057400" y="2969033"/>
            <a:ext cx="3052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BROKEN GLASS:</a:t>
            </a:r>
          </a:p>
        </p:txBody>
      </p:sp>
      <p:sp>
        <p:nvSpPr>
          <p:cNvPr id="6148" name="Text Box 19"/>
          <p:cNvSpPr txBox="1">
            <a:spLocks noChangeArrowheads="1"/>
          </p:cNvSpPr>
          <p:nvPr/>
        </p:nvSpPr>
        <p:spPr bwMode="auto">
          <a:xfrm>
            <a:off x="2057400" y="3513138"/>
            <a:ext cx="5032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Broken glass must be </a:t>
            </a:r>
            <a:r>
              <a:rPr lang="en-US" b="0" dirty="0" smtClean="0"/>
              <a:t>________</a:t>
            </a:r>
            <a:r>
              <a:rPr lang="en-US" dirty="0" smtClean="0"/>
              <a:t> </a:t>
            </a:r>
            <a:r>
              <a:rPr lang="en-US" dirty="0"/>
              <a:t>to  </a:t>
            </a:r>
          </a:p>
          <a:p>
            <a:pPr eaLnBrk="1" hangingPunct="1"/>
            <a:r>
              <a:rPr lang="en-US" dirty="0"/>
              <a:t>   the </a:t>
            </a:r>
            <a:r>
              <a:rPr lang="en-US" b="0" u="sng" dirty="0" smtClean="0"/>
              <a:t>_______</a:t>
            </a:r>
            <a:r>
              <a:rPr lang="en-US" dirty="0" smtClean="0"/>
              <a:t> </a:t>
            </a:r>
            <a:r>
              <a:rPr lang="en-US" dirty="0"/>
              <a:t>and placed in the </a:t>
            </a:r>
            <a:endParaRPr lang="en-US" dirty="0" smtClean="0"/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proper container</a:t>
            </a:r>
            <a:r>
              <a:rPr lang="en-US" dirty="0"/>
              <a:t>.</a:t>
            </a:r>
            <a:endParaRPr lang="en-US" b="0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6667" r="20984"/>
          <a:stretch/>
        </p:blipFill>
        <p:spPr bwMode="auto">
          <a:xfrm>
            <a:off x="7165975" y="2744788"/>
            <a:ext cx="1673225" cy="200501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057400" y="990600"/>
            <a:ext cx="42788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BROKEN EQUIPMENT:</a:t>
            </a:r>
          </a:p>
        </p:txBody>
      </p: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2057400" y="1497013"/>
            <a:ext cx="46101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Broken equipment must be </a:t>
            </a:r>
          </a:p>
          <a:p>
            <a:pPr eaLnBrk="1" hangingPunct="1"/>
            <a:r>
              <a:rPr lang="en-US" dirty="0"/>
              <a:t>   </a:t>
            </a:r>
            <a:r>
              <a:rPr lang="en-US" b="0" u="sng" dirty="0" smtClean="0"/>
              <a:t>________</a:t>
            </a:r>
            <a:r>
              <a:rPr lang="en-US" dirty="0" smtClean="0"/>
              <a:t> to the </a:t>
            </a:r>
            <a:r>
              <a:rPr lang="en-US" b="0" u="sng" dirty="0" smtClean="0"/>
              <a:t>_______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25" name="Picture 2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t="7687" r="13513" b="5826"/>
          <a:stretch/>
        </p:blipFill>
        <p:spPr bwMode="auto">
          <a:xfrm>
            <a:off x="304799" y="993577"/>
            <a:ext cx="1524001" cy="171450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2162" t="10561" r="2088" b="48411"/>
          <a:stretch/>
        </p:blipFill>
        <p:spPr bwMode="auto">
          <a:xfrm>
            <a:off x="6175375" y="1130300"/>
            <a:ext cx="2663825" cy="111283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057400" y="472440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HOTPLATE:</a:t>
            </a:r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4052888" y="4800600"/>
            <a:ext cx="402431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b="0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the hotplate </a:t>
            </a:r>
          </a:p>
          <a:p>
            <a:pPr eaLnBrk="1" hangingPunct="1"/>
            <a:r>
              <a:rPr lang="en-US" dirty="0"/>
              <a:t>   when not in use to</a:t>
            </a:r>
          </a:p>
          <a:p>
            <a:pPr eaLnBrk="1" hangingPunct="1"/>
            <a:r>
              <a:rPr lang="en-US" dirty="0"/>
              <a:t>   prevent burns and </a:t>
            </a:r>
          </a:p>
          <a:p>
            <a:pPr eaLnBrk="1" hangingPunct="1"/>
            <a:r>
              <a:rPr lang="en-US" dirty="0"/>
              <a:t>   to let it </a:t>
            </a:r>
            <a:r>
              <a:rPr lang="en-US" b="0" dirty="0" smtClean="0"/>
              <a:t>_________</a:t>
            </a:r>
            <a:endParaRPr lang="en-US" b="0" dirty="0"/>
          </a:p>
          <a:p>
            <a:pPr eaLnBrk="1" hangingPunct="1"/>
            <a:r>
              <a:rPr lang="en-US" dirty="0"/>
              <a:t>   before storing.</a:t>
            </a:r>
            <a:endParaRPr lang="en-US" b="0" dirty="0"/>
          </a:p>
        </p:txBody>
      </p:sp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97125" y="5334000"/>
            <a:ext cx="1309688" cy="130175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5"/>
          <a:stretch/>
        </p:blipFill>
        <p:spPr bwMode="auto">
          <a:xfrm>
            <a:off x="301173" y="2969033"/>
            <a:ext cx="1527627" cy="1272729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959350"/>
            <a:ext cx="1654175" cy="121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921250"/>
            <a:ext cx="1628775" cy="169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5260" y="185998"/>
            <a:ext cx="4694106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PROPER EQUIPMENT USE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62188" y="2228850"/>
            <a:ext cx="2957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Don’t just put it back!</a:t>
            </a:r>
            <a:endParaRPr lang="en-US" b="0" dirty="0"/>
          </a:p>
        </p:txBody>
      </p:sp>
      <p:sp>
        <p:nvSpPr>
          <p:cNvPr id="17" name="Rectangle 16"/>
          <p:cNvSpPr/>
          <p:nvPr/>
        </p:nvSpPr>
        <p:spPr>
          <a:xfrm>
            <a:off x="2272259" y="1869139"/>
            <a:ext cx="1309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reported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2788025" y="3864598"/>
            <a:ext cx="1153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teacher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5057487" y="3512979"/>
            <a:ext cx="1309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reported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4415538" y="1869515"/>
            <a:ext cx="1153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teacher</a:t>
            </a:r>
            <a:endParaRPr lang="en-CA" dirty="0"/>
          </a:p>
        </p:txBody>
      </p:sp>
      <p:sp>
        <p:nvSpPr>
          <p:cNvPr id="26" name="Rectangle 25"/>
          <p:cNvSpPr/>
          <p:nvPr/>
        </p:nvSpPr>
        <p:spPr>
          <a:xfrm>
            <a:off x="4263835" y="4800600"/>
            <a:ext cx="110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Unplug</a:t>
            </a:r>
            <a:endParaRPr lang="en-CA" dirty="0"/>
          </a:p>
        </p:txBody>
      </p:sp>
      <p:sp>
        <p:nvSpPr>
          <p:cNvPr id="27" name="Rectangle 26"/>
          <p:cNvSpPr/>
          <p:nvPr/>
        </p:nvSpPr>
        <p:spPr>
          <a:xfrm>
            <a:off x="5219700" y="5890367"/>
            <a:ext cx="1509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cool down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361">
        <p:fade/>
      </p:transition>
    </mc:Choice>
    <mc:Fallback xmlns="">
      <p:transition spd="med" advTm="83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2" grpId="0"/>
      <p:bldP spid="6156" grpId="0"/>
      <p:bldP spid="2" grpId="0"/>
      <p:bldP spid="17" grpId="1"/>
      <p:bldP spid="20" grpId="1"/>
      <p:bldP spid="22" grpId="1"/>
      <p:bldP spid="23" grpId="1"/>
      <p:bldP spid="26" grpId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9"/>
          <p:cNvSpPr txBox="1">
            <a:spLocks noChangeArrowheads="1"/>
          </p:cNvSpPr>
          <p:nvPr/>
        </p:nvSpPr>
        <p:spPr bwMode="auto">
          <a:xfrm>
            <a:off x="2384425" y="1541463"/>
            <a:ext cx="38417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/>
              <a:t> </a:t>
            </a:r>
            <a:r>
              <a:rPr lang="en-US" b="0" dirty="0" smtClean="0"/>
              <a:t>______ </a:t>
            </a:r>
            <a:r>
              <a:rPr lang="en-US" dirty="0" smtClean="0"/>
              <a:t>your </a:t>
            </a:r>
            <a:r>
              <a:rPr lang="en-US" b="0" dirty="0" smtClean="0"/>
              <a:t>______</a:t>
            </a:r>
            <a:r>
              <a:rPr lang="en-US" dirty="0" smtClean="0"/>
              <a:t> of </a:t>
            </a:r>
            <a:r>
              <a:rPr lang="en-US" dirty="0"/>
              <a:t>any </a:t>
            </a:r>
          </a:p>
          <a:p>
            <a:pPr eaLnBrk="1" hangingPunct="1"/>
            <a:r>
              <a:rPr lang="en-US" dirty="0"/>
              <a:t>   chemical spills</a:t>
            </a:r>
          </a:p>
          <a:p>
            <a:pPr eaLnBrk="1" hangingPunct="1"/>
            <a:r>
              <a:rPr lang="en-US" dirty="0"/>
              <a:t>   before cleaning. </a:t>
            </a:r>
            <a:endParaRPr lang="en-US" b="0" dirty="0"/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0550" y="477838"/>
            <a:ext cx="1851025" cy="228441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8"/>
          <a:stretch/>
        </p:blipFill>
        <p:spPr bwMode="auto">
          <a:xfrm>
            <a:off x="696948" y="958931"/>
            <a:ext cx="1491629" cy="181573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396411" y="990600"/>
            <a:ext cx="34466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CHEMICAL SPILLS: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396411" y="3200400"/>
            <a:ext cx="22473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HAZARDS:</a:t>
            </a:r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>
            <a:off x="2384425" y="3713163"/>
            <a:ext cx="36353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b="0" u="sng" dirty="0" smtClean="0"/>
              <a:t>_____ </a:t>
            </a:r>
            <a:r>
              <a:rPr lang="en-US" dirty="0" smtClean="0"/>
              <a:t> the hazards in </a:t>
            </a:r>
            <a:r>
              <a:rPr lang="en-US" dirty="0"/>
              <a:t>the </a:t>
            </a:r>
          </a:p>
          <a:p>
            <a:pPr eaLnBrk="1" hangingPunct="1"/>
            <a:r>
              <a:rPr lang="en-US" dirty="0"/>
              <a:t>   lab </a:t>
            </a:r>
            <a:r>
              <a:rPr lang="en-US" b="0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starting your</a:t>
            </a:r>
          </a:p>
          <a:p>
            <a:pPr eaLnBrk="1" hangingPunct="1"/>
            <a:r>
              <a:rPr lang="en-US" dirty="0"/>
              <a:t>   experiment.</a:t>
            </a:r>
            <a:endParaRPr lang="en-US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" y="185998"/>
            <a:ext cx="2911374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CHEMICAL USE 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84425" y="5846763"/>
            <a:ext cx="5942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Do </a:t>
            </a:r>
            <a:r>
              <a:rPr lang="en-US" dirty="0" smtClean="0"/>
              <a:t>not </a:t>
            </a:r>
            <a:r>
              <a:rPr lang="en-US" b="0" dirty="0" smtClean="0"/>
              <a:t>____</a:t>
            </a:r>
            <a:r>
              <a:rPr lang="en-US" dirty="0" smtClean="0"/>
              <a:t> any </a:t>
            </a:r>
            <a:r>
              <a:rPr lang="en-US" dirty="0"/>
              <a:t>chemicals down the </a:t>
            </a:r>
            <a:r>
              <a:rPr lang="en-US" b="0" dirty="0" smtClean="0"/>
              <a:t>____</a:t>
            </a:r>
            <a:r>
              <a:rPr lang="en-US" dirty="0" smtClean="0"/>
              <a:t>. </a:t>
            </a:r>
            <a:endParaRPr lang="en-US" b="0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396411" y="5297261"/>
            <a:ext cx="11520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SINK:</a:t>
            </a:r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4" y="2911849"/>
            <a:ext cx="1876693" cy="1876693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2057400"/>
            <a:ext cx="1828800" cy="122078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/>
          <a:stretch>
            <a:fillRect/>
          </a:stretch>
        </p:blipFill>
        <p:spPr bwMode="auto">
          <a:xfrm>
            <a:off x="6024497" y="3581400"/>
            <a:ext cx="2733675" cy="1343025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926013"/>
            <a:ext cx="1905000" cy="187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15649" y="1532965"/>
            <a:ext cx="1153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teacher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2613210" y="1539783"/>
            <a:ext cx="1047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Inform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2662520" y="3704198"/>
            <a:ext cx="908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Know</a:t>
            </a:r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3508283" y="5846176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pour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7351060" y="5844990"/>
            <a:ext cx="696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sink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3064221" y="4076213"/>
            <a:ext cx="1022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before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89">
        <p:fade/>
      </p:transition>
    </mc:Choice>
    <mc:Fallback xmlns="">
      <p:transition spd="med" advTm="73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64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64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64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withGroup">
                            <p:stCondLst>
                              <p:cond delay="12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8" grpId="0"/>
      <p:bldP spid="16" grpId="0"/>
      <p:bldP spid="15" grpId="1"/>
      <p:bldP spid="19" grpId="1"/>
      <p:bldP spid="20" grpId="1"/>
      <p:bldP spid="21" grpId="1"/>
      <p:bldP spid="23" grpId="1"/>
      <p:bldP spid="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9"/>
          <p:cNvSpPr txBox="1">
            <a:spLocks noChangeArrowheads="1"/>
          </p:cNvSpPr>
          <p:nvPr/>
        </p:nvSpPr>
        <p:spPr bwMode="auto">
          <a:xfrm>
            <a:off x="2209800" y="3409950"/>
            <a:ext cx="449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Smell a chemical using the </a:t>
            </a:r>
          </a:p>
          <a:p>
            <a:pPr eaLnBrk="1" hangingPunct="1"/>
            <a:r>
              <a:rPr lang="en-US" dirty="0"/>
              <a:t>    </a:t>
            </a:r>
            <a:r>
              <a:rPr lang="en-US" dirty="0" smtClean="0"/>
              <a:t>“</a:t>
            </a:r>
            <a:r>
              <a:rPr lang="en-US" b="0" u="sng" dirty="0" smtClean="0"/>
              <a:t>___________</a:t>
            </a:r>
            <a:r>
              <a:rPr lang="en-US" dirty="0" smtClean="0"/>
              <a:t>” or “</a:t>
            </a:r>
            <a:r>
              <a:rPr lang="en-US" b="0" dirty="0" smtClean="0"/>
              <a:t>_______</a:t>
            </a:r>
            <a:r>
              <a:rPr lang="en-US" dirty="0" smtClean="0"/>
              <a:t>”  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 method</a:t>
            </a:r>
            <a:r>
              <a:rPr lang="en-US" dirty="0"/>
              <a:t>.</a:t>
            </a:r>
            <a:endParaRPr lang="en-US" b="0" dirty="0"/>
          </a:p>
        </p:txBody>
      </p:sp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2209800" y="1671638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Do not </a:t>
            </a:r>
            <a:r>
              <a:rPr lang="en-US" b="0" dirty="0" smtClean="0"/>
              <a:t>____</a:t>
            </a:r>
            <a:r>
              <a:rPr lang="en-US" dirty="0" smtClean="0"/>
              <a:t> any </a:t>
            </a:r>
            <a:r>
              <a:rPr lang="en-US" dirty="0"/>
              <a:t>of the chemicals.</a:t>
            </a:r>
            <a:endParaRPr lang="en-US" b="0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78545" y="1143000"/>
            <a:ext cx="14053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TASTE:</a:t>
            </a: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>
            <a:fillRect/>
          </a:stretch>
        </p:blipFill>
        <p:spPr bwMode="auto">
          <a:xfrm flipH="1">
            <a:off x="304800" y="2857500"/>
            <a:ext cx="1674647" cy="152400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178545" y="2857500"/>
            <a:ext cx="15564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SMELL:</a:t>
            </a:r>
          </a:p>
        </p:txBody>
      </p:sp>
      <p:pic>
        <p:nvPicPr>
          <p:cNvPr id="1639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2337"/>
            <a:ext cx="1668463" cy="164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5260" y="185998"/>
            <a:ext cx="2911374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CHEMICAL USE 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178545" y="4604603"/>
            <a:ext cx="20886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AMOUNT: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209800" y="5129150"/>
            <a:ext cx="693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Take only the amount of chemicals that you need.  </a:t>
            </a:r>
            <a:endParaRPr lang="en-US" b="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10833" r="11539" b="13281"/>
          <a:stretch/>
        </p:blipFill>
        <p:spPr bwMode="auto">
          <a:xfrm>
            <a:off x="327115" y="4648200"/>
            <a:ext cx="1668463" cy="142569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5545075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130000"/>
              <a:buFont typeface="Arial" charset="0"/>
              <a:buChar char="•"/>
            </a:pPr>
            <a:r>
              <a:rPr lang="en-US" dirty="0"/>
              <a:t>Share – don’t </a:t>
            </a:r>
            <a:r>
              <a:rPr lang="en-US" dirty="0" smtClean="0"/>
              <a:t>be </a:t>
            </a:r>
            <a:r>
              <a:rPr lang="en-US" b="0" dirty="0" smtClean="0"/>
              <a:t>______</a:t>
            </a:r>
            <a:r>
              <a:rPr lang="en-US" dirty="0" smtClean="0"/>
              <a:t>!</a:t>
            </a:r>
            <a:endParaRPr lang="en-US" b="0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752600" cy="2132013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8353" r="24312" b="9245"/>
          <a:stretch>
            <a:fillRect/>
          </a:stretch>
        </p:blipFill>
        <p:spPr bwMode="auto">
          <a:xfrm>
            <a:off x="6324600" y="2688778"/>
            <a:ext cx="2438400" cy="220821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559550" y="3017838"/>
            <a:ext cx="1968500" cy="1552575"/>
            <a:chOff x="6489948" y="4716189"/>
            <a:chExt cx="1968252" cy="1553369"/>
          </a:xfrm>
          <a:effectLst>
            <a:outerShdw blurRad="50800" dist="63500" dir="2700000" algn="tl" rotWithShape="0">
              <a:prstClr val="black">
                <a:alpha val="65000"/>
              </a:prstClr>
            </a:outerShdw>
          </a:effectLst>
        </p:grpSpPr>
        <p:cxnSp>
          <p:nvCxnSpPr>
            <p:cNvPr id="15379" name="Straight Connector 27"/>
            <p:cNvCxnSpPr>
              <a:cxnSpLocks noChangeShapeType="1"/>
            </p:cNvCxnSpPr>
            <p:nvPr/>
          </p:nvCxnSpPr>
          <p:spPr bwMode="auto">
            <a:xfrm flipV="1">
              <a:off x="6489948" y="4716189"/>
              <a:ext cx="1968252" cy="1553369"/>
            </a:xfrm>
            <a:prstGeom prst="line">
              <a:avLst/>
            </a:prstGeom>
            <a:noFill/>
            <a:ln w="101600" algn="ctr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0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6489948" y="4716189"/>
              <a:ext cx="1968252" cy="1553369"/>
            </a:xfrm>
            <a:prstGeom prst="line">
              <a:avLst/>
            </a:prstGeom>
            <a:noFill/>
            <a:ln w="101600" algn="ctr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7387" y="6091162"/>
            <a:ext cx="1107739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CA" dirty="0">
                <a:solidFill>
                  <a:srgbClr val="C00000"/>
                </a:solidFill>
              </a:rPr>
              <a:t>Greedy</a:t>
            </a:r>
          </a:p>
          <a:p>
            <a:pPr algn="ctr" eaLnBrk="1" hangingPunct="1">
              <a:lnSpc>
                <a:spcPct val="80000"/>
              </a:lnSpc>
            </a:pPr>
            <a:r>
              <a:rPr lang="en-CA" dirty="0">
                <a:solidFill>
                  <a:srgbClr val="C00000"/>
                </a:solidFill>
              </a:rPr>
              <a:t>Smurf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13165" y="1671638"/>
            <a:ext cx="820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taste</a:t>
            </a:r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2640517" y="3769910"/>
            <a:ext cx="183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hand-waving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4707992" y="5549309"/>
            <a:ext cx="1058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greedy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4921995" y="944563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CA" sz="3200" i="1" dirty="0" smtClean="0">
                <a:ln w="11430"/>
                <a:solidFill>
                  <a:srgbClr val="FFFF00"/>
                </a:solidFill>
                <a:effectLst>
                  <a:outerShdw blurRad="50800" dist="39000" dir="2700000" algn="tl">
                    <a:srgbClr val="000000"/>
                  </a:outerShdw>
                </a:effectLst>
              </a:rPr>
              <a:t>Or worse!</a:t>
            </a:r>
            <a:endParaRPr lang="en-CA" sz="3200" i="1" dirty="0">
              <a:ln w="11430"/>
              <a:solidFill>
                <a:srgbClr val="FFFF00"/>
              </a:solidFill>
              <a:effectLst>
                <a:outerShdw blurRad="50800" dist="390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9890"/>
            <a:ext cx="2467780" cy="2041021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4972050" y="3769910"/>
            <a:ext cx="1152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wafting</a:t>
            </a:r>
            <a:endParaRPr lang="en-CA" dirty="0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209800" y="5930900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</a:t>
            </a:r>
            <a:r>
              <a:rPr lang="en-US" dirty="0" smtClean="0"/>
              <a:t>Less chemicals used means less harm to the </a:t>
            </a:r>
          </a:p>
          <a:p>
            <a:pPr eaLnBrk="1" hangingPunct="1"/>
            <a:r>
              <a:rPr lang="en-US" dirty="0" smtClean="0"/>
              <a:t>    environment.  </a:t>
            </a:r>
            <a:endParaRPr lang="en-US" b="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09">
        <p:fade/>
      </p:transition>
    </mc:Choice>
    <mc:Fallback xmlns="">
      <p:transition spd="med" advTm="8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80" grpId="0"/>
      <p:bldP spid="18" grpId="0"/>
      <p:bldP spid="4" grpId="0"/>
      <p:bldP spid="5" grpId="0"/>
      <p:bldP spid="20" grpId="2"/>
      <p:bldP spid="21" grpId="2"/>
      <p:bldP spid="22" grpId="2"/>
      <p:bldP spid="2" grpId="0"/>
      <p:bldP spid="2" grpId="1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19"/>
          <p:cNvSpPr txBox="1">
            <a:spLocks noChangeArrowheads="1"/>
          </p:cNvSpPr>
          <p:nvPr/>
        </p:nvSpPr>
        <p:spPr bwMode="auto">
          <a:xfrm>
            <a:off x="2133600" y="5486400"/>
            <a:ext cx="716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Be careful not to </a:t>
            </a:r>
            <a:r>
              <a:rPr lang="en-US" b="0" dirty="0" smtClean="0"/>
              <a:t>_______________ </a:t>
            </a:r>
            <a:r>
              <a:rPr lang="en-US" dirty="0" smtClean="0"/>
              <a:t>your </a:t>
            </a:r>
            <a:r>
              <a:rPr lang="en-US" dirty="0"/>
              <a:t>chemicals.</a:t>
            </a:r>
            <a:endParaRPr lang="en-US" b="0" dirty="0"/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2133600" y="1447800"/>
            <a:ext cx="4495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When mixing chemicals,  </a:t>
            </a:r>
          </a:p>
          <a:p>
            <a:pPr eaLnBrk="1" hangingPunct="1"/>
            <a:r>
              <a:rPr lang="en-US" dirty="0"/>
              <a:t>    always add the </a:t>
            </a:r>
            <a:r>
              <a:rPr lang="en-US" b="0" dirty="0" smtClean="0"/>
              <a:t>_________</a:t>
            </a:r>
            <a:r>
              <a:rPr lang="en-US" dirty="0" smtClean="0"/>
              <a:t>.</a:t>
            </a:r>
            <a:endParaRPr lang="en-US" b="0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33600" y="914400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WATER FIRST: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133600" y="4876800"/>
            <a:ext cx="342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CONTAMINATION: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8" t="27274" r="8573"/>
          <a:stretch/>
        </p:blipFill>
        <p:spPr bwMode="auto">
          <a:xfrm>
            <a:off x="293272" y="1524000"/>
            <a:ext cx="1568603" cy="2230126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6464" r="4858" b="8333"/>
          <a:stretch/>
        </p:blipFill>
        <p:spPr bwMode="auto">
          <a:xfrm>
            <a:off x="293273" y="4487862"/>
            <a:ext cx="1568603" cy="198913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5260" y="185998"/>
            <a:ext cx="2911374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CHEMICAL USE 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133600" y="2209800"/>
            <a:ext cx="4267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This prevents the chemical </a:t>
            </a:r>
          </a:p>
          <a:p>
            <a:pPr eaLnBrk="1" hangingPunct="1"/>
            <a:r>
              <a:rPr lang="en-US" dirty="0"/>
              <a:t>    </a:t>
            </a:r>
            <a:r>
              <a:rPr lang="en-US" dirty="0" smtClean="0"/>
              <a:t>from </a:t>
            </a:r>
            <a:r>
              <a:rPr lang="en-US" b="0" dirty="0" smtClean="0"/>
              <a:t>________</a:t>
            </a:r>
            <a:r>
              <a:rPr lang="en-US" dirty="0" smtClean="0"/>
              <a:t>.</a:t>
            </a:r>
            <a:endParaRPr lang="en-US" b="0" dirty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133600" y="2971800"/>
            <a:ext cx="4495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In some </a:t>
            </a:r>
            <a:r>
              <a:rPr lang="en-US" dirty="0" smtClean="0"/>
              <a:t>cases, </a:t>
            </a:r>
            <a:r>
              <a:rPr lang="en-US" dirty="0"/>
              <a:t>the large volume </a:t>
            </a:r>
          </a:p>
          <a:p>
            <a:pPr eaLnBrk="1" hangingPunct="1"/>
            <a:r>
              <a:rPr lang="en-US" dirty="0"/>
              <a:t>    of </a:t>
            </a:r>
            <a:r>
              <a:rPr lang="en-US" dirty="0" smtClean="0"/>
              <a:t>water </a:t>
            </a:r>
            <a:r>
              <a:rPr lang="en-US" b="0" dirty="0" smtClean="0"/>
              <a:t>___________</a:t>
            </a:r>
            <a:r>
              <a:rPr lang="en-US" dirty="0" smtClean="0"/>
              <a:t> that </a:t>
            </a:r>
            <a:r>
              <a:rPr lang="en-US" dirty="0"/>
              <a:t>may </a:t>
            </a:r>
          </a:p>
          <a:p>
            <a:pPr eaLnBrk="1" hangingPunct="1"/>
            <a:r>
              <a:rPr lang="en-US" dirty="0"/>
              <a:t>    be generated when the two </a:t>
            </a:r>
          </a:p>
          <a:p>
            <a:pPr eaLnBrk="1" hangingPunct="1"/>
            <a:r>
              <a:rPr lang="en-US" dirty="0"/>
              <a:t>    substances combine.</a:t>
            </a:r>
            <a:endParaRPr lang="en-US" b="0" dirty="0"/>
          </a:p>
        </p:txBody>
      </p:sp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1516063"/>
            <a:ext cx="1752600" cy="1989137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2413"/>
            <a:ext cx="1681163" cy="167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33" y="3519488"/>
            <a:ext cx="1811337" cy="190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352365" y="1816398"/>
            <a:ext cx="1502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water first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3068704" y="2577210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splashing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3541060" y="3333102"/>
            <a:ext cx="1831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absorbs heat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4552124" y="5483801"/>
            <a:ext cx="253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cross-contaminate</a:t>
            </a:r>
            <a:endParaRPr lang="en-CA" dirty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04800" y="5943600"/>
            <a:ext cx="762000" cy="533400"/>
            <a:chOff x="6489948" y="4716189"/>
            <a:chExt cx="1968252" cy="1553369"/>
          </a:xfrm>
          <a:effectLst>
            <a:outerShdw blurRad="114300" dist="76200" dir="240000" algn="ctr" rotWithShape="0">
              <a:schemeClr val="tx1"/>
            </a:outerShdw>
          </a:effectLst>
        </p:grpSpPr>
        <p:cxnSp>
          <p:nvCxnSpPr>
            <p:cNvPr id="22" name="Straight Connector 6"/>
            <p:cNvCxnSpPr>
              <a:cxnSpLocks noChangeShapeType="1"/>
            </p:cNvCxnSpPr>
            <p:nvPr/>
          </p:nvCxnSpPr>
          <p:spPr bwMode="auto">
            <a:xfrm flipV="1">
              <a:off x="6489948" y="4716189"/>
              <a:ext cx="1968252" cy="155336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8"/>
            <p:cNvCxnSpPr>
              <a:cxnSpLocks noChangeShapeType="1"/>
            </p:cNvCxnSpPr>
            <p:nvPr/>
          </p:nvCxnSpPr>
          <p:spPr bwMode="auto">
            <a:xfrm flipH="1" flipV="1">
              <a:off x="6489948" y="4716189"/>
              <a:ext cx="1968252" cy="155336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91">
        <p:fade/>
      </p:transition>
    </mc:Choice>
    <mc:Fallback xmlns="">
      <p:transition spd="med" advTm="72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45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45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45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3" grpId="0"/>
      <p:bldP spid="15" grpId="0"/>
      <p:bldP spid="17" grpId="0"/>
      <p:bldP spid="14" grpId="2"/>
      <p:bldP spid="18" grpId="2"/>
      <p:bldP spid="19" grpId="2"/>
      <p:bldP spid="2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4899" r="9800" b="3201"/>
          <a:stretch/>
        </p:blipFill>
        <p:spPr bwMode="auto">
          <a:xfrm>
            <a:off x="362212" y="1066800"/>
            <a:ext cx="1510713" cy="158624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9"/>
          <p:cNvSpPr txBox="1">
            <a:spLocks noChangeArrowheads="1"/>
          </p:cNvSpPr>
          <p:nvPr/>
        </p:nvSpPr>
        <p:spPr bwMode="auto">
          <a:xfrm>
            <a:off x="2209800" y="1341438"/>
            <a:ext cx="6629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If something enters your eye, have a partner </a:t>
            </a:r>
          </a:p>
          <a:p>
            <a:pPr eaLnBrk="1" hangingPunct="1"/>
            <a:r>
              <a:rPr lang="en-US" dirty="0"/>
              <a:t>   direct you to </a:t>
            </a:r>
            <a:r>
              <a:rPr lang="en-US" dirty="0" smtClean="0"/>
              <a:t>the </a:t>
            </a:r>
            <a:r>
              <a:rPr lang="en-US" b="0" dirty="0" smtClean="0"/>
              <a:t>______________</a:t>
            </a:r>
            <a:r>
              <a:rPr lang="en-US" dirty="0" smtClean="0"/>
              <a:t>. </a:t>
            </a:r>
            <a:endParaRPr lang="en-US" b="0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209800" y="805063"/>
            <a:ext cx="381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EYE WASH STATION:</a:t>
            </a:r>
          </a:p>
        </p:txBody>
      </p:sp>
      <p:sp>
        <p:nvSpPr>
          <p:cNvPr id="9222" name="Text Box 19"/>
          <p:cNvSpPr txBox="1">
            <a:spLocks noChangeArrowheads="1"/>
          </p:cNvSpPr>
          <p:nvPr/>
        </p:nvSpPr>
        <p:spPr bwMode="auto">
          <a:xfrm>
            <a:off x="2209800" y="2160588"/>
            <a:ext cx="6970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Position face above the station with </a:t>
            </a:r>
            <a:r>
              <a:rPr lang="en-US" dirty="0" smtClean="0"/>
              <a:t>eyes </a:t>
            </a:r>
            <a:r>
              <a:rPr lang="en-US" b="0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for </a:t>
            </a:r>
          </a:p>
          <a:p>
            <a:pPr eaLnBrk="1" hangingPunct="1"/>
            <a:r>
              <a:rPr lang="en-US" dirty="0"/>
              <a:t>   </a:t>
            </a:r>
            <a:r>
              <a:rPr lang="en-US" b="0" dirty="0" smtClean="0"/>
              <a:t>___</a:t>
            </a:r>
            <a:r>
              <a:rPr lang="en-US" dirty="0" smtClean="0"/>
              <a:t> minutes.</a:t>
            </a:r>
            <a:endParaRPr lang="en-US" b="0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9180" r="17303" b="17378"/>
          <a:stretch>
            <a:fillRect/>
          </a:stretch>
        </p:blipFill>
        <p:spPr bwMode="auto">
          <a:xfrm flipH="1">
            <a:off x="362212" y="3070363"/>
            <a:ext cx="1510713" cy="152400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09800" y="3124200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BURN OR CHEMICALS ON THE SKIN:</a:t>
            </a:r>
          </a:p>
        </p:txBody>
      </p:sp>
      <p:sp>
        <p:nvSpPr>
          <p:cNvPr id="9225" name="Text Box 19"/>
          <p:cNvSpPr txBox="1">
            <a:spLocks noChangeArrowheads="1"/>
          </p:cNvSpPr>
          <p:nvPr/>
        </p:nvSpPr>
        <p:spPr bwMode="auto">
          <a:xfrm>
            <a:off x="2209800" y="3657600"/>
            <a:ext cx="6858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Immediately inform your teacher and place injury </a:t>
            </a:r>
          </a:p>
          <a:p>
            <a:pPr eaLnBrk="1" hangingPunct="1"/>
            <a:r>
              <a:rPr lang="en-US" dirty="0"/>
              <a:t>   under </a:t>
            </a:r>
            <a:r>
              <a:rPr lang="en-US" b="0" dirty="0" smtClean="0"/>
              <a:t>____________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b="0" dirty="0" smtClean="0"/>
              <a:t>____</a:t>
            </a:r>
            <a:r>
              <a:rPr lang="en-US" dirty="0" smtClean="0"/>
              <a:t> </a:t>
            </a:r>
            <a:r>
              <a:rPr lang="en-US" dirty="0"/>
              <a:t>minutes. </a:t>
            </a:r>
            <a:endParaRPr lang="en-US" b="0" dirty="0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5237" r="24000" b="10764"/>
          <a:stretch/>
        </p:blipFill>
        <p:spPr bwMode="auto">
          <a:xfrm flipH="1">
            <a:off x="362212" y="5011679"/>
            <a:ext cx="1510713" cy="165308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209800" y="4876800"/>
            <a:ext cx="4987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CUTS:</a:t>
            </a:r>
          </a:p>
        </p:txBody>
      </p:sp>
      <p:sp>
        <p:nvSpPr>
          <p:cNvPr id="9228" name="Text Box 19"/>
          <p:cNvSpPr txBox="1">
            <a:spLocks noChangeArrowheads="1"/>
          </p:cNvSpPr>
          <p:nvPr/>
        </p:nvSpPr>
        <p:spPr bwMode="auto">
          <a:xfrm>
            <a:off x="2209800" y="5410200"/>
            <a:ext cx="43497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Immediately </a:t>
            </a:r>
            <a:r>
              <a:rPr lang="en-US" b="0" dirty="0" smtClean="0"/>
              <a:t>______ </a:t>
            </a:r>
            <a:r>
              <a:rPr lang="en-US" dirty="0" smtClean="0"/>
              <a:t>your   </a:t>
            </a:r>
          </a:p>
          <a:p>
            <a:pPr eaLnBrk="1" hangingPunct="1"/>
            <a:r>
              <a:rPr lang="en-US" b="0" dirty="0"/>
              <a:t> </a:t>
            </a:r>
            <a:r>
              <a:rPr lang="en-US" b="0" dirty="0" smtClean="0"/>
              <a:t>  _______ </a:t>
            </a:r>
            <a:r>
              <a:rPr lang="en-US" dirty="0" smtClean="0"/>
              <a:t>, </a:t>
            </a:r>
            <a:r>
              <a:rPr lang="en-US" b="0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the cut and </a:t>
            </a:r>
          </a:p>
          <a:p>
            <a:pPr eaLnBrk="1" hangingPunct="1"/>
            <a:r>
              <a:rPr lang="en-US" dirty="0"/>
              <a:t>   put a bandage on it. </a:t>
            </a:r>
            <a:endParaRPr lang="en-US" b="0" dirty="0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 rotWithShape="1">
          <a:blip r:embed="rId7"/>
          <a:srcRect t="9154"/>
          <a:stretch/>
        </p:blipFill>
        <p:spPr bwMode="auto">
          <a:xfrm>
            <a:off x="6221470" y="4594225"/>
            <a:ext cx="2046288" cy="1858963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5260" y="185998"/>
            <a:ext cx="1884618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INJURIES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5214" y="1712275"/>
            <a:ext cx="2326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eye wash station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14155" y="2160588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open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3233564" y="4019496"/>
            <a:ext cx="1987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running water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2471928" y="2519279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10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3713915" y="5779442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clean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5555501" y="4018079"/>
            <a:ext cx="745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5-10</a:t>
            </a:r>
            <a:endParaRPr lang="en-CA" dirty="0"/>
          </a:p>
        </p:txBody>
      </p:sp>
      <p:sp>
        <p:nvSpPr>
          <p:cNvPr id="27" name="Rectangle 26"/>
          <p:cNvSpPr/>
          <p:nvPr/>
        </p:nvSpPr>
        <p:spPr>
          <a:xfrm>
            <a:off x="2454642" y="5776444"/>
            <a:ext cx="1153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teacher</a:t>
            </a:r>
            <a:endParaRPr lang="en-CA" dirty="0"/>
          </a:p>
        </p:txBody>
      </p:sp>
      <p:sp>
        <p:nvSpPr>
          <p:cNvPr id="28" name="Rectangle 27"/>
          <p:cNvSpPr/>
          <p:nvPr/>
        </p:nvSpPr>
        <p:spPr>
          <a:xfrm>
            <a:off x="4079906" y="5410648"/>
            <a:ext cx="1040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inform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03">
        <p:fade/>
      </p:transition>
    </mc:Choice>
    <mc:Fallback xmlns="">
      <p:transition spd="med" advTm="81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  <p:bldP spid="9225" grpId="0"/>
      <p:bldP spid="9228" grpId="0"/>
      <p:bldP spid="2" grpId="1"/>
      <p:bldP spid="16" grpId="1"/>
      <p:bldP spid="17" grpId="1"/>
      <p:bldP spid="18" grpId="1"/>
      <p:bldP spid="23" grpId="1"/>
      <p:bldP spid="24" grpId="1"/>
      <p:bldP spid="27" grpId="1"/>
      <p:bldP spid="2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4" y="948690"/>
            <a:ext cx="2198687" cy="1500605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9"/>
          <p:cNvSpPr txBox="1">
            <a:spLocks noChangeArrowheads="1"/>
          </p:cNvSpPr>
          <p:nvPr/>
        </p:nvSpPr>
        <p:spPr bwMode="auto">
          <a:xfrm>
            <a:off x="2728913" y="1676400"/>
            <a:ext cx="6262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All equipment needs to be </a:t>
            </a:r>
            <a:r>
              <a:rPr lang="en-US" dirty="0" smtClean="0"/>
              <a:t>properly </a:t>
            </a:r>
            <a:r>
              <a:rPr lang="en-US" b="0" dirty="0" smtClean="0"/>
              <a:t>_______ </a:t>
            </a:r>
            <a:r>
              <a:rPr lang="en-US" dirty="0" smtClean="0"/>
              <a:t>, </a:t>
            </a:r>
            <a:endParaRPr lang="en-US" dirty="0"/>
          </a:p>
          <a:p>
            <a:pPr eaLnBrk="1" hangingPunct="1"/>
            <a:r>
              <a:rPr lang="en-US" dirty="0"/>
              <a:t>    </a:t>
            </a:r>
            <a:r>
              <a:rPr lang="en-US" b="0" u="sng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and put in the </a:t>
            </a:r>
            <a:r>
              <a:rPr lang="en-US" b="0" dirty="0" smtClean="0"/>
              <a:t>______________</a:t>
            </a:r>
            <a:r>
              <a:rPr lang="en-US" dirty="0" smtClean="0"/>
              <a:t>.</a:t>
            </a:r>
            <a:endParaRPr lang="en-US" b="0" dirty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728825" y="1067286"/>
            <a:ext cx="38320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CLEAN EQUIPMENT: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" y="185998"/>
            <a:ext cx="1962204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CLEANUP </a:t>
            </a:r>
          </a:p>
        </p:txBody>
      </p:sp>
      <p:pic>
        <p:nvPicPr>
          <p:cNvPr id="15" name="il_fi" descr="germicidal-cabin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3595" r="11936" b="10126"/>
          <a:stretch/>
        </p:blipFill>
        <p:spPr bwMode="auto">
          <a:xfrm>
            <a:off x="589717" y="4564442"/>
            <a:ext cx="1928494" cy="2103813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728913" y="5561013"/>
            <a:ext cx="64579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Put goggles </a:t>
            </a:r>
            <a:r>
              <a:rPr lang="en-US" dirty="0" smtClean="0"/>
              <a:t>back </a:t>
            </a:r>
            <a:r>
              <a:rPr lang="en-US" b="0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into the </a:t>
            </a:r>
            <a:r>
              <a:rPr lang="en-US" b="0" dirty="0" smtClean="0"/>
              <a:t>___________</a:t>
            </a:r>
            <a:r>
              <a:rPr lang="en-US" dirty="0" smtClean="0"/>
              <a:t>. </a:t>
            </a:r>
            <a:endParaRPr lang="en-US" b="0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28825" y="4925439"/>
            <a:ext cx="4591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PUT AWAY GOGGLES: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728913" y="3462338"/>
            <a:ext cx="594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</a:t>
            </a:r>
            <a:r>
              <a:rPr lang="en-US" b="0" dirty="0" smtClean="0"/>
              <a:t>________</a:t>
            </a:r>
            <a:r>
              <a:rPr lang="en-US" dirty="0" smtClean="0"/>
              <a:t> </a:t>
            </a:r>
            <a:r>
              <a:rPr lang="en-US" dirty="0"/>
              <a:t>all </a:t>
            </a:r>
            <a:r>
              <a:rPr lang="en-US" dirty="0" smtClean="0"/>
              <a:t>equipment to where you </a:t>
            </a:r>
          </a:p>
          <a:p>
            <a:pPr eaLnBrk="1" hangingPunct="1"/>
            <a:r>
              <a:rPr lang="en-US" dirty="0" smtClean="0"/>
              <a:t>    originally got </a:t>
            </a:r>
            <a:r>
              <a:rPr lang="en-US" dirty="0"/>
              <a:t>it, </a:t>
            </a:r>
            <a:r>
              <a:rPr lang="en-US" dirty="0" smtClean="0"/>
              <a:t>if </a:t>
            </a:r>
            <a:r>
              <a:rPr lang="en-US" dirty="0"/>
              <a:t>you do not have to wash </a:t>
            </a:r>
            <a:endParaRPr lang="en-US" dirty="0" smtClean="0"/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 it (e.g. microscopes and hotplates).</a:t>
            </a:r>
            <a:endParaRPr lang="en-US" b="0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728825" y="2832050"/>
            <a:ext cx="4591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PUT AWAY EQUIPMENT:</a:t>
            </a:r>
          </a:p>
        </p:txBody>
      </p:sp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4" y="2619107"/>
            <a:ext cx="2198687" cy="177552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172437" y="5552886"/>
            <a:ext cx="1761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storage area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5160264" y="5552886"/>
            <a:ext cx="983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neatly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3044952" y="3464570"/>
            <a:ext cx="1282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Put back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5806716" y="2042763"/>
            <a:ext cx="2282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drying rack/area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3029712" y="2039715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rinsed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7579773" y="1676400"/>
            <a:ext cx="1171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washed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85">
        <p:fade/>
      </p:transition>
    </mc:Choice>
    <mc:Fallback xmlns="">
      <p:transition spd="med" advTm="72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84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84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84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16" grpId="0"/>
      <p:bldP spid="21" grpId="0"/>
      <p:bldP spid="12" grpId="2"/>
      <p:bldP spid="13" grpId="2"/>
      <p:bldP spid="18" grpId="2"/>
      <p:bldP spid="19" grpId="2"/>
      <p:bldP spid="20" grpId="2"/>
      <p:bldP spid="23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9" t="20399"/>
          <a:stretch>
            <a:fillRect/>
          </a:stretch>
        </p:blipFill>
        <p:spPr bwMode="auto">
          <a:xfrm flipH="1">
            <a:off x="436765" y="1007232"/>
            <a:ext cx="1849235" cy="1507368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6532" r="14459" b="7244"/>
          <a:stretch/>
        </p:blipFill>
        <p:spPr bwMode="auto">
          <a:xfrm flipH="1">
            <a:off x="436765" y="2758774"/>
            <a:ext cx="1849235" cy="1797652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9"/>
          <p:cNvSpPr txBox="1">
            <a:spLocks noChangeArrowheads="1"/>
          </p:cNvSpPr>
          <p:nvPr/>
        </p:nvSpPr>
        <p:spPr bwMode="auto">
          <a:xfrm>
            <a:off x="2590800" y="1463675"/>
            <a:ext cx="533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b="0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then </a:t>
            </a:r>
            <a:r>
              <a:rPr lang="en-US" b="0" dirty="0" smtClean="0"/>
              <a:t>__________</a:t>
            </a:r>
            <a:r>
              <a:rPr lang="en-US" dirty="0" smtClean="0"/>
              <a:t> lab </a:t>
            </a:r>
            <a:r>
              <a:rPr lang="en-US" dirty="0"/>
              <a:t>bench </a:t>
            </a:r>
          </a:p>
          <a:p>
            <a:pPr eaLnBrk="1" hangingPunct="1"/>
            <a:r>
              <a:rPr lang="en-US" dirty="0"/>
              <a:t>   with paper towel. </a:t>
            </a:r>
            <a:endParaRPr lang="en-US" b="0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590800" y="863025"/>
            <a:ext cx="23882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LAB BENCH:</a:t>
            </a:r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2579688" y="3448050"/>
            <a:ext cx="510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Do not put paper towel in the </a:t>
            </a:r>
          </a:p>
          <a:p>
            <a:pPr eaLnBrk="1" hangingPunct="1"/>
            <a:r>
              <a:rPr lang="en-US" dirty="0"/>
              <a:t>   recycling;  it goes in the </a:t>
            </a:r>
            <a:r>
              <a:rPr lang="en-US" b="0" dirty="0" smtClean="0"/>
              <a:t>_______</a:t>
            </a:r>
            <a:r>
              <a:rPr lang="en-US" dirty="0" smtClean="0"/>
              <a:t>. </a:t>
            </a:r>
            <a:endParaRPr lang="en-US" b="0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90800" y="2847687"/>
            <a:ext cx="28414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PAPER TOWEL: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" y="185998"/>
            <a:ext cx="1962204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CLEANUP </a:t>
            </a:r>
          </a:p>
        </p:txBody>
      </p:sp>
      <p:pic>
        <p:nvPicPr>
          <p:cNvPr id="1844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972637"/>
            <a:ext cx="1600200" cy="159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561975"/>
            <a:ext cx="10033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765" y="4800600"/>
            <a:ext cx="1849235" cy="179567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90800" y="4937019"/>
            <a:ext cx="28414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WASH HANDS: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590800" y="55626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Wash your </a:t>
            </a:r>
            <a:r>
              <a:rPr lang="en-US" b="0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at the end of the lab. </a:t>
            </a:r>
            <a:endParaRPr lang="en-US" b="0" dirty="0"/>
          </a:p>
        </p:txBody>
      </p:sp>
      <p:sp>
        <p:nvSpPr>
          <p:cNvPr id="19" name="Rectangle 18"/>
          <p:cNvSpPr/>
          <p:nvPr/>
        </p:nvSpPr>
        <p:spPr>
          <a:xfrm>
            <a:off x="2807131" y="1463675"/>
            <a:ext cx="8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pray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4203694" y="555813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hands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5806440" y="3808583"/>
            <a:ext cx="1201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garbage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4310374" y="1466389"/>
            <a:ext cx="1602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wipe down</a:t>
            </a:r>
            <a:endParaRPr lang="en-CA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61">
        <p:fade/>
      </p:transition>
    </mc:Choice>
    <mc:Fallback xmlns="">
      <p:transition spd="med" advTm="74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0" grpId="0"/>
      <p:bldP spid="17" grpId="0"/>
      <p:bldP spid="19" grpId="2"/>
      <p:bldP spid="23" grpId="2"/>
      <p:bldP spid="24" grpId="2"/>
      <p:bldP spid="2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920" y="0"/>
            <a:ext cx="657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20000"/>
            </a:pPr>
            <a:r>
              <a:rPr lang="en-CA" sz="3200" b="1" u="sng" dirty="0" smtClean="0"/>
              <a:t>CONCEPTS EXPLORED IN THIS LESSON</a:t>
            </a:r>
            <a:endParaRPr lang="en-CA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55429"/>
            <a:ext cx="87630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CA" sz="2800" b="1" dirty="0">
                <a:solidFill>
                  <a:srgbClr val="0033CC"/>
                </a:solidFill>
              </a:rPr>
              <a:t>1)  </a:t>
            </a:r>
            <a:r>
              <a:rPr lang="en-CA" sz="2800" u="sng" dirty="0" smtClean="0">
                <a:solidFill>
                  <a:srgbClr val="0033CC"/>
                </a:solidFill>
              </a:rPr>
              <a:t>Hazardous Safety Symbols</a:t>
            </a:r>
            <a:endParaRPr lang="en-CA" sz="2800" b="1" u="sng" dirty="0">
              <a:solidFill>
                <a:srgbClr val="0033CC"/>
              </a:solidFill>
            </a:endParaRPr>
          </a:p>
          <a:p>
            <a:pPr marL="812800" lvl="1">
              <a:buSzPct val="120000"/>
            </a:pPr>
            <a:endParaRPr lang="en-CA" sz="700" b="1" dirty="0"/>
          </a:p>
          <a:p>
            <a:pPr>
              <a:buSzPct val="120000"/>
            </a:pPr>
            <a:r>
              <a:rPr lang="en-CA" sz="2800" dirty="0">
                <a:solidFill>
                  <a:srgbClr val="0033CC"/>
                </a:solidFill>
              </a:rPr>
              <a:t>2)</a:t>
            </a:r>
            <a:r>
              <a:rPr lang="en-CA" sz="2800" b="1" dirty="0">
                <a:solidFill>
                  <a:srgbClr val="0000FF"/>
                </a:solidFill>
              </a:rPr>
              <a:t>  </a:t>
            </a:r>
            <a:r>
              <a:rPr lang="en-CA" sz="2800" u="sng" dirty="0" smtClean="0">
                <a:solidFill>
                  <a:srgbClr val="0033CC"/>
                </a:solidFill>
              </a:rPr>
              <a:t>Hazardous Household Product Symbols</a:t>
            </a:r>
            <a:endParaRPr lang="en-CA" sz="2000" b="1" dirty="0" smtClean="0"/>
          </a:p>
          <a:p>
            <a:pPr marL="812800" lvl="1">
              <a:buSzPct val="120000"/>
            </a:pPr>
            <a:endParaRPr lang="en-CA" sz="700" b="1" dirty="0" smtClean="0"/>
          </a:p>
          <a:p>
            <a:pPr>
              <a:buSzPct val="120000"/>
            </a:pPr>
            <a:r>
              <a:rPr lang="en-CA" sz="2800" dirty="0" smtClean="0">
                <a:solidFill>
                  <a:srgbClr val="0033CC"/>
                </a:solidFill>
              </a:rPr>
              <a:t>3)</a:t>
            </a:r>
            <a:r>
              <a:rPr lang="en-CA" sz="2800" b="1" dirty="0" smtClean="0">
                <a:solidFill>
                  <a:srgbClr val="0000FF"/>
                </a:solidFill>
              </a:rPr>
              <a:t>  </a:t>
            </a:r>
            <a:r>
              <a:rPr lang="en-CA" sz="2800" u="sng" dirty="0" smtClean="0">
                <a:solidFill>
                  <a:srgbClr val="0033CC"/>
                </a:solidFill>
              </a:rPr>
              <a:t>WHMIS</a:t>
            </a:r>
          </a:p>
          <a:p>
            <a:pPr marL="812800" lvl="1">
              <a:buSzPct val="120000"/>
            </a:pPr>
            <a:endParaRPr lang="en-CA" sz="700" b="1" dirty="0"/>
          </a:p>
          <a:p>
            <a:pPr>
              <a:buSzPct val="120000"/>
            </a:pPr>
            <a:r>
              <a:rPr lang="en-CA" sz="2800" dirty="0" smtClean="0">
                <a:solidFill>
                  <a:srgbClr val="0033CC"/>
                </a:solidFill>
              </a:rPr>
              <a:t>4)</a:t>
            </a:r>
            <a:r>
              <a:rPr lang="en-CA" sz="2800" b="1" dirty="0" smtClean="0">
                <a:solidFill>
                  <a:srgbClr val="0000FF"/>
                </a:solidFill>
              </a:rPr>
              <a:t>  </a:t>
            </a:r>
            <a:r>
              <a:rPr lang="en-CA" sz="2800" u="sng" dirty="0" smtClean="0">
                <a:solidFill>
                  <a:srgbClr val="0033CC"/>
                </a:solidFill>
              </a:rPr>
              <a:t>Lab and Safety Conduct</a:t>
            </a:r>
          </a:p>
          <a:p>
            <a:pPr>
              <a:buSzPct val="120000"/>
            </a:pPr>
            <a:endParaRPr lang="en-CA" sz="700" u="sng" dirty="0" smtClean="0">
              <a:solidFill>
                <a:srgbClr val="0033CC"/>
              </a:solidFill>
            </a:endParaRPr>
          </a:p>
          <a:p>
            <a:pPr>
              <a:buSzPct val="120000"/>
            </a:pPr>
            <a:r>
              <a:rPr lang="en-CA" sz="2800" dirty="0" smtClean="0">
                <a:solidFill>
                  <a:srgbClr val="0033CC"/>
                </a:solidFill>
              </a:rPr>
              <a:t>5)  </a:t>
            </a:r>
            <a:r>
              <a:rPr lang="en-CA" sz="2800" u="sng" dirty="0" smtClean="0">
                <a:solidFill>
                  <a:srgbClr val="0033CC"/>
                </a:solidFill>
              </a:rPr>
              <a:t>Identify the Broken Lab Safety Rules</a:t>
            </a:r>
            <a:r>
              <a:rPr lang="en-CA" sz="2800" dirty="0" smtClean="0">
                <a:solidFill>
                  <a:srgbClr val="0033CC"/>
                </a:solidFill>
              </a:rPr>
              <a:t> </a:t>
            </a:r>
            <a:endParaRPr lang="en-CA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38200" y="609600"/>
            <a:ext cx="4549775" cy="6107113"/>
            <a:chOff x="838200" y="609600"/>
            <a:chExt cx="4549140" cy="61074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646115"/>
              <a:ext cx="4549140" cy="6070915"/>
            </a:xfrm>
            <a:prstGeom prst="rect">
              <a:avLst/>
            </a:prstGeom>
            <a:ln>
              <a:noFill/>
            </a:ln>
            <a:effectLst>
              <a:outerShdw blurRad="139700" dist="76200" dir="2700000" algn="tl" rotWithShape="0">
                <a:srgbClr val="333333"/>
              </a:outerShdw>
            </a:effectLst>
          </p:spPr>
        </p:pic>
        <p:grpSp>
          <p:nvGrpSpPr>
            <p:cNvPr id="20504" name="Group 7"/>
            <p:cNvGrpSpPr>
              <a:grpSpLocks/>
            </p:cNvGrpSpPr>
            <p:nvPr/>
          </p:nvGrpSpPr>
          <p:grpSpPr bwMode="auto">
            <a:xfrm>
              <a:off x="873809" y="609600"/>
              <a:ext cx="4513531" cy="5334000"/>
              <a:chOff x="873809" y="610412"/>
              <a:chExt cx="4513531" cy="5334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55117" y="4888523"/>
                <a:ext cx="136127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Mohammed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191000" y="5575080"/>
                <a:ext cx="72712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Claire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74051" y="3278998"/>
                <a:ext cx="814647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Suying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73809" y="3780637"/>
                <a:ext cx="798617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Hakim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163659" y="677670"/>
                <a:ext cx="71731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Jacob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019404" y="1828800"/>
                <a:ext cx="84010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Patrick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624754" y="1466969"/>
                <a:ext cx="51738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Ted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668831" y="4038600"/>
                <a:ext cx="841641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Samira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697728" y="2439212"/>
                <a:ext cx="68961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Minh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581400" y="4632557"/>
                <a:ext cx="633187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Toby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933726" y="2281188"/>
                <a:ext cx="61151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Nico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43710" y="610412"/>
                <a:ext cx="814647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Donna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667000" y="1680943"/>
                <a:ext cx="91352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1800" dirty="0">
                    <a:solidFill>
                      <a:srgbClr val="0000FF"/>
                    </a:solidFill>
                  </a:rPr>
                  <a:t>Vincent</a:t>
                </a:r>
              </a:p>
            </p:txBody>
          </p:sp>
        </p:grp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90500" y="-171450"/>
            <a:ext cx="8115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IDENTIFY THE BROKEN LAB SAFETY RULES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96938" y="4248150"/>
            <a:ext cx="811212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463800" y="5486400"/>
            <a:ext cx="579438" cy="701675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321175" y="3813175"/>
            <a:ext cx="811213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111375" y="3208338"/>
            <a:ext cx="811213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787775" y="2443163"/>
            <a:ext cx="811213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381375" y="5045075"/>
            <a:ext cx="811213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714625" y="4032250"/>
            <a:ext cx="415925" cy="4572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321175" y="677863"/>
            <a:ext cx="811213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316163" y="4751388"/>
            <a:ext cx="579437" cy="701675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562600" y="2087563"/>
            <a:ext cx="3505200" cy="1570037"/>
            <a:chOff x="5627077" y="990600"/>
            <a:chExt cx="3505200" cy="1569660"/>
          </a:xfrm>
        </p:grpSpPr>
        <p:sp>
          <p:nvSpPr>
            <p:cNvPr id="5" name="7-Point Star 4"/>
            <p:cNvSpPr/>
            <p:nvPr/>
          </p:nvSpPr>
          <p:spPr bwMode="auto">
            <a:xfrm>
              <a:off x="6704990" y="1384205"/>
              <a:ext cx="850900" cy="711029"/>
            </a:xfrm>
            <a:prstGeom prst="star7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CA" dirty="0"/>
            </a:p>
          </p:txBody>
        </p:sp>
        <p:sp>
          <p:nvSpPr>
            <p:cNvPr id="20502" name="TextBox 3"/>
            <p:cNvSpPr txBox="1">
              <a:spLocks noChangeArrowheads="1"/>
            </p:cNvSpPr>
            <p:nvPr/>
          </p:nvSpPr>
          <p:spPr bwMode="auto">
            <a:xfrm>
              <a:off x="5627077" y="990600"/>
              <a:ext cx="35052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CA" sz="3200" dirty="0"/>
                <a:t>Can you find at least    13    broken safety rules?</a:t>
              </a:r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96938" y="2827338"/>
            <a:ext cx="811212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81075" y="800100"/>
            <a:ext cx="811213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617788" y="990600"/>
            <a:ext cx="811212" cy="762000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rot="1732166">
            <a:off x="1835150" y="1684338"/>
            <a:ext cx="1257300" cy="531812"/>
          </a:xfrm>
          <a:prstGeom prst="ellipse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86500" y="4314825"/>
            <a:ext cx="1697038" cy="941388"/>
            <a:chOff x="6573033" y="4315178"/>
            <a:chExt cx="1698414" cy="941643"/>
          </a:xfrm>
        </p:grpSpPr>
        <p:pic>
          <p:nvPicPr>
            <p:cNvPr id="20499" name="Picture 3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948" y="4315178"/>
              <a:ext cx="712929" cy="62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7"/>
            <p:cNvSpPr txBox="1">
              <a:spLocks noChangeArrowheads="1"/>
            </p:cNvSpPr>
            <p:nvPr/>
          </p:nvSpPr>
          <p:spPr bwMode="auto">
            <a:xfrm>
              <a:off x="6573033" y="4887489"/>
              <a:ext cx="16984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CA" sz="1800" i="1" dirty="0">
                  <a:solidFill>
                    <a:srgbClr val="006600"/>
                  </a:solidFill>
                </a:rPr>
                <a:t>lab safety video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67">
        <p:fade/>
      </p:transition>
    </mc:Choice>
    <mc:Fallback xmlns="">
      <p:transition spd="med" advTm="21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16" grpId="0" animBg="1"/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8" grpId="0" animBg="1"/>
      <p:bldP spid="24" grpId="0" animBg="1"/>
      <p:bldP spid="20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057400"/>
            <a:ext cx="6179897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CA" sz="115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End!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2">
        <p:fade/>
      </p:transition>
    </mc:Choice>
    <mc:Fallback xmlns="">
      <p:transition spd="med" advTm="1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0"/>
            <a:ext cx="9143244" cy="6857433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350099" y="1771533"/>
            <a:ext cx="8411435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CA" sz="2400" b="1" dirty="0">
                <a:solidFill>
                  <a:srgbClr val="0000FF"/>
                </a:solidFill>
              </a:rPr>
              <a:t>Created by Anh-Thi Tang – Tangstar Science</a:t>
            </a:r>
          </a:p>
          <a:p>
            <a:pPr algn="ctr">
              <a:spcAft>
                <a:spcPts val="1200"/>
              </a:spcAft>
            </a:pPr>
            <a:r>
              <a:rPr lang="en-CA" sz="2400" b="1" dirty="0"/>
              <a:t>Copyright © </a:t>
            </a:r>
            <a:r>
              <a:rPr lang="en-CA" sz="2400" b="1" dirty="0" smtClean="0"/>
              <a:t>Anh-Thi </a:t>
            </a:r>
            <a:r>
              <a:rPr lang="en-CA" sz="2400" b="1" dirty="0"/>
              <a:t>Tang (a.k.a. Tangstar Science)</a:t>
            </a:r>
          </a:p>
          <a:p>
            <a:pPr algn="ctr">
              <a:spcAft>
                <a:spcPts val="1200"/>
              </a:spcAft>
            </a:pPr>
            <a:r>
              <a:rPr lang="en-CA" sz="2400" b="1" dirty="0"/>
              <a:t>All rights reserved by author</a:t>
            </a:r>
            <a:r>
              <a:rPr lang="en-CA" sz="2400" b="1" dirty="0" smtClean="0"/>
              <a:t>.</a:t>
            </a:r>
          </a:p>
          <a:p>
            <a:pPr algn="ctr">
              <a:spcAft>
                <a:spcPts val="1200"/>
              </a:spcAft>
            </a:pPr>
            <a:endParaRPr lang="en-CA" sz="1050" b="1" dirty="0"/>
          </a:p>
          <a:p>
            <a:pPr algn="ctr"/>
            <a:r>
              <a:rPr lang="en-CA" sz="1700" b="0" u="sng" dirty="0" smtClean="0"/>
              <a:t>TERMS OF USE</a:t>
            </a:r>
            <a:r>
              <a:rPr lang="en-CA" sz="1700" b="0" dirty="0" smtClean="0"/>
              <a:t>:  This </a:t>
            </a:r>
            <a:r>
              <a:rPr lang="en-US" sz="1700" b="0" dirty="0"/>
              <a:t>document is for personal use only </a:t>
            </a:r>
            <a:r>
              <a:rPr lang="en-US" sz="1700" b="0" dirty="0" smtClean="0"/>
              <a:t>and </a:t>
            </a:r>
            <a:r>
              <a:rPr lang="en-US" sz="1700" b="0" dirty="0"/>
              <a:t>may only be used by the original purchaser.  Copying for </a:t>
            </a:r>
            <a:r>
              <a:rPr lang="en-US" sz="1700" b="0" dirty="0" smtClean="0"/>
              <a:t>more </a:t>
            </a:r>
            <a:r>
              <a:rPr lang="en-US" sz="1700" b="0" dirty="0"/>
              <a:t>than one teacher, classroom, department, school, or school </a:t>
            </a:r>
            <a:r>
              <a:rPr lang="en-US" sz="1700" b="0" dirty="0" smtClean="0"/>
              <a:t>district </a:t>
            </a:r>
            <a:r>
              <a:rPr lang="en-US" sz="1700" b="0" dirty="0"/>
              <a:t>is prohibited.  Additional licenses can be purchased at a discount </a:t>
            </a:r>
            <a:r>
              <a:rPr lang="en-US" sz="1700" b="0" dirty="0" smtClean="0"/>
              <a:t>for </a:t>
            </a:r>
            <a:r>
              <a:rPr lang="en-US" sz="1700" b="0" dirty="0"/>
              <a:t>others to use in your department.  This entire document, or any parts </a:t>
            </a:r>
            <a:r>
              <a:rPr lang="en-US" sz="1700" b="0" dirty="0" smtClean="0"/>
              <a:t>within</a:t>
            </a:r>
            <a:r>
              <a:rPr lang="en-US" sz="1700" b="0" dirty="0"/>
              <a:t>, may not be </a:t>
            </a:r>
            <a:r>
              <a:rPr lang="en-US" sz="1700" b="0" dirty="0" smtClean="0"/>
              <a:t>reproduced or displayed </a:t>
            </a:r>
            <a:r>
              <a:rPr lang="en-US" sz="1700" b="0" dirty="0"/>
              <a:t>for public viewing.  You may </a:t>
            </a:r>
            <a:r>
              <a:rPr lang="en-US" sz="1700" b="0" dirty="0" smtClean="0"/>
              <a:t>NOT </a:t>
            </a:r>
            <a:r>
              <a:rPr lang="en-US" sz="1700" b="0" dirty="0"/>
              <a:t>electronically </a:t>
            </a:r>
            <a:r>
              <a:rPr lang="en-US" sz="1700" b="0" dirty="0" smtClean="0"/>
              <a:t>post </a:t>
            </a:r>
            <a:r>
              <a:rPr lang="en-US" sz="1700" b="0" dirty="0"/>
              <a:t>this product online including to teacher </a:t>
            </a:r>
            <a:r>
              <a:rPr lang="en-US" sz="1700" b="0" dirty="0" smtClean="0"/>
              <a:t>blogs, classroom websites or school networks.  </a:t>
            </a:r>
            <a:r>
              <a:rPr lang="en-US" sz="1700" b="0" dirty="0"/>
              <a:t>Failure to comply is a copyright infringement and a violation of the Digital Millennium Copyright Act (DMCA</a:t>
            </a:r>
            <a:r>
              <a:rPr lang="en-US" sz="1700" b="0" dirty="0" smtClean="0"/>
              <a:t>).</a:t>
            </a:r>
            <a:endParaRPr lang="en-CA" sz="1700" b="0" dirty="0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463929" y="5786735"/>
            <a:ext cx="8211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CA" sz="2400" b="1" dirty="0">
                <a:solidFill>
                  <a:srgbClr val="D20000"/>
                </a:solidFill>
              </a:rPr>
              <a:t>http://www.teacherspayteachers.com/Store/Tangstar-Science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9" y="404664"/>
            <a:ext cx="1513329" cy="1512168"/>
          </a:xfrm>
          <a:prstGeom prst="rect">
            <a:avLst/>
          </a:prstGeom>
          <a:effectLst>
            <a:outerShdw blurRad="63500" dist="38100" dir="2700000" algn="ctr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2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17488" y="674688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                               </a:t>
            </a:r>
            <a:r>
              <a:rPr lang="en-US" dirty="0"/>
              <a:t>have been developed to </a:t>
            </a:r>
            <a:r>
              <a:rPr lang="en-US" b="0" dirty="0"/>
              <a:t>_________ </a:t>
            </a:r>
            <a:r>
              <a:rPr lang="en-US" dirty="0"/>
              <a:t>of the hazards </a:t>
            </a:r>
          </a:p>
          <a:p>
            <a:pPr eaLnBrk="1" hangingPunct="1"/>
            <a:r>
              <a:rPr lang="en-US" dirty="0"/>
              <a:t>associated with different products.</a:t>
            </a:r>
            <a:endParaRPr lang="en-US" b="0" dirty="0"/>
          </a:p>
        </p:txBody>
      </p:sp>
      <p:pic>
        <p:nvPicPr>
          <p:cNvPr id="2067" name="Picture 19" descr="cleaning-produ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3981" r="18541" b="4092"/>
          <a:stretch>
            <a:fillRect/>
          </a:stretch>
        </p:blipFill>
        <p:spPr bwMode="auto">
          <a:xfrm>
            <a:off x="3124200" y="3969707"/>
            <a:ext cx="2590800" cy="245745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" y="-114300"/>
            <a:ext cx="6362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HAZARDOUS SAFETY SYMBOLS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17488" y="674688"/>
            <a:ext cx="22209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rgbClr val="0000FF"/>
                </a:solidFill>
              </a:rPr>
              <a:t>Safety S</a:t>
            </a:r>
            <a:r>
              <a:rPr lang="en-US" u="sng" dirty="0" smtClean="0">
                <a:solidFill>
                  <a:srgbClr val="0000FF"/>
                </a:solidFill>
              </a:rPr>
              <a:t>ymbols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en-US" b="0" dirty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47800" y="2385060"/>
            <a:ext cx="1752600" cy="519113"/>
          </a:xfrm>
          <a:prstGeom prst="rect">
            <a:avLst/>
          </a:prstGeom>
          <a:solidFill>
            <a:srgbClr val="FFFF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/>
              <a:t>1) </a:t>
            </a:r>
            <a:r>
              <a:rPr lang="en-US" sz="2800" u="sng" dirty="0" smtClean="0"/>
              <a:t>HHPS</a:t>
            </a:r>
            <a:endParaRPr lang="en-US" sz="2800" dirty="0" smtClean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867400" y="2385060"/>
            <a:ext cx="1905000" cy="519113"/>
          </a:xfrm>
          <a:prstGeom prst="rect">
            <a:avLst/>
          </a:prstGeom>
          <a:solidFill>
            <a:srgbClr val="FFFF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/>
              <a:t>2) </a:t>
            </a:r>
            <a:r>
              <a:rPr lang="en-US" sz="2800" u="sng" dirty="0" smtClean="0"/>
              <a:t>WHMIS</a:t>
            </a:r>
            <a:endParaRPr lang="en-US" sz="2800" dirty="0" smtClean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90500" y="3657600"/>
            <a:ext cx="3238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Found on </a:t>
            </a:r>
            <a:r>
              <a:rPr lang="en-US" b="0" dirty="0"/>
              <a:t>_________</a:t>
            </a:r>
            <a:endParaRPr lang="en-US" dirty="0">
              <a:solidFill>
                <a:srgbClr val="CC0000"/>
              </a:solidFill>
            </a:endParaRPr>
          </a:p>
          <a:p>
            <a:pPr eaLnBrk="1" hangingPunct="1"/>
            <a:r>
              <a:rPr lang="en-US" dirty="0"/>
              <a:t>   products – mostly</a:t>
            </a:r>
          </a:p>
          <a:p>
            <a:pPr eaLnBrk="1" hangingPunct="1"/>
            <a:r>
              <a:rPr lang="en-US" b="0" dirty="0" smtClean="0"/>
              <a:t>   _______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51443" y="2917825"/>
            <a:ext cx="31024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dirty="0"/>
              <a:t>azardous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dirty="0"/>
              <a:t>ousehold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  <a:r>
              <a:rPr lang="en-US" dirty="0"/>
              <a:t>roduct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dirty="0"/>
              <a:t>ymbol”</a:t>
            </a:r>
            <a:endParaRPr lang="en-CA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643535" y="2917825"/>
            <a:ext cx="41098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</a:t>
            </a:r>
            <a:r>
              <a:rPr lang="en-US" dirty="0"/>
              <a:t>orkplace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dirty="0"/>
              <a:t>azardous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</a:t>
            </a:r>
            <a:r>
              <a:rPr lang="en-US" dirty="0"/>
              <a:t>aterials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  <a:r>
              <a:rPr lang="en-US" dirty="0"/>
              <a:t>nformation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dirty="0"/>
              <a:t>ystem”</a:t>
            </a:r>
            <a:endParaRPr lang="en-CA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715000" y="3657600"/>
            <a:ext cx="327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Found on </a:t>
            </a:r>
            <a:r>
              <a:rPr lang="en-US" b="0" dirty="0"/>
              <a:t>_________</a:t>
            </a:r>
            <a:r>
              <a:rPr lang="en-US" dirty="0"/>
              <a:t> </a:t>
            </a:r>
            <a:endParaRPr lang="en-US" dirty="0" smtClean="0"/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products – </a:t>
            </a:r>
            <a:r>
              <a:rPr lang="en-US" dirty="0"/>
              <a:t>mostly </a:t>
            </a:r>
            <a:endParaRPr lang="en-US" dirty="0" smtClean="0"/>
          </a:p>
          <a:p>
            <a:pPr eaLnBrk="1" hangingPunct="1"/>
            <a:r>
              <a:rPr lang="en-US" b="0" dirty="0"/>
              <a:t> </a:t>
            </a:r>
            <a:r>
              <a:rPr lang="en-US" b="0" dirty="0" smtClean="0"/>
              <a:t>  _______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3238500" y="2353110"/>
            <a:ext cx="1295400" cy="228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4533900" y="2359373"/>
            <a:ext cx="1295400" cy="228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4533900" y="2012950"/>
            <a:ext cx="0" cy="3714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77961" y="1550670"/>
            <a:ext cx="4139247" cy="461665"/>
          </a:xfrm>
          <a:prstGeom prst="rect">
            <a:avLst/>
          </a:prstGeom>
          <a:solidFill>
            <a:srgbClr val="FFFF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u="sng" dirty="0" smtClean="0"/>
              <a:t>TWO TYPES of Safety Symbols</a:t>
            </a:r>
            <a:r>
              <a:rPr lang="en-US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4833938"/>
            <a:ext cx="1660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92" y="4759325"/>
            <a:ext cx="1455737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419600"/>
            <a:ext cx="1071562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428130" y="673475"/>
            <a:ext cx="157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warn users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675371" y="3659465"/>
            <a:ext cx="1516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household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7194832" y="3659465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workplace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5894295" y="4376738"/>
            <a:ext cx="123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cleaners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383331" y="4380097"/>
            <a:ext cx="123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cleaners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33">
        <p:fade/>
      </p:transition>
    </mc:Choice>
    <mc:Fallback xmlns="">
      <p:transition spd="med" advTm="64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74" grpId="0"/>
      <p:bldP spid="29" grpId="0"/>
      <p:bldP spid="4" grpId="0"/>
      <p:bldP spid="2058" grpId="0"/>
      <p:bldP spid="2059" grpId="0"/>
      <p:bldP spid="5" grpId="0"/>
      <p:bldP spid="2061" grpId="0" animBg="1"/>
      <p:bldP spid="2062" grpId="0" animBg="1"/>
      <p:bldP spid="2063" grpId="0" animBg="1"/>
      <p:bldP spid="3098" grpId="2"/>
      <p:bldP spid="3099" grpId="2"/>
      <p:bldP spid="3100" grpId="2"/>
      <p:bldP spid="3101" grpId="2"/>
      <p:bldP spid="310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7325" y="3429000"/>
            <a:ext cx="8728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dirty="0"/>
              <a:t>                           </a:t>
            </a:r>
            <a:r>
              <a:rPr lang="en-CA" dirty="0" smtClean="0"/>
              <a:t>   </a:t>
            </a:r>
            <a:r>
              <a:rPr lang="en-CA" dirty="0"/>
              <a:t>There are </a:t>
            </a:r>
            <a:r>
              <a:rPr lang="en-CA" b="0" dirty="0" smtClean="0"/>
              <a:t>__</a:t>
            </a:r>
            <a:r>
              <a:rPr lang="en-CA" dirty="0" smtClean="0"/>
              <a:t> </a:t>
            </a:r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levels</a:t>
            </a:r>
            <a:r>
              <a:rPr lang="en-CA" dirty="0"/>
              <a:t> of hazards, each more harmful than the previous.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81000" y="6096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There are </a:t>
            </a:r>
            <a:r>
              <a:rPr lang="en-US" b="0" dirty="0" smtClean="0"/>
              <a:t>___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HHPS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representing different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types</a:t>
            </a:r>
            <a:r>
              <a:rPr lang="en-US" dirty="0"/>
              <a:t> and </a:t>
            </a:r>
          </a:p>
          <a:p>
            <a:pPr eaLnBrk="1" hangingPunct="1"/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levels</a:t>
            </a:r>
            <a:r>
              <a:rPr lang="en-US" dirty="0"/>
              <a:t> of hazard. </a:t>
            </a:r>
            <a:endParaRPr lang="en-US" b="0" dirty="0"/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87325" y="1519238"/>
            <a:ext cx="21701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rgbClr val="0000FF"/>
                </a:solidFill>
              </a:rPr>
              <a:t>FOUR TYPES</a:t>
            </a:r>
            <a:r>
              <a:rPr lang="en-US" dirty="0">
                <a:solidFill>
                  <a:srgbClr val="0000FF"/>
                </a:solidFill>
              </a:rPr>
              <a:t>:</a:t>
            </a:r>
            <a:endParaRPr lang="en-US" b="0" dirty="0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87325" y="342900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rgbClr val="0000FF"/>
                </a:solidFill>
              </a:rPr>
              <a:t>THREE LEVELS</a:t>
            </a:r>
            <a:r>
              <a:rPr lang="en-US" dirty="0">
                <a:solidFill>
                  <a:srgbClr val="0000FF"/>
                </a:solidFill>
              </a:rPr>
              <a:t>:</a:t>
            </a:r>
            <a:r>
              <a:rPr lang="en-US" dirty="0"/>
              <a:t> </a:t>
            </a:r>
            <a:endParaRPr lang="en-US" b="0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066800" y="2954975"/>
            <a:ext cx="1484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poisonous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121025" y="2954975"/>
            <a:ext cx="137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explosive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105400" y="2954975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corrosive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934200" y="2954975"/>
            <a:ext cx="154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flammable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4117" name="AutoShape 21"/>
          <p:cNvSpPr>
            <a:spLocks noChangeAspect="1" noChangeArrowheads="1"/>
          </p:cNvSpPr>
          <p:nvPr/>
        </p:nvSpPr>
        <p:spPr bwMode="auto">
          <a:xfrm>
            <a:off x="6553200" y="4346575"/>
            <a:ext cx="1143000" cy="1028700"/>
          </a:xfrm>
          <a:prstGeom prst="octagon">
            <a:avLst>
              <a:gd name="adj" fmla="val 29287"/>
            </a:avLst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18" name="AutoShape 22"/>
          <p:cNvSpPr>
            <a:spLocks noChangeAspect="1" noChangeArrowheads="1"/>
          </p:cNvSpPr>
          <p:nvPr/>
        </p:nvSpPr>
        <p:spPr bwMode="auto">
          <a:xfrm>
            <a:off x="1987550" y="4346575"/>
            <a:ext cx="1371600" cy="10287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19" name="Rectangle 23"/>
          <p:cNvSpPr>
            <a:spLocks noChangeAspect="1" noChangeArrowheads="1"/>
          </p:cNvSpPr>
          <p:nvPr/>
        </p:nvSpPr>
        <p:spPr bwMode="auto">
          <a:xfrm rot="8141487">
            <a:off x="4440238" y="4384675"/>
            <a:ext cx="933450" cy="93345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106613" y="5410200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caution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298950" y="5410200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warning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6589713" y="5410200"/>
            <a:ext cx="106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danger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155825" y="5854700"/>
            <a:ext cx="1019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/>
              <a:t>yellow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4392613" y="6243638"/>
            <a:ext cx="1041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/>
              <a:t>4 sides</a:t>
            </a:r>
            <a:endParaRPr lang="en-CA" i="1" dirty="0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6864350" y="5854700"/>
            <a:ext cx="606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/>
              <a:t>red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143000" y="5837238"/>
            <a:ext cx="8259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8000"/>
                </a:solidFill>
              </a:rPr>
              <a:t>color</a:t>
            </a:r>
            <a:endParaRPr lang="en-CA" dirty="0">
              <a:solidFill>
                <a:srgbClr val="008000"/>
              </a:solidFill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625475" y="6202363"/>
            <a:ext cx="137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8000"/>
                </a:solidFill>
              </a:rPr>
              <a:t># of sides</a:t>
            </a:r>
            <a:endParaRPr lang="en-CA" dirty="0">
              <a:solidFill>
                <a:srgbClr val="008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31988" y="4575175"/>
            <a:ext cx="6027737" cy="623888"/>
            <a:chOff x="2047477" y="4481512"/>
            <a:chExt cx="5718969" cy="623888"/>
          </a:xfrm>
        </p:grpSpPr>
        <p:sp>
          <p:nvSpPr>
            <p:cNvPr id="4" name="Right Arrow 3"/>
            <p:cNvSpPr>
              <a:spLocks noChangeArrowheads="1"/>
            </p:cNvSpPr>
            <p:nvPr/>
          </p:nvSpPr>
          <p:spPr bwMode="auto">
            <a:xfrm>
              <a:off x="2047477" y="4481512"/>
              <a:ext cx="5718969" cy="623888"/>
            </a:xfrm>
            <a:prstGeom prst="rightArrow">
              <a:avLst>
                <a:gd name="adj1" fmla="val 50000"/>
                <a:gd name="adj2" fmla="val 104525"/>
              </a:avLst>
            </a:prstGeom>
            <a:solidFill>
              <a:srgbClr val="92D050"/>
            </a:solidFill>
            <a:ln w="9525" algn="ctr">
              <a:solidFill>
                <a:srgbClr val="66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" name="TextBox 4"/>
            <p:cNvSpPr txBox="1">
              <a:spLocks noChangeArrowheads="1"/>
            </p:cNvSpPr>
            <p:nvPr/>
          </p:nvSpPr>
          <p:spPr bwMode="auto">
            <a:xfrm>
              <a:off x="2896715" y="4547850"/>
              <a:ext cx="29706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CA" i="1" dirty="0"/>
                <a:t>               more harmful</a:t>
              </a: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963738" y="1519238"/>
            <a:ext cx="5193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dirty="0"/>
              <a:t>There are </a:t>
            </a:r>
            <a:r>
              <a:rPr lang="en-CA" b="0" dirty="0" smtClean="0"/>
              <a:t>__</a:t>
            </a:r>
            <a:r>
              <a:rPr lang="en-CA" dirty="0" smtClean="0"/>
              <a:t> </a:t>
            </a:r>
            <a:r>
              <a:rPr lang="en-CA" dirty="0"/>
              <a:t>different </a:t>
            </a:r>
            <a:r>
              <a:rPr lang="en-CA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types</a:t>
            </a:r>
            <a:r>
              <a:rPr lang="en-CA" dirty="0"/>
              <a:t> of hazards.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144713" y="6243638"/>
            <a:ext cx="1041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/>
              <a:t>3 sides</a:t>
            </a:r>
            <a:endParaRPr lang="en-CA" i="1" dirty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4367213" y="5854700"/>
            <a:ext cx="109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/>
              <a:t>orange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6648450" y="6243638"/>
            <a:ext cx="10398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/>
              <a:t>8 sides</a:t>
            </a:r>
            <a:endParaRPr lang="en-CA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939925"/>
            <a:ext cx="12747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866900"/>
            <a:ext cx="13350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889125"/>
            <a:ext cx="11128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939925"/>
            <a:ext cx="10953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38100" y="-114300"/>
            <a:ext cx="918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AZARDOUS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OUSEHOLD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  <a:r>
              <a:rPr lang="en-US" sz="3600" u="sng" dirty="0"/>
              <a:t>RODUCT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sz="3600" u="sng" dirty="0"/>
              <a:t>YMBOLS</a:t>
            </a: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2000593" y="600635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12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1143000" y="334383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3124200" y="334383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5159375" y="334383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7078662" y="334383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3298181" y="1514618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4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3584664" y="3421128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3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65">
        <p:fade/>
      </p:transition>
    </mc:Choice>
    <mc:Fallback xmlns="">
      <p:transition spd="med" advTm="80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2" grpId="0"/>
      <p:bldP spid="3" grpId="0"/>
      <p:bldP spid="4113" grpId="2"/>
      <p:bldP spid="4114" grpId="2"/>
      <p:bldP spid="4115" grpId="2"/>
      <p:bldP spid="4116" grpId="2"/>
      <p:bldP spid="4117" grpId="0" animBg="1"/>
      <p:bldP spid="4118" grpId="0" animBg="1"/>
      <p:bldP spid="4119" grpId="0" animBg="1"/>
      <p:bldP spid="4120" grpId="0"/>
      <p:bldP spid="4121" grpId="0"/>
      <p:bldP spid="4122" grpId="0"/>
      <p:bldP spid="4123" grpId="0"/>
      <p:bldP spid="4124" grpId="0"/>
      <p:bldP spid="4125" grpId="0"/>
      <p:bldP spid="4126" grpId="0"/>
      <p:bldP spid="4127" grpId="0"/>
      <p:bldP spid="30" grpId="0"/>
      <p:bldP spid="31" grpId="0"/>
      <p:bldP spid="32" grpId="0"/>
      <p:bldP spid="33" grpId="0"/>
      <p:bldP spid="34" grpId="0"/>
      <p:bldP spid="4130" grpId="2"/>
      <p:bldP spid="4131" grpId="0" animBg="1"/>
      <p:bldP spid="4132" grpId="0" animBg="1"/>
      <p:bldP spid="36" grpId="0" animBg="1"/>
      <p:bldP spid="37" grpId="0" animBg="1"/>
      <p:bldP spid="38" grpId="2"/>
      <p:bldP spid="3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28600" y="681037"/>
            <a:ext cx="853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 Combining the </a:t>
            </a:r>
            <a:r>
              <a:rPr lang="en-US" b="0" dirty="0" smtClean="0"/>
              <a:t>____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0" dirty="0" smtClean="0"/>
              <a:t>____</a:t>
            </a:r>
            <a:r>
              <a:rPr lang="en-US" dirty="0" smtClean="0"/>
              <a:t> </a:t>
            </a:r>
            <a:r>
              <a:rPr lang="en-US" dirty="0"/>
              <a:t>of hazard creates a HHPS . </a:t>
            </a:r>
            <a:endParaRPr lang="en-US" b="0" dirty="0"/>
          </a:p>
        </p:txBody>
      </p:sp>
      <p:sp>
        <p:nvSpPr>
          <p:cNvPr id="38" name="AutoShape 21"/>
          <p:cNvSpPr>
            <a:spLocks noChangeAspect="1" noChangeArrowheads="1"/>
          </p:cNvSpPr>
          <p:nvPr/>
        </p:nvSpPr>
        <p:spPr bwMode="auto">
          <a:xfrm>
            <a:off x="6682581" y="1444625"/>
            <a:ext cx="1582738" cy="1549400"/>
          </a:xfrm>
          <a:prstGeom prst="octagon">
            <a:avLst>
              <a:gd name="adj" fmla="val 29287"/>
            </a:avLst>
          </a:prstGeom>
          <a:noFill/>
          <a:ln w="12700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AutoShape 22"/>
          <p:cNvSpPr>
            <a:spLocks noChangeAspect="1" noChangeArrowheads="1"/>
          </p:cNvSpPr>
          <p:nvPr/>
        </p:nvSpPr>
        <p:spPr bwMode="auto">
          <a:xfrm>
            <a:off x="786929" y="1368425"/>
            <a:ext cx="1992313" cy="1633538"/>
          </a:xfrm>
          <a:prstGeom prst="triangle">
            <a:avLst>
              <a:gd name="adj" fmla="val 50000"/>
            </a:avLst>
          </a:prstGeom>
          <a:noFill/>
          <a:ln w="12700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Rectangle 23"/>
          <p:cNvSpPr>
            <a:spLocks noChangeAspect="1" noChangeArrowheads="1"/>
          </p:cNvSpPr>
          <p:nvPr/>
        </p:nvSpPr>
        <p:spPr bwMode="auto">
          <a:xfrm rot="8141487">
            <a:off x="3929725" y="1498600"/>
            <a:ext cx="1406525" cy="1404938"/>
          </a:xfrm>
          <a:prstGeom prst="rect">
            <a:avLst/>
          </a:prstGeom>
          <a:noFill/>
          <a:ln w="1270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43" name="AutoShape 21"/>
          <p:cNvSpPr>
            <a:spLocks noChangeAspect="1" noChangeArrowheads="1"/>
          </p:cNvSpPr>
          <p:nvPr/>
        </p:nvSpPr>
        <p:spPr bwMode="auto">
          <a:xfrm>
            <a:off x="3858287" y="4300699"/>
            <a:ext cx="1549400" cy="1549400"/>
          </a:xfrm>
          <a:prstGeom prst="octagon">
            <a:avLst>
              <a:gd name="adj" fmla="val 29287"/>
            </a:avLst>
          </a:prstGeom>
          <a:noFill/>
          <a:ln w="12700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Rectangle 23"/>
          <p:cNvSpPr>
            <a:spLocks noChangeAspect="1" noChangeArrowheads="1"/>
          </p:cNvSpPr>
          <p:nvPr/>
        </p:nvSpPr>
        <p:spPr bwMode="auto">
          <a:xfrm rot="8141487">
            <a:off x="1080617" y="4329274"/>
            <a:ext cx="1404937" cy="1406525"/>
          </a:xfrm>
          <a:prstGeom prst="rect">
            <a:avLst/>
          </a:prstGeom>
          <a:noFill/>
          <a:ln w="1270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45" name="AutoShape 22"/>
          <p:cNvSpPr>
            <a:spLocks noChangeAspect="1" noChangeArrowheads="1"/>
          </p:cNvSpPr>
          <p:nvPr/>
        </p:nvSpPr>
        <p:spPr bwMode="auto">
          <a:xfrm>
            <a:off x="6477000" y="4191000"/>
            <a:ext cx="1993900" cy="1633538"/>
          </a:xfrm>
          <a:prstGeom prst="triangle">
            <a:avLst>
              <a:gd name="adj" fmla="val 50000"/>
            </a:avLst>
          </a:prstGeom>
          <a:noFill/>
          <a:ln w="12700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6348" y="3140075"/>
            <a:ext cx="1133475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caution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poison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24975" y="3140075"/>
            <a:ext cx="1216025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warning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poison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39756" y="3140075"/>
            <a:ext cx="1068388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danger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poison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01632" y="5989799"/>
            <a:ext cx="1544637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caution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flammable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08398" y="5989799"/>
            <a:ext cx="1349375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warning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corrosive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45600" y="5989799"/>
            <a:ext cx="1374775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danger</a:t>
            </a:r>
          </a:p>
          <a:p>
            <a:pPr algn="ctr">
              <a:defRPr/>
            </a:pP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explosive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8" y="1966913"/>
            <a:ext cx="12731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43" y="4457862"/>
            <a:ext cx="13350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60" y="4457862"/>
            <a:ext cx="111125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668838"/>
            <a:ext cx="10953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06" y="1628775"/>
            <a:ext cx="12747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69" y="1684338"/>
            <a:ext cx="12747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421951" y="672282"/>
            <a:ext cx="758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type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3657600" y="664410"/>
            <a:ext cx="787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level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100" y="-114300"/>
            <a:ext cx="918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AZARDOUS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OUSEHOLD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  <a:r>
              <a:rPr lang="en-US" sz="3600" u="sng" dirty="0"/>
              <a:t>RODUCT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sz="3600" u="sng" dirty="0"/>
              <a:t>YMBOLS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67">
        <p:fade/>
      </p:transition>
    </mc:Choice>
    <mc:Fallback xmlns="">
      <p:transition spd="med" advTm="65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8" grpId="0"/>
      <p:bldP spid="46" grpId="0"/>
      <p:bldP spid="47" grpId="0"/>
      <p:bldP spid="48" grpId="0"/>
      <p:bldP spid="49" grpId="0"/>
      <p:bldP spid="50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" y="597725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>
                <a:ln w="11430"/>
                <a:solidFill>
                  <a:srgbClr val="AB57FF"/>
                </a:solidFill>
                <a:effectLst>
                  <a:outerShdw blurRad="50800" dist="50800" dir="5460000" algn="tl">
                    <a:srgbClr val="000000"/>
                  </a:outerShdw>
                </a:effectLst>
                <a:cs typeface="Calibri" pitchFamily="34" charset="0"/>
              </a:rPr>
              <a:t>Label each safety symbol by </a:t>
            </a:r>
            <a:r>
              <a:rPr lang="en-US" i="1" dirty="0">
                <a:ln w="11430"/>
                <a:solidFill>
                  <a:srgbClr val="FF0000"/>
                </a:solidFill>
                <a:effectLst>
                  <a:outerShdw blurRad="50800" dist="50800" dir="5460000" algn="tl">
                    <a:srgbClr val="000000"/>
                  </a:outerShdw>
                </a:effectLst>
                <a:cs typeface="Calibri" pitchFamily="34" charset="0"/>
              </a:rPr>
              <a:t>LEVEL</a:t>
            </a:r>
            <a:r>
              <a:rPr lang="en-US" i="1" dirty="0">
                <a:ln w="11430"/>
                <a:solidFill>
                  <a:srgbClr val="AB57FF"/>
                </a:solidFill>
                <a:effectLst>
                  <a:outerShdw blurRad="50800" dist="50800" dir="5460000" algn="tl">
                    <a:srgbClr val="000000"/>
                  </a:outerShdw>
                </a:effectLst>
                <a:cs typeface="Calibri" pitchFamily="34" charset="0"/>
              </a:rPr>
              <a:t> and </a:t>
            </a:r>
            <a:r>
              <a:rPr lang="en-US" i="1" dirty="0">
                <a:ln w="11430"/>
                <a:solidFill>
                  <a:srgbClr val="FF0000"/>
                </a:solidFill>
                <a:effectLst>
                  <a:outerShdw blurRad="50800" dist="50800" dir="5460000" algn="tl">
                    <a:srgbClr val="000000"/>
                  </a:outerShdw>
                </a:effectLst>
                <a:cs typeface="Calibri" pitchFamily="34" charset="0"/>
              </a:rPr>
              <a:t>TYPE</a:t>
            </a:r>
            <a:r>
              <a:rPr lang="en-US" i="1" dirty="0">
                <a:ln w="11430"/>
                <a:solidFill>
                  <a:srgbClr val="AB57FF"/>
                </a:solidFill>
                <a:effectLst>
                  <a:outerShdw blurRad="50800" dist="50800" dir="5460000" algn="tl">
                    <a:srgbClr val="000000"/>
                  </a:outerShdw>
                </a:effectLst>
                <a:cs typeface="Calibri" pitchFamily="34" charset="0"/>
              </a:rPr>
              <a:t> of hazard.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13887"/>
            <a:ext cx="1447800" cy="141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004375"/>
            <a:ext cx="1230313" cy="123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827588"/>
            <a:ext cx="1374775" cy="135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112712"/>
            <a:ext cx="1285875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031750"/>
            <a:ext cx="1319212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821238"/>
            <a:ext cx="1363662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961900"/>
            <a:ext cx="1470025" cy="148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872038"/>
            <a:ext cx="1344613" cy="126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034925"/>
            <a:ext cx="1312863" cy="133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931350"/>
            <a:ext cx="1449387" cy="138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990087"/>
            <a:ext cx="1395412" cy="126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838700"/>
            <a:ext cx="1346200" cy="13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8100" y="-114300"/>
            <a:ext cx="918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AZARDOUS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3600" u="sng" dirty="0"/>
              <a:t>OUSEHOLD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  <a:r>
              <a:rPr lang="en-US" sz="3600" u="sng" dirty="0"/>
              <a:t>RODUCT 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sz="3600" u="sng" dirty="0"/>
              <a:t>YMBOLS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1053311" y="2339498"/>
            <a:ext cx="12795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danger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poisonous</a:t>
            </a: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112815" y="4256373"/>
            <a:ext cx="1160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caution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corrosive</a:t>
            </a: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029258" y="6155653"/>
            <a:ext cx="13292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caution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flammable</a:t>
            </a: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3034984" y="2339498"/>
            <a:ext cx="1181734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caution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explosive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5060634" y="4256373"/>
            <a:ext cx="11817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danger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explosive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4986896" y="6155653"/>
            <a:ext cx="13292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warning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flammable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5012536" y="2339498"/>
            <a:ext cx="12795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warning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poisonous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3034984" y="4256373"/>
            <a:ext cx="1181734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warning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explosive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7058002" y="6155653"/>
            <a:ext cx="11605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warning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corrosive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3044802" y="6155653"/>
            <a:ext cx="11605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danger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corrosive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6972858" y="2339498"/>
            <a:ext cx="13292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danger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flammable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6996911" y="4256373"/>
            <a:ext cx="12795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caution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>
                <a:solidFill>
                  <a:srgbClr val="FF0000"/>
                </a:solidFill>
                <a:effectLst>
                  <a:outerShdw blurRad="76200" dist="50800" dir="2700000" algn="ctr" rotWithShape="0">
                    <a:schemeClr val="tx1"/>
                  </a:outerShdw>
                </a:effectLst>
              </a:rPr>
              <a:t>poisonous</a:t>
            </a:r>
          </a:p>
          <a:p>
            <a:pPr algn="ctr" eaLnBrk="1" hangingPunct="1">
              <a:lnSpc>
                <a:spcPct val="80000"/>
              </a:lnSpc>
            </a:pPr>
            <a:endParaRPr lang="en-CA" sz="2000" dirty="0">
              <a:solidFill>
                <a:srgbClr val="FF0000"/>
              </a:solidFill>
              <a:effectLst>
                <a:outerShdw blurRad="76200" dist="50800" dir="2700000" algn="ctr" rotWithShape="0">
                  <a:schemeClr val="tx1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3">
        <p:fade/>
      </p:transition>
    </mc:Choice>
    <mc:Fallback xmlns="">
      <p:transition spd="med" advTm="18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5148" grpId="0"/>
      <p:bldP spid="5149" grpId="0"/>
      <p:bldP spid="5150" grpId="0"/>
      <p:bldP spid="5151" grpId="0"/>
      <p:bldP spid="5152" grpId="0"/>
      <p:bldP spid="5153" grpId="0"/>
      <p:bldP spid="5154" grpId="0"/>
      <p:bldP spid="5155" grpId="0"/>
      <p:bldP spid="5156" grpId="0"/>
      <p:bldP spid="5157" grpId="0"/>
      <p:bldP spid="5158" grpId="0"/>
      <p:bldP spid="5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146300"/>
            <a:ext cx="1211262" cy="120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86188"/>
            <a:ext cx="1184275" cy="117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789363"/>
            <a:ext cx="1176337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179638"/>
            <a:ext cx="1143000" cy="116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2179638"/>
            <a:ext cx="1182687" cy="118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781425"/>
            <a:ext cx="1204913" cy="118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3789363"/>
            <a:ext cx="1163637" cy="117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09800"/>
            <a:ext cx="1211263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" y="76200"/>
            <a:ext cx="8953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</a:t>
            </a:r>
            <a:r>
              <a:rPr lang="en-US" sz="2800" u="sng" dirty="0"/>
              <a:t>ORKPLACE 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  <a:r>
              <a:rPr lang="en-US" sz="2800" u="sng" dirty="0"/>
              <a:t>AZARDOUS 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</a:t>
            </a:r>
            <a:r>
              <a:rPr lang="en-US" sz="2800" u="sng" dirty="0"/>
              <a:t>ATERIALS 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  <a:r>
              <a:rPr lang="en-US" sz="2800" u="sng" dirty="0"/>
              <a:t>NFORMATION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  <a:r>
              <a:rPr lang="en-US" sz="2800" u="sng" dirty="0"/>
              <a:t>YSTEMS  SYMBOLS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81000" y="94615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There are </a:t>
            </a:r>
            <a:r>
              <a:rPr lang="en-US" b="0" dirty="0" smtClean="0"/>
              <a:t>__ </a:t>
            </a:r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WHMIS</a:t>
            </a:r>
            <a:r>
              <a:rPr lang="en-US" dirty="0" smtClean="0"/>
              <a:t> </a:t>
            </a:r>
            <a:r>
              <a:rPr lang="en-US" dirty="0"/>
              <a:t>symbols. </a:t>
            </a:r>
            <a:endParaRPr lang="en-US" b="0" dirty="0"/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381000" y="1384300"/>
            <a:ext cx="8534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Each WHMIS symbol has a </a:t>
            </a:r>
            <a:r>
              <a:rPr lang="en-US" b="0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for its border.</a:t>
            </a:r>
            <a:endParaRPr lang="en-US" b="0" dirty="0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841375" y="54102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flammable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41375" y="5740400"/>
            <a:ext cx="304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dangerously reactive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038600" y="6400800"/>
            <a:ext cx="347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poisonous: other effects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038600" y="54102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oxidizing agent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038600" y="5740400"/>
            <a:ext cx="39957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biohazardous and infectious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841375" y="6070600"/>
            <a:ext cx="157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corrosive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841375" y="6400800"/>
            <a:ext cx="2416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compressed gas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038600" y="6070600"/>
            <a:ext cx="5143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poisonous: immediate &amp; toxic effects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3982163" y="1371600"/>
            <a:ext cx="851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circle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1940788" y="946150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8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334000" y="616803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i="1" dirty="0" smtClean="0">
                <a:ln w="11430"/>
                <a:solidFill>
                  <a:srgbClr val="AB57FF"/>
                </a:solidFill>
                <a:effectLst>
                  <a:outerShdw blurRad="50800" dist="50800" dir="5460000" algn="tl">
                    <a:srgbClr val="000000"/>
                  </a:outerShdw>
                </a:effectLst>
                <a:cs typeface="Calibri" pitchFamily="34" charset="0"/>
              </a:rPr>
              <a:t>Match each symbol with the correct name.</a:t>
            </a:r>
            <a:endParaRPr lang="en-US" i="1" dirty="0">
              <a:ln w="11430"/>
              <a:solidFill>
                <a:srgbClr val="AB57FF"/>
              </a:solidFill>
              <a:effectLst>
                <a:outerShdw blurRad="50800" dist="50800" dir="5460000" algn="tl">
                  <a:srgbClr val="000000"/>
                </a:outerShdw>
              </a:effectLst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45">
        <p:fade/>
      </p:transition>
    </mc:Choice>
    <mc:Fallback xmlns="">
      <p:transition spd="med" advTm="118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16754 -0.22223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43889 -0.396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0278 L -0.43681 -0.07893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139 L 0.35816 -0.08287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34 L -0.32292 -0.63009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3.33333E-6 L -0.44826 -0.44445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1273 L 0.65174 -0.52384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6527 -0.07778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9" grpId="0"/>
      <p:bldP spid="2" grpId="0"/>
      <p:bldP spid="6161" grpId="0"/>
      <p:bldP spid="6161" grpId="1"/>
      <p:bldP spid="6161" grpId="2"/>
      <p:bldP spid="6162" grpId="0"/>
      <p:bldP spid="6162" grpId="1"/>
      <p:bldP spid="6162" grpId="2"/>
      <p:bldP spid="6163" grpId="0"/>
      <p:bldP spid="6163" grpId="1"/>
      <p:bldP spid="6163" grpId="2"/>
      <p:bldP spid="6164" grpId="0"/>
      <p:bldP spid="6164" grpId="1"/>
      <p:bldP spid="6164" grpId="2"/>
      <p:bldP spid="6165" grpId="0"/>
      <p:bldP spid="6165" grpId="1"/>
      <p:bldP spid="6165" grpId="2"/>
      <p:bldP spid="6166" grpId="0"/>
      <p:bldP spid="6166" grpId="1"/>
      <p:bldP spid="6166" grpId="2"/>
      <p:bldP spid="6167" grpId="0"/>
      <p:bldP spid="6167" grpId="1"/>
      <p:bldP spid="6167" grpId="2"/>
      <p:bldP spid="6168" grpId="0"/>
      <p:bldP spid="6168" grpId="1"/>
      <p:bldP spid="6168" grpId="2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214523" y="445019"/>
            <a:ext cx="2091277" cy="46166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                                               </a:t>
            </a:r>
            <a:endParaRPr lang="en-CA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5812884" y="4122092"/>
            <a:ext cx="1545337" cy="46166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                                               </a:t>
            </a:r>
            <a:endParaRPr lang="en-CA" dirty="0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481389" y="5133975"/>
            <a:ext cx="1384054" cy="46166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                                               </a:t>
            </a:r>
            <a:endParaRPr lang="en-CA" dirty="0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00210" y="3856970"/>
            <a:ext cx="2205219" cy="830997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FFCCFF"/>
                </a:solidFill>
              </a:rPr>
              <a:t>s</a:t>
            </a:r>
            <a:endParaRPr lang="en-CA" dirty="0">
              <a:solidFill>
                <a:srgbClr val="FFCCFF"/>
              </a:solidFill>
            </a:endParaRPr>
          </a:p>
        </p:txBody>
      </p:sp>
      <p:sp>
        <p:nvSpPr>
          <p:cNvPr id="8206" name="Text Box 7"/>
          <p:cNvSpPr txBox="1">
            <a:spLocks noChangeArrowheads="1"/>
          </p:cNvSpPr>
          <p:nvPr/>
        </p:nvSpPr>
        <p:spPr bwMode="auto">
          <a:xfrm>
            <a:off x="2117725" y="1651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62001" y="914400"/>
            <a:ext cx="4038600" cy="46166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                                                          </a:t>
            </a:r>
            <a:endParaRPr lang="en-CA" dirty="0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20713" y="3840163"/>
            <a:ext cx="2200275" cy="8413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 Proper </a:t>
            </a:r>
          </a:p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Equipment Use </a:t>
            </a:r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433763" y="5133975"/>
            <a:ext cx="1482725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   Injuries  </a:t>
            </a:r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225953" y="438150"/>
            <a:ext cx="2036763" cy="4762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 Chemical Use </a:t>
            </a:r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856288" y="4114800"/>
            <a:ext cx="1474787" cy="4762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 Clean Up </a:t>
            </a:r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2" name="Picture 22" descr="aw39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4175125"/>
            <a:ext cx="1993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0500" y="-1143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u="sng" dirty="0"/>
              <a:t>LAB SAFETY AND CONDUCT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19400" y="925513"/>
            <a:ext cx="3395122" cy="4179887"/>
            <a:chOff x="2819400" y="925513"/>
            <a:chExt cx="3395122" cy="4179887"/>
          </a:xfrm>
        </p:grpSpPr>
        <p:sp>
          <p:nvSpPr>
            <p:cNvPr id="8223" name="Line 13"/>
            <p:cNvSpPr>
              <a:spLocks noChangeShapeType="1"/>
            </p:cNvSpPr>
            <p:nvPr/>
          </p:nvSpPr>
          <p:spPr bwMode="auto">
            <a:xfrm flipV="1">
              <a:off x="4419599" y="925513"/>
              <a:ext cx="1794923" cy="227488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8224" name="Line 14"/>
            <p:cNvSpPr>
              <a:spLocks noChangeShapeType="1"/>
            </p:cNvSpPr>
            <p:nvPr/>
          </p:nvSpPr>
          <p:spPr bwMode="auto">
            <a:xfrm>
              <a:off x="4419600" y="3200400"/>
              <a:ext cx="1371600" cy="9144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8225" name="Line 15"/>
            <p:cNvSpPr>
              <a:spLocks noChangeShapeType="1"/>
            </p:cNvSpPr>
            <p:nvPr/>
          </p:nvSpPr>
          <p:spPr bwMode="auto">
            <a:xfrm flipH="1">
              <a:off x="4191000" y="3200400"/>
              <a:ext cx="228600" cy="19050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8226" name="Line 16"/>
            <p:cNvSpPr>
              <a:spLocks noChangeShapeType="1"/>
            </p:cNvSpPr>
            <p:nvPr/>
          </p:nvSpPr>
          <p:spPr bwMode="auto">
            <a:xfrm flipH="1">
              <a:off x="2819400" y="3200400"/>
              <a:ext cx="1600200" cy="6858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8227" name="Line 17"/>
            <p:cNvSpPr>
              <a:spLocks noChangeShapeType="1"/>
            </p:cNvSpPr>
            <p:nvPr/>
          </p:nvSpPr>
          <p:spPr bwMode="auto">
            <a:xfrm flipH="1" flipV="1">
              <a:off x="2895600" y="1447800"/>
              <a:ext cx="1524000" cy="17526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3124200" y="2819400"/>
              <a:ext cx="2454275" cy="83185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LAB CONDUCT AND SAFETY</a:t>
              </a:r>
              <a:endParaRPr lang="en-CA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0650"/>
            <a:ext cx="20701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447800"/>
            <a:ext cx="152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4802188"/>
            <a:ext cx="154622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4832350"/>
            <a:ext cx="15128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5188" y="925513"/>
            <a:ext cx="383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dirty="0"/>
              <a:t>Personal </a:t>
            </a:r>
            <a:r>
              <a:rPr lang="en-CA" dirty="0" smtClean="0"/>
              <a:t>Behavior </a:t>
            </a:r>
            <a:r>
              <a:rPr lang="en-CA" dirty="0"/>
              <a:t>and Attire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6288" y="1099185"/>
            <a:ext cx="2478919" cy="27257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84">
        <p:fade/>
      </p:transition>
    </mc:Choice>
    <mc:Fallback xmlns="">
      <p:transition spd="med" advTm="49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  <p:bldP spid="30732" grpId="0"/>
      <p:bldP spid="3074" grpId="2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/>
        </p:blipFill>
        <p:spPr bwMode="auto">
          <a:xfrm>
            <a:off x="7483475" y="1066800"/>
            <a:ext cx="1524000" cy="2000250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" y="185998"/>
            <a:ext cx="6182270" cy="584775"/>
          </a:xfrm>
          <a:prstGeom prst="rect">
            <a:avLst/>
          </a:prstGeom>
          <a:solidFill>
            <a:srgbClr val="FFD5FF"/>
          </a:solidFill>
          <a:ln w="3810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3200" dirty="0"/>
              <a:t> PERSONAL </a:t>
            </a:r>
            <a:r>
              <a:rPr lang="en-CA" sz="3200" dirty="0" smtClean="0"/>
              <a:t>BEHAVIOR </a:t>
            </a:r>
            <a:r>
              <a:rPr lang="en-CA" sz="3200" dirty="0"/>
              <a:t>AND ATTIRE </a:t>
            </a:r>
          </a:p>
        </p:txBody>
      </p:sp>
      <p:pic>
        <p:nvPicPr>
          <p:cNvPr id="1024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140075"/>
            <a:ext cx="1500187" cy="146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" b="2"/>
          <a:stretch>
            <a:fillRect/>
          </a:stretch>
        </p:blipFill>
        <p:spPr bwMode="auto">
          <a:xfrm>
            <a:off x="254000" y="5029200"/>
            <a:ext cx="1587500" cy="149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1957070" y="5485047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0000FF"/>
                </a:solidFill>
              </a:rPr>
              <a:t>SHOES</a:t>
            </a:r>
            <a:r>
              <a:rPr lang="en-US" sz="3200" dirty="0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079" name="Text Box 19"/>
          <p:cNvSpPr txBox="1">
            <a:spLocks noChangeArrowheads="1"/>
          </p:cNvSpPr>
          <p:nvPr/>
        </p:nvSpPr>
        <p:spPr bwMode="auto">
          <a:xfrm>
            <a:off x="3359150" y="5546725"/>
            <a:ext cx="5562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No </a:t>
            </a:r>
            <a:r>
              <a:rPr lang="en-US" b="0" dirty="0" smtClean="0"/>
              <a:t>_________</a:t>
            </a:r>
            <a:r>
              <a:rPr lang="en-US" dirty="0" smtClean="0"/>
              <a:t> shoes </a:t>
            </a:r>
            <a:r>
              <a:rPr lang="en-US" dirty="0"/>
              <a:t>allowed in the lab. </a:t>
            </a:r>
            <a:endParaRPr lang="en-US" b="0" dirty="0"/>
          </a:p>
        </p:txBody>
      </p:sp>
      <p:sp>
        <p:nvSpPr>
          <p:cNvPr id="7179" name="Text Box 5"/>
          <p:cNvSpPr txBox="1">
            <a:spLocks noChangeArrowheads="1"/>
          </p:cNvSpPr>
          <p:nvPr/>
        </p:nvSpPr>
        <p:spPr bwMode="auto">
          <a:xfrm>
            <a:off x="1957070" y="3291046"/>
            <a:ext cx="23139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0000FF"/>
                </a:solidFill>
              </a:rPr>
              <a:t>CONTACTS:</a:t>
            </a:r>
          </a:p>
        </p:txBody>
      </p:sp>
      <p:sp>
        <p:nvSpPr>
          <p:cNvPr id="3082" name="Text Box 19"/>
          <p:cNvSpPr txBox="1">
            <a:spLocks noChangeArrowheads="1"/>
          </p:cNvSpPr>
          <p:nvPr/>
        </p:nvSpPr>
        <p:spPr bwMode="auto">
          <a:xfrm>
            <a:off x="4035425" y="3360738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 smtClean="0"/>
              <a:t> Never wear </a:t>
            </a:r>
            <a:r>
              <a:rPr lang="en-US" b="0" u="sng" dirty="0" smtClean="0"/>
              <a:t>_______</a:t>
            </a:r>
            <a:r>
              <a:rPr lang="en-US" dirty="0" smtClean="0"/>
              <a:t> during a 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lab.  </a:t>
            </a:r>
            <a:endParaRPr lang="en-US" b="0" dirty="0"/>
          </a:p>
        </p:txBody>
      </p:sp>
      <p:sp>
        <p:nvSpPr>
          <p:cNvPr id="7181" name="Text Box 5"/>
          <p:cNvSpPr txBox="1">
            <a:spLocks noChangeArrowheads="1"/>
          </p:cNvSpPr>
          <p:nvPr/>
        </p:nvSpPr>
        <p:spPr bwMode="auto">
          <a:xfrm>
            <a:off x="1957070" y="1275553"/>
            <a:ext cx="20515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GOGGLES:</a:t>
            </a:r>
          </a:p>
        </p:txBody>
      </p:sp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1893888" y="1849438"/>
            <a:ext cx="3744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Protects your </a:t>
            </a:r>
            <a:r>
              <a:rPr lang="en-US" b="0" u="sng" dirty="0" smtClean="0"/>
              <a:t> ____</a:t>
            </a:r>
            <a:r>
              <a:rPr lang="en-US" dirty="0" smtClean="0"/>
              <a:t> </a:t>
            </a:r>
            <a:r>
              <a:rPr lang="en-US" dirty="0"/>
              <a:t>from </a:t>
            </a:r>
            <a:endParaRPr lang="en-US" dirty="0" smtClean="0"/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unexpected splatters </a:t>
            </a:r>
            <a:r>
              <a:rPr lang="en-US" dirty="0"/>
              <a:t>and </a:t>
            </a:r>
            <a:endParaRPr lang="en-US" dirty="0" smtClean="0"/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shatters</a:t>
            </a:r>
            <a:r>
              <a:rPr lang="en-US" dirty="0"/>
              <a:t>. </a:t>
            </a:r>
            <a:endParaRPr lang="en-US" b="0" dirty="0"/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44671"/>
            <a:ext cx="1511304" cy="1222379"/>
          </a:xfrm>
          <a:prstGeom prst="rect">
            <a:avLst/>
          </a:prstGeom>
          <a:ln>
            <a:noFill/>
          </a:ln>
          <a:effectLst>
            <a:outerShdw blurRad="139700" dist="76200" dir="2700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9"/>
          <p:cNvSpPr txBox="1">
            <a:spLocks noChangeArrowheads="1"/>
          </p:cNvSpPr>
          <p:nvPr/>
        </p:nvSpPr>
        <p:spPr bwMode="auto">
          <a:xfrm>
            <a:off x="3836988" y="1354138"/>
            <a:ext cx="3689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Goggles worn </a:t>
            </a:r>
            <a:r>
              <a:rPr lang="en-US" dirty="0" smtClean="0"/>
              <a:t>at </a:t>
            </a:r>
            <a:r>
              <a:rPr lang="en-US" b="0" dirty="0" smtClean="0"/>
              <a:t>__</a:t>
            </a:r>
            <a:r>
              <a:rPr lang="en-US" dirty="0" smtClean="0"/>
              <a:t> </a:t>
            </a:r>
            <a:r>
              <a:rPr lang="en-US" dirty="0"/>
              <a:t>times.</a:t>
            </a:r>
          </a:p>
        </p:txBody>
      </p:sp>
      <p:sp>
        <p:nvSpPr>
          <p:cNvPr id="3090" name="TextBox 7"/>
          <p:cNvSpPr txBox="1">
            <a:spLocks noChangeArrowheads="1"/>
          </p:cNvSpPr>
          <p:nvPr/>
        </p:nvSpPr>
        <p:spPr bwMode="auto">
          <a:xfrm>
            <a:off x="6900386" y="2193922"/>
            <a:ext cx="1068387" cy="523875"/>
          </a:xfrm>
          <a:prstGeom prst="rect">
            <a:avLst/>
          </a:prstGeom>
          <a:solidFill>
            <a:srgbClr val="FFFF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sz="2800" i="1" dirty="0" smtClean="0">
                <a:solidFill>
                  <a:srgbClr val="C00000"/>
                </a:solidFill>
              </a:rPr>
              <a:t>Ouch!</a:t>
            </a:r>
          </a:p>
        </p:txBody>
      </p:sp>
      <p:pic>
        <p:nvPicPr>
          <p:cNvPr id="3091" name="Picture 21" descr="C:\Users\Pootie Tang\AppData\Local\Microsoft\Windows\Temporary Internet Files\Content.IE5\SSECHSG4\MC90043471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019550"/>
            <a:ext cx="498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3871913"/>
            <a:ext cx="1838325" cy="77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74763"/>
            <a:ext cx="1631950" cy="113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59425" y="3343835"/>
            <a:ext cx="1323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contacts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3904111" y="1833280"/>
            <a:ext cx="827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eyes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4026596" y="5543170"/>
            <a:ext cx="152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open-toed</a:t>
            </a:r>
            <a:endParaRPr lang="en-CA" dirty="0">
              <a:solidFill>
                <a:srgbClr val="FF00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71971" y="1345799"/>
            <a:ext cx="48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all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255770" y="37223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        Chemicals </a:t>
            </a:r>
            <a:r>
              <a:rPr lang="en-US" dirty="0"/>
              <a:t>can </a:t>
            </a:r>
            <a:r>
              <a:rPr lang="en-US" dirty="0" smtClean="0"/>
              <a:t>get trapped between the lens and your eye</a:t>
            </a:r>
            <a:r>
              <a:rPr lang="en-US" dirty="0"/>
              <a:t>. </a:t>
            </a:r>
            <a:endParaRPr lang="en-US" b="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91">
        <p:fade/>
      </p:transition>
    </mc:Choice>
    <mc:Fallback xmlns="">
      <p:transition spd="med" advTm="6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2" grpId="0"/>
      <p:bldP spid="3084" grpId="0"/>
      <p:bldP spid="3089" grpId="0"/>
      <p:bldP spid="2" grpId="2"/>
      <p:bldP spid="19" grpId="2"/>
      <p:bldP spid="3" grpId="0"/>
      <p:bldP spid="26" grpId="2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3|0.3|0.3|0.3|0.3|0.3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3|0.3|0.3|0.3|0.4|0.3|0.4|0.3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4|0.4|0.4|0.4|0.4|0.4|0.4|0.4|0.4|0.4|0.4|0.4|0.4|0.4|0.4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4|0.4|0.3|0.4|0.3|0.4|0.4|0.4|0.4|0.4|0.3|0.4|0.4|0.3|0.3|0.5|0.3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4|0.4|0.4|0.3|0.4|0.3|0.3|0.4|0.4|0.3|0.4|0.3|0.4|0.4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3|0.4|0.4|0.4|0.3|0.3|0.3|0.3|0.3|0.3|0.4|0.4|0.3|0.4|0.3|0.4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4|0.4|0.4|0.3|0.4|0.4|0.3|0.4|0.4|0.4|0.4|0.3|0.4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3|0.4|0.3|0.4|0.3|0.4|0.3|0.3|0.4|0.4|0.3|0.4|0.4|0.4|0.3|0.4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4|0.4|0.3|0.4|0.3|0.4|0.4|0.3|0.4|0.4|0.4|0.4|0.4|0.4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4|0.3|0.3|0.3|0.4|0.3|0.4|0.3|0.3|0.4|0.3|0.3|0.3|0.3|0.5|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4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3|0.3|0.3|0.3|0.3|0.3|0.3|0.3|0.3|0.3|0.3|0.3|0.3|0.3|0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3|0.3|0.3|0.3|0.3|0.3|0.3|0.3|0.3|0.3|0.3|0.4|0.3|0.3|0.3|0.5|0.3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3|0.4|0.3|0.4|0.4|0.3|0.3|0.4|0.4|0.3|0.3|0.3|0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4|0.4|0.4|0.4|0.3|0.3|0.3|0.3|0.4|0.4|0.3|0.4|0.3|0.4|0.3|0.4|0.4|0.4|0.4|0.4|0.4|0.4|0.4|0.3|0.4|0.3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4|0.3|0.4|0.4|0.4|0.4|0.3|0.4|0.4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4|0.4|0.4|0.4|0.4|0.4|0.4|0.4|0.4|0.4|0.3|0.4|0.3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4|0.4|0.4|0.4|0.4|0.4|0.3|0.4|0.4|0.4|0.4|0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1224</Words>
  <Application>Microsoft Office PowerPoint</Application>
  <PresentationFormat>On-screen Show (4:3)</PresentationFormat>
  <Paragraphs>334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Tangstar</cp:lastModifiedBy>
  <cp:revision>110</cp:revision>
  <dcterms:created xsi:type="dcterms:W3CDTF">2011-11-08T15:51:21Z</dcterms:created>
  <dcterms:modified xsi:type="dcterms:W3CDTF">2015-09-28T02:33:29Z</dcterms:modified>
</cp:coreProperties>
</file>