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8" r:id="rId4"/>
  </p:sldMasterIdLst>
  <p:sldIdLst>
    <p:sldId id="256" r:id="rId5"/>
    <p:sldId id="266" r:id="rId6"/>
    <p:sldId id="257" r:id="rId7"/>
    <p:sldId id="258" r:id="rId8"/>
    <p:sldId id="259" r:id="rId9"/>
    <p:sldId id="260" r:id="rId10"/>
    <p:sldId id="261" r:id="rId11"/>
    <p:sldId id="262" r:id="rId12"/>
    <p:sldId id="263" r:id="rId13"/>
    <p:sldId id="264" r:id="rId14"/>
    <p:sldId id="26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9682AE-FE47-4162-AA8D-EA36A17E8C4A}" v="50" dt="2018-10-12T00:21:48.740"/>
    <p1510:client id="{95A526B9-A9EB-4339-B03F-87CAD1B45AC6}" v="202" dt="2018-10-12T01:35:10.229"/>
    <p1510:client id="{BFBC97BB-7FBC-4178-99D8-807205971E94}" v="1" dt="2018-10-15T13:45:34.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5B20F1BF-A71F-4B41-9085-09AA246BBBAA}"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3947590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0F1BF-A71F-4B41-9085-09AA246BBBAA}"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74447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0F1BF-A71F-4B41-9085-09AA246BBBAA}"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1122509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0F1BF-A71F-4B41-9085-09AA246BBBAA}"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A661E-EC2B-40E2-A4D4-A487122A9B4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261229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0F1BF-A71F-4B41-9085-09AA246BBBAA}"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2415492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B20F1BF-A71F-4B41-9085-09AA246BBBAA}"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1697773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B20F1BF-A71F-4B41-9085-09AA246BBBAA}"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864745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0F1BF-A71F-4B41-9085-09AA246BBBAA}"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3189555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0F1BF-A71F-4B41-9085-09AA246BBBAA}"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294458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0F1BF-A71F-4B41-9085-09AA246BBBAA}"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826110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20F1BF-A71F-4B41-9085-09AA246BBBAA}"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131335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20F1BF-A71F-4B41-9085-09AA246BBBAA}"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6326493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20F1BF-A71F-4B41-9085-09AA246BBBAA}"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28947080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20F1BF-A71F-4B41-9085-09AA246BBBAA}"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195219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0F1BF-A71F-4B41-9085-09AA246BBBAA}"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2029300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0F1BF-A71F-4B41-9085-09AA246BBBAA}"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360803209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20F1BF-A71F-4B41-9085-09AA246BBBAA}"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A661E-EC2B-40E2-A4D4-A487122A9B4E}" type="slidenum">
              <a:rPr lang="en-US" smtClean="0"/>
              <a:t>‹#›</a:t>
            </a:fld>
            <a:endParaRPr lang="en-US"/>
          </a:p>
        </p:txBody>
      </p:sp>
    </p:spTree>
    <p:extLst>
      <p:ext uri="{BB962C8B-B14F-4D97-AF65-F5344CB8AC3E}">
        <p14:creationId xmlns:p14="http://schemas.microsoft.com/office/powerpoint/2010/main" val="2417654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B20F1BF-A71F-4B41-9085-09AA246BBBAA}" type="datetimeFigureOut">
              <a:rPr lang="en-US" smtClean="0"/>
              <a:t>10/15/2018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E2A661E-EC2B-40E2-A4D4-A487122A9B4E}" type="slidenum">
              <a:rPr lang="en-US" smtClean="0"/>
              <a:t>‹#›</a:t>
            </a:fld>
            <a:endParaRPr lang="en-US"/>
          </a:p>
        </p:txBody>
      </p:sp>
    </p:spTree>
    <p:extLst>
      <p:ext uri="{BB962C8B-B14F-4D97-AF65-F5344CB8AC3E}">
        <p14:creationId xmlns:p14="http://schemas.microsoft.com/office/powerpoint/2010/main" val="3883611548"/>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forms.office.com/Pages/ResponsePage.aspx?id=VocBlzf5xk-ceg5KoZCRZpoXrw49Eg9LkAm67pmux1JUNVpGRUdLT1BRV0RDNjc3ODQ1MDJNQ0czNyQlQCN0PWcu"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kidshealth.org/en/kids/mindfulness.html?ref=search"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3950-6A0B-4A9F-8200-CD6662C68CD4}"/>
              </a:ext>
            </a:extLst>
          </p:cNvPr>
          <p:cNvSpPr>
            <a:spLocks noGrp="1"/>
          </p:cNvSpPr>
          <p:nvPr>
            <p:ph type="ctrTitle"/>
          </p:nvPr>
        </p:nvSpPr>
        <p:spPr>
          <a:xfrm>
            <a:off x="621792" y="3598546"/>
            <a:ext cx="5806440" cy="2506972"/>
          </a:xfrm>
        </p:spPr>
        <p:txBody>
          <a:bodyPr wrap="square">
            <a:normAutofit/>
          </a:bodyPr>
          <a:lstStyle/>
          <a:p>
            <a:r>
              <a:rPr lang="en-US" sz="9000"/>
              <a:t>Mindfulness</a:t>
            </a:r>
            <a:br>
              <a:rPr lang="en-US" sz="9000"/>
            </a:br>
            <a:r>
              <a:rPr lang="en-US" sz="2800"/>
              <a:t>Hilda Walker PE </a:t>
            </a:r>
          </a:p>
        </p:txBody>
      </p:sp>
      <p:sp>
        <p:nvSpPr>
          <p:cNvPr id="3" name="Subtitle 2">
            <a:extLst>
              <a:ext uri="{FF2B5EF4-FFF2-40B4-BE49-F238E27FC236}">
                <a16:creationId xmlns:a16="http://schemas.microsoft.com/office/drawing/2014/main" id="{7394DAF4-9A3D-43F6-8952-7C9A7800AB76}"/>
              </a:ext>
            </a:extLst>
          </p:cNvPr>
          <p:cNvSpPr>
            <a:spLocks noGrp="1"/>
          </p:cNvSpPr>
          <p:nvPr>
            <p:ph type="subTitle" idx="1"/>
          </p:nvPr>
        </p:nvSpPr>
        <p:spPr>
          <a:xfrm rot="-5280000">
            <a:off x="621792" y="2844521"/>
            <a:ext cx="84252" cy="107044"/>
          </a:xfrm>
        </p:spPr>
        <p:txBody>
          <a:bodyPr>
            <a:normAutofit fontScale="25000" lnSpcReduction="20000"/>
          </a:bodyPr>
          <a:lstStyle/>
          <a:p>
            <a:endParaRPr lang="en-US" sz="2800"/>
          </a:p>
        </p:txBody>
      </p:sp>
      <p:pic>
        <p:nvPicPr>
          <p:cNvPr id="7" name="Graphic 6" descr="Head with Gears">
            <a:extLst>
              <a:ext uri="{FF2B5EF4-FFF2-40B4-BE49-F238E27FC236}">
                <a16:creationId xmlns:a16="http://schemas.microsoft.com/office/drawing/2014/main" id="{B8449CDA-41A5-4CC2-9EA8-AB45C84EBB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2864" y="810936"/>
            <a:ext cx="4608576" cy="4608576"/>
          </a:xfrm>
          <a:prstGeom prst="rect">
            <a:avLst/>
          </a:prstGeom>
        </p:spPr>
      </p:pic>
    </p:spTree>
    <p:extLst>
      <p:ext uri="{BB962C8B-B14F-4D97-AF65-F5344CB8AC3E}">
        <p14:creationId xmlns:p14="http://schemas.microsoft.com/office/powerpoint/2010/main" val="1449262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1D0400-B1EA-44FC-BDAC-B499DC483E68}"/>
              </a:ext>
            </a:extLst>
          </p:cNvPr>
          <p:cNvSpPr txBox="1"/>
          <p:nvPr/>
        </p:nvSpPr>
        <p:spPr>
          <a:xfrm>
            <a:off x="967409" y="556591"/>
            <a:ext cx="10681252" cy="6278642"/>
          </a:xfrm>
          <a:prstGeom prst="rect">
            <a:avLst/>
          </a:prstGeom>
          <a:noFill/>
        </p:spPr>
        <p:txBody>
          <a:bodyPr wrap="square" rtlCol="0">
            <a:spAutoFit/>
          </a:bodyPr>
          <a:lstStyle/>
          <a:p>
            <a:pPr algn="ctr" fontAlgn="base"/>
            <a:r>
              <a:rPr lang="en-US" sz="2400" b="1"/>
              <a:t>Mindful Eating</a:t>
            </a:r>
          </a:p>
          <a:p>
            <a:pPr fontAlgn="base"/>
            <a:endParaRPr lang="en-US" sz="2000"/>
          </a:p>
          <a:p>
            <a:pPr fontAlgn="base"/>
            <a:r>
              <a:rPr lang="en-US" sz="2000"/>
              <a:t>You can do this with an orange, an apple — we are going to practice today with a grape. The idea is to really pay attention to what you are eating.  Your job is to eat the grape slowly, without rushing. You can do this mindful eating exercise with your eyes open or closed.</a:t>
            </a:r>
          </a:p>
          <a:p>
            <a:pPr fontAlgn="base"/>
            <a:endParaRPr lang="en-US" sz="2000"/>
          </a:p>
          <a:p>
            <a:pPr fontAlgn="base"/>
            <a:r>
              <a:rPr lang="en-US" sz="2000"/>
              <a:t>1. Start by holding your grape. Roll it in your hand. Notice how it feels.</a:t>
            </a:r>
          </a:p>
          <a:p>
            <a:pPr marL="457200" indent="-457200" fontAlgn="base">
              <a:buAutoNum type="arabicPeriod"/>
            </a:pPr>
            <a:endParaRPr lang="en-US" sz="2000"/>
          </a:p>
          <a:p>
            <a:pPr fontAlgn="base"/>
            <a:r>
              <a:rPr lang="en-US" sz="2000"/>
              <a:t>2. Hold the grape near your nose. What does it smell like? </a:t>
            </a:r>
          </a:p>
          <a:p>
            <a:pPr fontAlgn="base"/>
            <a:endParaRPr lang="en-US" sz="2000"/>
          </a:p>
          <a:p>
            <a:pPr fontAlgn="base"/>
            <a:r>
              <a:rPr lang="en-US" sz="2000"/>
              <a:t>3. If you have your eyes open, notice how the grape looks. Pay attention to whether the skin is smooth or bumpy. If you hold it firmly, is it squishy?</a:t>
            </a:r>
          </a:p>
          <a:p>
            <a:pPr marL="457200" indent="-457200" fontAlgn="base">
              <a:buAutoNum type="arabicPeriod" startAt="3"/>
            </a:pPr>
            <a:endParaRPr lang="en-US" sz="2000"/>
          </a:p>
          <a:p>
            <a:pPr fontAlgn="base"/>
            <a:r>
              <a:rPr lang="en-US" sz="2000"/>
              <a:t>4. Slowly bite your grape in half, paying attention to how it feels in your fingers. Notice the juiciness, and whether the inside of the grape smells different from the outside.</a:t>
            </a:r>
          </a:p>
          <a:p>
            <a:pPr fontAlgn="base"/>
            <a:endParaRPr lang="en-US" sz="2000"/>
          </a:p>
          <a:p>
            <a:pPr fontAlgn="base"/>
            <a:r>
              <a:rPr lang="en-US" sz="2000"/>
              <a:t>5. Is your mouth watering? Go ahead and taste your grape. Notice how it feels on your tongue, and against your teeth. Notice the flavor, the texture, and the juiciness as you chew each piece slowly. Take your time as you chew, taste, smell, and feel each bite of your grape.</a:t>
            </a:r>
          </a:p>
          <a:p>
            <a:endParaRPr lang="en-US"/>
          </a:p>
        </p:txBody>
      </p:sp>
    </p:spTree>
    <p:extLst>
      <p:ext uri="{BB962C8B-B14F-4D97-AF65-F5344CB8AC3E}">
        <p14:creationId xmlns:p14="http://schemas.microsoft.com/office/powerpoint/2010/main" val="2294544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C1EA06-801F-4088-921C-963808A67ADD}"/>
              </a:ext>
            </a:extLst>
          </p:cNvPr>
          <p:cNvSpPr txBox="1"/>
          <p:nvPr/>
        </p:nvSpPr>
        <p:spPr>
          <a:xfrm>
            <a:off x="1338805" y="1227882"/>
            <a:ext cx="9041755" cy="28931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t>Finish up the lesson by filling out an exit slip.</a:t>
            </a:r>
            <a:r>
              <a:rPr lang="en-US" sz="9600"/>
              <a:t> </a:t>
            </a:r>
            <a:endParaRPr lang="en-US"/>
          </a:p>
          <a:p>
            <a:pPr algn="ctr"/>
            <a:r>
              <a:rPr lang="en-US" sz="3200"/>
              <a:t> </a:t>
            </a:r>
            <a:r>
              <a:rPr lang="en-US" sz="3200">
                <a:hlinkClick r:id="rId2"/>
              </a:rPr>
              <a:t>(click here)</a:t>
            </a:r>
            <a:endParaRPr lang="en-US"/>
          </a:p>
        </p:txBody>
      </p:sp>
    </p:spTree>
    <p:extLst>
      <p:ext uri="{BB962C8B-B14F-4D97-AF65-F5344CB8AC3E}">
        <p14:creationId xmlns:p14="http://schemas.microsoft.com/office/powerpoint/2010/main" val="3726470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ndfulness_ Youth Voices">
            <a:hlinkClick r:id="" action="ppaction://media"/>
            <a:extLst>
              <a:ext uri="{FF2B5EF4-FFF2-40B4-BE49-F238E27FC236}">
                <a16:creationId xmlns:a16="http://schemas.microsoft.com/office/drawing/2014/main" id="{453B994E-C499-48C6-89BC-58859ECAC6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143000"/>
            <a:ext cx="8128000" cy="4572000"/>
          </a:xfrm>
          <a:prstGeom prst="rect">
            <a:avLst/>
          </a:prstGeom>
        </p:spPr>
      </p:pic>
      <p:sp>
        <p:nvSpPr>
          <p:cNvPr id="3" name="TextBox 2">
            <a:extLst>
              <a:ext uri="{FF2B5EF4-FFF2-40B4-BE49-F238E27FC236}">
                <a16:creationId xmlns:a16="http://schemas.microsoft.com/office/drawing/2014/main" id="{0352E14C-98CA-4753-99FB-036F4EF354A7}"/>
              </a:ext>
            </a:extLst>
          </p:cNvPr>
          <p:cNvSpPr txBox="1"/>
          <p:nvPr/>
        </p:nvSpPr>
        <p:spPr>
          <a:xfrm>
            <a:off x="1070466" y="377071"/>
            <a:ext cx="8128000" cy="369332"/>
          </a:xfrm>
          <a:prstGeom prst="rect">
            <a:avLst/>
          </a:prstGeom>
          <a:noFill/>
        </p:spPr>
        <p:txBody>
          <a:bodyPr wrap="square" rtlCol="0" anchor="t">
            <a:spAutoFit/>
          </a:bodyPr>
          <a:lstStyle/>
          <a:p>
            <a:r>
              <a:rPr lang="en-US"/>
              <a:t>Use your headphones and watch a video about Mindfulness.</a:t>
            </a:r>
          </a:p>
        </p:txBody>
      </p:sp>
    </p:spTree>
    <p:extLst>
      <p:ext uri="{BB962C8B-B14F-4D97-AF65-F5344CB8AC3E}">
        <p14:creationId xmlns:p14="http://schemas.microsoft.com/office/powerpoint/2010/main" val="176892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1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9923E5-F1E9-4A54-801B-9F8A1D240AAC}"/>
              </a:ext>
            </a:extLst>
          </p:cNvPr>
          <p:cNvSpPr txBox="1"/>
          <p:nvPr/>
        </p:nvSpPr>
        <p:spPr>
          <a:xfrm>
            <a:off x="1192696" y="768626"/>
            <a:ext cx="9952382" cy="6001643"/>
          </a:xfrm>
          <a:prstGeom prst="rect">
            <a:avLst/>
          </a:prstGeom>
          <a:noFill/>
        </p:spPr>
        <p:txBody>
          <a:bodyPr wrap="square" rtlCol="0">
            <a:spAutoFit/>
          </a:bodyPr>
          <a:lstStyle/>
          <a:p>
            <a:r>
              <a:rPr lang="en-US" sz="2400"/>
              <a:t>Discussion Questions – find a partner and discuss the following questions. Use 5 minutes or less to complete this task. </a:t>
            </a:r>
          </a:p>
          <a:p>
            <a:endParaRPr lang="en-US" sz="2400"/>
          </a:p>
          <a:p>
            <a:pPr marL="342900" indent="-342900">
              <a:buAutoNum type="arabicPeriod"/>
            </a:pPr>
            <a:r>
              <a:rPr lang="en-US" sz="2400"/>
              <a:t>What is mindfulness?</a:t>
            </a:r>
          </a:p>
          <a:p>
            <a:pPr marL="342900" indent="-342900">
              <a:buAutoNum type="arabicPeriod"/>
            </a:pPr>
            <a:r>
              <a:rPr lang="en-US" sz="2400"/>
              <a:t>Do you find it hard to concentrate in class? </a:t>
            </a:r>
          </a:p>
          <a:p>
            <a:pPr marL="800100" lvl="1" indent="-342900">
              <a:buAutoNum type="arabicPeriod"/>
            </a:pPr>
            <a:r>
              <a:rPr lang="en-US" sz="2400"/>
              <a:t>When listening to your teacher? Why or Why not?</a:t>
            </a:r>
          </a:p>
          <a:p>
            <a:pPr marL="800100" lvl="1" indent="-342900">
              <a:buAutoNum type="arabicPeriod"/>
            </a:pPr>
            <a:r>
              <a:rPr lang="en-US" sz="2400"/>
              <a:t>When taking a test? Why or Why not?</a:t>
            </a:r>
          </a:p>
          <a:p>
            <a:pPr marL="800100" lvl="1" indent="-342900">
              <a:buAutoNum type="arabicPeriod"/>
            </a:pPr>
            <a:r>
              <a:rPr lang="en-US" sz="2400"/>
              <a:t>When studying for a test? Why or Why not? </a:t>
            </a:r>
          </a:p>
          <a:p>
            <a:pPr marL="800100" lvl="1" indent="-342900">
              <a:buAutoNum type="arabicPeriod"/>
            </a:pPr>
            <a:r>
              <a:rPr lang="en-US" sz="2400"/>
              <a:t>When doing homework? Why or Why not?</a:t>
            </a:r>
          </a:p>
          <a:p>
            <a:pPr marL="342900" indent="-342900">
              <a:buAutoNum type="arabicPeriod"/>
            </a:pPr>
            <a:r>
              <a:rPr lang="en-US" sz="2400"/>
              <a:t>When do you find it easiest to concentrate?</a:t>
            </a:r>
          </a:p>
          <a:p>
            <a:pPr marL="342900" indent="-342900">
              <a:buAutoNum type="arabicPeriod"/>
            </a:pPr>
            <a:r>
              <a:rPr lang="en-US" sz="2400"/>
              <a:t>Can you think of a time that you didn’t do as well as you should of on something because you were having problems concentrating? </a:t>
            </a:r>
          </a:p>
          <a:p>
            <a:pPr marL="342900" indent="-342900">
              <a:buAutoNum type="arabicPeriod"/>
            </a:pPr>
            <a:r>
              <a:rPr lang="en-US" sz="2400"/>
              <a:t>Do you have any ideas of  ways to make you better at concentrating?</a:t>
            </a:r>
          </a:p>
          <a:p>
            <a:pPr marL="342900" indent="-342900">
              <a:buAutoNum type="arabicPeriod"/>
            </a:pPr>
            <a:endParaRPr lang="en-US"/>
          </a:p>
          <a:p>
            <a:pPr marL="342900" indent="-342900">
              <a:buAutoNum type="arabicPeriod"/>
            </a:pPr>
            <a:endParaRPr lang="en-US"/>
          </a:p>
          <a:p>
            <a:pPr marL="342900" indent="-342900">
              <a:buAutoNum type="arabicPeriod"/>
            </a:pPr>
            <a:endParaRPr lang="en-US"/>
          </a:p>
          <a:p>
            <a:pPr marL="342900" indent="-342900">
              <a:buAutoNum type="arabicPeriod"/>
            </a:pPr>
            <a:endParaRPr lang="en-US"/>
          </a:p>
        </p:txBody>
      </p:sp>
    </p:spTree>
    <p:extLst>
      <p:ext uri="{BB962C8B-B14F-4D97-AF65-F5344CB8AC3E}">
        <p14:creationId xmlns:p14="http://schemas.microsoft.com/office/powerpoint/2010/main" val="429177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F452F8-10F4-4AA1-8E60-C2E08AFD28C8}"/>
              </a:ext>
            </a:extLst>
          </p:cNvPr>
          <p:cNvSpPr txBox="1"/>
          <p:nvPr/>
        </p:nvSpPr>
        <p:spPr>
          <a:xfrm>
            <a:off x="1603513" y="1298713"/>
            <a:ext cx="9276522" cy="2862322"/>
          </a:xfrm>
          <a:prstGeom prst="rect">
            <a:avLst/>
          </a:prstGeom>
          <a:noFill/>
        </p:spPr>
        <p:txBody>
          <a:bodyPr wrap="square" rtlCol="0">
            <a:spAutoFit/>
          </a:bodyPr>
          <a:lstStyle/>
          <a:p>
            <a:r>
              <a:rPr lang="en-US" sz="6000"/>
              <a:t>Grab your headphones and listen to an article about Mindfulness. </a:t>
            </a:r>
            <a:r>
              <a:rPr lang="en-US" sz="6000">
                <a:hlinkClick r:id="rId2"/>
              </a:rPr>
              <a:t>(click here)</a:t>
            </a:r>
            <a:endParaRPr lang="en-US" sz="6000"/>
          </a:p>
        </p:txBody>
      </p:sp>
    </p:spTree>
    <p:extLst>
      <p:ext uri="{BB962C8B-B14F-4D97-AF65-F5344CB8AC3E}">
        <p14:creationId xmlns:p14="http://schemas.microsoft.com/office/powerpoint/2010/main" val="166024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589D87-DD6A-40C5-A59A-09F62F0C0D2F}"/>
              </a:ext>
            </a:extLst>
          </p:cNvPr>
          <p:cNvSpPr txBox="1"/>
          <p:nvPr/>
        </p:nvSpPr>
        <p:spPr>
          <a:xfrm>
            <a:off x="1355188" y="1252025"/>
            <a:ext cx="9481624" cy="6924973"/>
          </a:xfrm>
          <a:prstGeom prst="rect">
            <a:avLst/>
          </a:prstGeom>
          <a:noFill/>
        </p:spPr>
        <p:txBody>
          <a:bodyPr wrap="square" rtlCol="0">
            <a:spAutoFit/>
          </a:bodyPr>
          <a:lstStyle/>
          <a:p>
            <a:r>
              <a:rPr lang="en-US" sz="2400"/>
              <a:t>Discussion Questions – find a NEW partner and discuss the following questions.  Use 5 minutes or less to complete this task. </a:t>
            </a:r>
          </a:p>
          <a:p>
            <a:endParaRPr lang="en-US" sz="2400"/>
          </a:p>
          <a:p>
            <a:pPr marL="342900" indent="-342900">
              <a:buAutoNum type="arabicPeriod"/>
            </a:pPr>
            <a:r>
              <a:rPr lang="en-US" sz="2400"/>
              <a:t>What is mindfulness? </a:t>
            </a:r>
          </a:p>
          <a:p>
            <a:pPr marL="342900" indent="-342900">
              <a:buAutoNum type="arabicPeriod"/>
            </a:pPr>
            <a:r>
              <a:rPr lang="en-US" sz="2400"/>
              <a:t>Mindfulness is the opposite of ___________.</a:t>
            </a:r>
          </a:p>
          <a:p>
            <a:pPr marL="342900" indent="-342900">
              <a:buAutoNum type="arabicPeriod"/>
            </a:pPr>
            <a:r>
              <a:rPr lang="en-US" sz="2400"/>
              <a:t>List 5 reasons why people need to be mindful. </a:t>
            </a:r>
          </a:p>
          <a:p>
            <a:pPr marL="342900" indent="-342900">
              <a:buAutoNum type="arabicPeriod"/>
            </a:pPr>
            <a:r>
              <a:rPr lang="en-US" sz="2400"/>
              <a:t>Share with your partner one of the ways you can practice being more mindful.</a:t>
            </a:r>
          </a:p>
          <a:p>
            <a:pPr marL="342900" indent="-342900">
              <a:buAutoNum type="arabicPeriod"/>
            </a:pPr>
            <a:endParaRPr lang="en-US"/>
          </a:p>
          <a:p>
            <a:pPr marL="342900" indent="-342900">
              <a:buAutoNum type="arabicPeriod"/>
            </a:pPr>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3083618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6CBB-6B9C-4395-AE8D-E564E5900B95}"/>
              </a:ext>
            </a:extLst>
          </p:cNvPr>
          <p:cNvSpPr txBox="1"/>
          <p:nvPr/>
        </p:nvSpPr>
        <p:spPr>
          <a:xfrm>
            <a:off x="1524000" y="1308295"/>
            <a:ext cx="9144000" cy="4265191"/>
          </a:xfrm>
          <a:prstGeom prst="rect">
            <a:avLst/>
          </a:prstGeom>
        </p:spPr>
        <p:txBody>
          <a:bodyPr vert="horz" wrap="square" lIns="91440" tIns="45720" rIns="91440" bIns="45720" rtlCol="0" anchor="t">
            <a:normAutofit/>
          </a:bodyPr>
          <a:lstStyle/>
          <a:p>
            <a:pPr algn="ctr" defTabSz="914400">
              <a:lnSpc>
                <a:spcPct val="90000"/>
              </a:lnSpc>
              <a:spcBef>
                <a:spcPct val="0"/>
              </a:spcBef>
              <a:spcAft>
                <a:spcPts val="600"/>
              </a:spcAft>
            </a:pPr>
            <a:r>
              <a:rPr lang="en-US" sz="5400" spc="-300">
                <a:solidFill>
                  <a:schemeClr val="tx1">
                    <a:lumMod val="95000"/>
                  </a:schemeClr>
                </a:solidFill>
                <a:effectLst>
                  <a:outerShdw blurRad="469900" dist="342900" dir="5400000" sy="-20000" rotWithShape="0">
                    <a:prstClr val="black">
                      <a:alpha val="66000"/>
                    </a:prstClr>
                  </a:outerShdw>
                </a:effectLst>
                <a:latin typeface="+mj-lt"/>
                <a:ea typeface="+mj-ea"/>
                <a:cs typeface="+mj-cs"/>
              </a:rPr>
              <a:t>Now practice becoming more mindful. The next activities are to be done silently and independently. </a:t>
            </a:r>
          </a:p>
        </p:txBody>
      </p:sp>
    </p:spTree>
    <p:extLst>
      <p:ext uri="{BB962C8B-B14F-4D97-AF65-F5344CB8AC3E}">
        <p14:creationId xmlns:p14="http://schemas.microsoft.com/office/powerpoint/2010/main" val="1951084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6D6D11-BC2D-472A-8B11-5A7E8B8F0E9C}"/>
              </a:ext>
            </a:extLst>
          </p:cNvPr>
          <p:cNvSpPr txBox="1"/>
          <p:nvPr/>
        </p:nvSpPr>
        <p:spPr>
          <a:xfrm>
            <a:off x="1378634" y="281354"/>
            <a:ext cx="9959926" cy="7386638"/>
          </a:xfrm>
          <a:prstGeom prst="rect">
            <a:avLst/>
          </a:prstGeom>
          <a:noFill/>
        </p:spPr>
        <p:txBody>
          <a:bodyPr wrap="square" rtlCol="0">
            <a:spAutoFit/>
          </a:bodyPr>
          <a:lstStyle/>
          <a:p>
            <a:pPr algn="ctr" fontAlgn="base"/>
            <a:r>
              <a:rPr lang="en-US" sz="2400" b="1"/>
              <a:t>Mindful Breathing</a:t>
            </a:r>
          </a:p>
          <a:p>
            <a:pPr fontAlgn="base"/>
            <a:r>
              <a:rPr lang="en-US" sz="2400"/>
              <a:t>With this exercise, you focus your attention on breathing. You want to pay attention to your breath in an easy way — on purpose, but not forced.</a:t>
            </a:r>
          </a:p>
          <a:p>
            <a:pPr marL="457200" indent="-457200" fontAlgn="base">
              <a:buAutoNum type="arabicPeriod"/>
            </a:pPr>
            <a:r>
              <a:rPr lang="en-US" sz="2400"/>
              <a:t>Sit up in a comfortable way. Close your eyes.</a:t>
            </a:r>
          </a:p>
          <a:p>
            <a:pPr marL="457200" indent="-457200" fontAlgn="base">
              <a:buAutoNum type="arabicPeriod"/>
            </a:pPr>
            <a:endParaRPr lang="en-US" sz="2400"/>
          </a:p>
          <a:p>
            <a:pPr fontAlgn="base"/>
            <a:r>
              <a:rPr lang="en-US" sz="2400"/>
              <a:t>2. Notice your breathing as you inhale and exhale normally. Just pay attention to your breath as it goes in and out. Can you feel the place where the air tickles your nostrils?</a:t>
            </a:r>
          </a:p>
          <a:p>
            <a:pPr fontAlgn="base"/>
            <a:endParaRPr lang="en-US" sz="2400"/>
          </a:p>
          <a:p>
            <a:pPr fontAlgn="base"/>
            <a:r>
              <a:rPr lang="en-US" sz="2400"/>
              <a:t>3. Pay attention to how the breath gently moves your body. Can you notice your belly or your chest moving as you breathe?</a:t>
            </a:r>
          </a:p>
          <a:p>
            <a:pPr fontAlgn="base"/>
            <a:endParaRPr lang="en-US" sz="2400"/>
          </a:p>
          <a:p>
            <a:pPr fontAlgn="base"/>
            <a:r>
              <a:rPr lang="en-US" sz="2400"/>
              <a:t>4. Sit for a few minutes, just paying attention to your gentle breathing. See how relaxed you can feel just sitting, breathing in and out.</a:t>
            </a:r>
          </a:p>
          <a:p>
            <a:pPr fontAlgn="base"/>
            <a:r>
              <a:rPr lang="en-US" sz="2400"/>
              <a:t>When your mind starts to wander and think about something else, gently guide your attention back to your breathing.</a:t>
            </a:r>
          </a:p>
          <a:p>
            <a:pPr fontAlgn="base"/>
            <a:endParaRPr lang="en-US"/>
          </a:p>
          <a:p>
            <a:pPr fontAlgn="base"/>
            <a:endParaRPr lang="en-US"/>
          </a:p>
          <a:p>
            <a:pPr fontAlgn="base"/>
            <a:endParaRPr lang="en-US"/>
          </a:p>
          <a:p>
            <a:pPr fontAlgn="base"/>
            <a:endParaRPr lang="en-US"/>
          </a:p>
          <a:p>
            <a:pPr fontAlgn="base"/>
            <a:endParaRPr lang="en-US"/>
          </a:p>
        </p:txBody>
      </p:sp>
    </p:spTree>
    <p:extLst>
      <p:ext uri="{BB962C8B-B14F-4D97-AF65-F5344CB8AC3E}">
        <p14:creationId xmlns:p14="http://schemas.microsoft.com/office/powerpoint/2010/main" val="3460752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A327F8-2DA6-4717-8122-376E8953B238}"/>
              </a:ext>
            </a:extLst>
          </p:cNvPr>
          <p:cNvSpPr txBox="1"/>
          <p:nvPr/>
        </p:nvSpPr>
        <p:spPr>
          <a:xfrm>
            <a:off x="1020417" y="622852"/>
            <a:ext cx="10508974" cy="4801314"/>
          </a:xfrm>
          <a:prstGeom prst="rect">
            <a:avLst/>
          </a:prstGeom>
          <a:noFill/>
        </p:spPr>
        <p:txBody>
          <a:bodyPr wrap="square" rtlCol="0">
            <a:spAutoFit/>
          </a:bodyPr>
          <a:lstStyle/>
          <a:p>
            <a:pPr algn="ctr" fontAlgn="base"/>
            <a:r>
              <a:rPr lang="en-US" sz="2400" b="1"/>
              <a:t>Mindful Word</a:t>
            </a:r>
          </a:p>
          <a:p>
            <a:pPr fontAlgn="base"/>
            <a:r>
              <a:rPr lang="en-US" sz="2400"/>
              <a:t>1. Think of a word that seems calm or soothing. This could be a word like "peace" or "love" or "peaceful" or "snowflake" or "sunlight" or "hum" or "calm."</a:t>
            </a:r>
          </a:p>
          <a:p>
            <a:pPr fontAlgn="base"/>
            <a:endParaRPr lang="en-US" sz="2400"/>
          </a:p>
          <a:p>
            <a:pPr fontAlgn="base"/>
            <a:r>
              <a:rPr lang="en-US" sz="2400"/>
              <a:t>2. Think the word to yourself. Say it silently and slowly in your mind. Say your word to yourself with each breath you take, in and out. Keep your attention gently focused on your word.</a:t>
            </a:r>
          </a:p>
          <a:p>
            <a:pPr fontAlgn="base"/>
            <a:endParaRPr lang="en-US" sz="2400"/>
          </a:p>
          <a:p>
            <a:pPr fontAlgn="base"/>
            <a:r>
              <a:rPr lang="en-US" sz="2400"/>
              <a:t>3. When your mind wanders, guide your attention back to your word, and keep saying it gently and slowly while you relax and breathe.</a:t>
            </a:r>
          </a:p>
          <a:p>
            <a:pPr fontAlgn="base"/>
            <a:endParaRPr lang="en-US" sz="2400"/>
          </a:p>
          <a:p>
            <a:pPr fontAlgn="base"/>
            <a:r>
              <a:rPr lang="en-US" sz="2400"/>
              <a:t>4. Can you do this for a whole minute? Can you do it for 5 minutes?</a:t>
            </a:r>
          </a:p>
          <a:p>
            <a:endParaRPr lang="en-US"/>
          </a:p>
        </p:txBody>
      </p:sp>
    </p:spTree>
    <p:extLst>
      <p:ext uri="{BB962C8B-B14F-4D97-AF65-F5344CB8AC3E}">
        <p14:creationId xmlns:p14="http://schemas.microsoft.com/office/powerpoint/2010/main" val="3097004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C8954E-C893-40C7-8DAF-0830DBE4013F}"/>
              </a:ext>
            </a:extLst>
          </p:cNvPr>
          <p:cNvSpPr txBox="1"/>
          <p:nvPr/>
        </p:nvSpPr>
        <p:spPr>
          <a:xfrm>
            <a:off x="1192696" y="821635"/>
            <a:ext cx="10243930" cy="5909310"/>
          </a:xfrm>
          <a:prstGeom prst="rect">
            <a:avLst/>
          </a:prstGeom>
          <a:noFill/>
        </p:spPr>
        <p:txBody>
          <a:bodyPr wrap="square" rtlCol="0">
            <a:spAutoFit/>
          </a:bodyPr>
          <a:lstStyle/>
          <a:p>
            <a:pPr algn="ctr" fontAlgn="base"/>
            <a:r>
              <a:rPr lang="en-US" sz="2400" b="1"/>
              <a:t>Mindful Walking</a:t>
            </a:r>
          </a:p>
          <a:p>
            <a:pPr algn="ctr" fontAlgn="base"/>
            <a:r>
              <a:rPr lang="en-US" sz="2400" b="1"/>
              <a:t>(You may quietly do this activity in the hallway)</a:t>
            </a:r>
          </a:p>
          <a:p>
            <a:pPr fontAlgn="base"/>
            <a:r>
              <a:rPr lang="en-US" sz="2400"/>
              <a:t>This exercise is about paying attention to how your body moves as you walk slowly.</a:t>
            </a:r>
          </a:p>
          <a:p>
            <a:pPr fontAlgn="base"/>
            <a:r>
              <a:rPr lang="en-US" sz="2400"/>
              <a:t>1. To start, pick up one foot and take a step forward, in slow motion. Pay attention to how you naturally keep your balance.</a:t>
            </a:r>
          </a:p>
          <a:p>
            <a:pPr fontAlgn="base"/>
            <a:endParaRPr lang="en-US" sz="2400"/>
          </a:p>
          <a:p>
            <a:pPr fontAlgn="base"/>
            <a:r>
              <a:rPr lang="en-US" sz="2400"/>
              <a:t>2. Now walk in slow motion, step by step. Notice how your arms and legs and feet move. Pay attention to how your knees bend and straighten, as you lift one foot and then the other, nice and slow.</a:t>
            </a:r>
          </a:p>
          <a:p>
            <a:pPr fontAlgn="base"/>
            <a:endParaRPr lang="en-US" sz="2400"/>
          </a:p>
          <a:p>
            <a:pPr fontAlgn="base"/>
            <a:r>
              <a:rPr lang="en-US" sz="2400"/>
              <a:t>3. Breathe in and out, in time with your steps. See if you can keep your attention focused on walking slowly, step by step, as you relax and breathe.</a:t>
            </a:r>
          </a:p>
          <a:p>
            <a:pPr fontAlgn="base"/>
            <a:r>
              <a:rPr lang="en-US" sz="2400"/>
              <a:t>Whenever your mind wanders, gently guide it back to your s-l-o-w motion moving. Keep breathing, in and out, as you enjoy moving in slow motion.</a:t>
            </a:r>
          </a:p>
          <a:p>
            <a:endParaRPr lang="en-US"/>
          </a:p>
        </p:txBody>
      </p:sp>
    </p:spTree>
    <p:extLst>
      <p:ext uri="{BB962C8B-B14F-4D97-AF65-F5344CB8AC3E}">
        <p14:creationId xmlns:p14="http://schemas.microsoft.com/office/powerpoint/2010/main" val="386784461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FED06E7BDD8C4F948DD7FE126E1276" ma:contentTypeVersion="7" ma:contentTypeDescription="Create a new document." ma:contentTypeScope="" ma:versionID="1078266643d523409574ea38f126ea38">
  <xsd:schema xmlns:xsd="http://www.w3.org/2001/XMLSchema" xmlns:xs="http://www.w3.org/2001/XMLSchema" xmlns:p="http://schemas.microsoft.com/office/2006/metadata/properties" xmlns:ns2="3329f79d-e187-47d4-b547-5f7134b80e5e" xmlns:ns3="32fea301-366c-4447-a287-74433b058a5f" targetNamespace="http://schemas.microsoft.com/office/2006/metadata/properties" ma:root="true" ma:fieldsID="79e4c05aab8f0bca63539adc1b71773c" ns2:_="" ns3:_="">
    <xsd:import namespace="3329f79d-e187-47d4-b547-5f7134b80e5e"/>
    <xsd:import namespace="32fea301-366c-4447-a287-74433b058a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29f79d-e187-47d4-b547-5f7134b80e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fea301-366c-4447-a287-74433b058a5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37F452-37C9-4261-8765-F172C7E352E3}">
  <ds:schemaRefs>
    <ds:schemaRef ds:uri="32fea301-366c-4447-a287-74433b058a5f"/>
    <ds:schemaRef ds:uri="3329f79d-e187-47d4-b547-5f7134b80e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4BB6DF-23CF-40EA-9230-234B37DCE06C}">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32fea301-366c-4447-a287-74433b058a5f"/>
    <ds:schemaRef ds:uri="3329f79d-e187-47d4-b547-5f7134b80e5e"/>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B4FDBD1-C9B9-4227-85D7-3C3C1D8A33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930</Words>
  <Application>Microsoft Office PowerPoint</Application>
  <PresentationFormat>Widescreen</PresentationFormat>
  <Paragraphs>80</Paragraphs>
  <Slides>11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Corbel</vt:lpstr>
      <vt:lpstr>Depth</vt:lpstr>
      <vt:lpstr>Mindfulness Hilda Walker 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Mindfulness Hilda Walker PE</dc:title>
  <dc:creator>Kathy Crick</dc:creator>
  <cp:lastModifiedBy>PC User</cp:lastModifiedBy>
  <cp:revision>1</cp:revision>
  <dcterms:created xsi:type="dcterms:W3CDTF">2018-10-11T18:06:09Z</dcterms:created>
  <dcterms:modified xsi:type="dcterms:W3CDTF">2018-10-15T13:45:34Z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0x010100E0FED06E7BDD8C4F948DD7FE126E1276</vt:lpwstr>
  </property>
</Properties>
</file>