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72" r:id="rId1"/>
  </p:sldMasterIdLst>
  <p:notesMasterIdLst>
    <p:notesMasterId r:id="rId9"/>
  </p:notesMasterIdLst>
  <p:sldIdLst>
    <p:sldId id="513" r:id="rId2"/>
    <p:sldId id="519" r:id="rId3"/>
    <p:sldId id="515" r:id="rId4"/>
    <p:sldId id="520" r:id="rId5"/>
    <p:sldId id="516" r:id="rId6"/>
    <p:sldId id="517" r:id="rId7"/>
    <p:sldId id="518" r:id="rId8"/>
  </p:sldIdLst>
  <p:sldSz cx="7772400" cy="10058400"/>
  <p:notesSz cx="7102475" cy="9037638"/>
  <p:embeddedFontLst>
    <p:embeddedFont>
      <p:font typeface="Calibri" panose="020F0502020204030204" pitchFamily="34" charset="0"/>
      <p:regular r:id="rId10"/>
      <p:bold r:id="rId11"/>
      <p:italic r:id="rId12"/>
      <p:boldItalic r:id="rId13"/>
    </p:embeddedFont>
    <p:embeddedFont>
      <p:font typeface="Century Gothic" panose="020B0502020202020204" pitchFamily="34" charset="0"/>
      <p:regular r:id="rId14"/>
      <p:bold r:id="rId15"/>
      <p:italic r:id="rId16"/>
      <p:boldItalic r:id="rId17"/>
    </p:embeddedFont>
    <p:embeddedFont>
      <p:font typeface="KG Summer Storm Smooth" panose="020B0604020202020204" charset="0"/>
      <p:regular r:id="rId18"/>
    </p:embeddedFont>
    <p:embeddedFont>
      <p:font typeface="MJAreYouSirius" panose="020B0604020202020204" charset="0"/>
      <p:regular r:id="rId19"/>
    </p:embeddedFont>
    <p:embeddedFont>
      <p:font typeface="MJSleepSweetly" panose="020B0604020202020204" charset="0"/>
      <p:regular r:id="rId20"/>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F51C"/>
    <a:srgbClr val="3BF7BD"/>
    <a:srgbClr val="FAC6E7"/>
    <a:srgbClr val="CDFAFF"/>
    <a:srgbClr val="E6E6E6"/>
    <a:srgbClr val="A9FBBD"/>
    <a:srgbClr val="DDA6F0"/>
    <a:srgbClr val="A1EBFC"/>
    <a:srgbClr val="6AD6F0"/>
    <a:srgbClr val="B6FC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BC50C2-8FD6-547D-CC2D-67A7606DDA82}" v="10" dt="2020-04-17T23:24:38.743"/>
    <p1510:client id="{0DB598B1-26B8-7A41-7A7A-594CD2A6C216}" v="821" dt="2020-05-12T16:23:53.265"/>
    <p1510:client id="{10C735B6-4E82-CB80-BEA0-1AC638FED339}" v="139" dt="2020-04-29T14:01:41.270"/>
    <p1510:client id="{17504353-5447-428D-89C6-19797944CB37}" v="376" dt="2020-05-12T16:14:50.108"/>
    <p1510:client id="{1B655BEA-855E-2B7B-B182-7468E06AF687}" v="159" dt="2020-05-09T22:46:34.932"/>
    <p1510:client id="{1D2DFA6F-0D1C-B2B2-E232-A7A783FA6D71}" v="15" dt="2020-04-27T11:44:07.008"/>
    <p1510:client id="{22C13221-682E-BA21-A323-863A2F484A33}" v="86" dt="2020-05-12T15:49:49.006"/>
    <p1510:client id="{27A2D2B4-70AC-A252-5D73-22660C47557F}" v="38" dt="2020-05-10T19:21:46.882"/>
    <p1510:client id="{2BA0BCCD-8F22-6B8B-BE01-B00DE9BC0CBE}" v="104" dt="2020-04-24T18:37:47.417"/>
    <p1510:client id="{2C324D07-489C-5C50-637E-BF4981F7791D}" v="384" dt="2020-04-17T17:25:23.588"/>
    <p1510:client id="{2ED35241-6E59-3DEC-4898-4CD90C6C5086}" v="36" dt="2020-04-23T16:28:19.189"/>
    <p1510:client id="{30C60241-9883-4131-5DFE-0398ECAEAAF8}" v="28" dt="2020-04-17T19:26:16.024"/>
    <p1510:client id="{32B6FFB5-A9ED-4936-28AE-D8F077461E08}" v="558" dt="2020-04-29T01:57:38.400"/>
    <p1510:client id="{35D74C85-42C4-2C03-F521-B6F90F080C9A}" v="730" dt="2020-05-04T02:31:26.348"/>
    <p1510:client id="{36D91FA4-1DFA-3679-3D72-31BBB06B49B6}" v="70" dt="2020-04-28T21:35:51.080"/>
    <p1510:client id="{3DFAFD1F-1F6B-F584-C65F-C31585A6D8D0}" v="26" dt="2020-04-22T18:59:26.280"/>
    <p1510:client id="{3E00D68B-7A07-E538-9608-79459007B731}" v="125" dt="2020-05-01T16:28:56.363"/>
    <p1510:client id="{40F7913E-0770-55CF-EE47-4FE4A94ED5CE}" v="95" dt="2020-04-17T21:45:15.812"/>
    <p1510:client id="{418048E4-A239-8658-EBF0-8731845FEFE8}" v="7" dt="2020-04-24T16:56:43.079"/>
    <p1510:client id="{497AA2F4-5D06-4338-6F0B-C9408E533969}" v="86" dt="2020-05-14T16:13:17.873"/>
    <p1510:client id="{4E547A9D-2468-3C5A-0EF2-9913A03DDCD5}" v="207" dt="2020-04-29T21:11:31.012"/>
    <p1510:client id="{4E59CE84-1D6E-7956-AE95-E6E9B8C3B09D}" v="75" dt="2020-04-22T15:58:42.309"/>
    <p1510:client id="{50517D79-5E11-455A-9702-4FB091220DC6}" v="414" dt="2020-04-22T21:47:13.863"/>
    <p1510:client id="{528BC6D2-B8F8-E315-AD9D-6042CDBD6C8F}" v="22" dt="2020-05-04T18:05:28.776"/>
    <p1510:client id="{5E801D11-94DC-05EC-6265-7385069D3526}" v="234" dt="2020-05-07T19:22:39.867"/>
    <p1510:client id="{5F3FB64A-3B8C-4734-E619-164559AC1193}" v="65" dt="2020-04-24T21:03:59.766"/>
    <p1510:client id="{64234905-46E4-2C2F-6C86-77BAA2759B95}" v="568" dt="2020-04-28T20:10:31.342"/>
    <p1510:client id="{70AC4957-8179-219B-350F-0654CB6E1866}" v="101" dt="2020-05-01T17:42:13.148"/>
    <p1510:client id="{72118402-9881-D7B3-953B-E368B4F0CACC}" v="1310" dt="2020-05-03T17:06:07.111"/>
    <p1510:client id="{727BAA68-C972-59D9-BDA8-22AC0BC75F4B}" v="995" dt="2020-05-18T12:19:08.058"/>
    <p1510:client id="{7979D9EE-F1D4-42AD-ADF0-8C74F24C7EF4}" v="1" dt="2020-04-18T13:35:52.039"/>
    <p1510:client id="{86D6AFD8-855E-625E-260F-D1F8763DD550}" v="1730" dt="2020-04-17T18:20:58.870"/>
    <p1510:client id="{8768A085-389A-A7B2-9916-33ACB509504F}" v="176" dt="2020-04-17T17:33:08.646"/>
    <p1510:client id="{8C0F2D4E-1FEE-E165-2151-B8E77DD985D4}" v="1754" dt="2020-04-17T22:18:50.350"/>
    <p1510:client id="{8C768730-F250-7BF4-3119-278852F828AA}" v="160" dt="2020-04-23T17:30:25.877"/>
    <p1510:client id="{8E877186-E8BD-9721-0235-9B94B95FA400}" v="16" dt="2020-05-17T16:39:46.492"/>
    <p1510:client id="{8FCCF3DD-CF1E-DC94-D188-C2B2ADE2F64C}" v="42" dt="2020-04-20T16:39:12.946"/>
    <p1510:client id="{912D6243-91E6-34D2-2F13-3B87EC9E0835}" v="199" dt="2020-05-08T20:50:58.131"/>
    <p1510:client id="{9713E294-3EC2-5A46-405B-BA47CD99608B}" v="36" dt="2020-05-17T16:36:22.460"/>
    <p1510:client id="{9977A237-4601-0DB4-33C4-10F96F4FC4F8}" v="518" dt="2020-05-08T13:36:12.691"/>
    <p1510:client id="{9A27A90F-A509-CE8C-8F64-980D02A55321}" v="319" dt="2020-05-03T19:59:15.619"/>
    <p1510:client id="{A0F3FA5F-1D4D-AE08-7EC2-B0F98AA3ADDE}" v="590" dt="2020-05-01T16:43:46.471"/>
    <p1510:client id="{A234E552-6529-C72E-FDAA-847FE1417A45}" v="58" dt="2020-05-04T03:31:49.921"/>
    <p1510:client id="{A414A891-65E0-06B9-AEF0-57C77F8510FE}" v="420" dt="2020-04-24T16:24:47.201"/>
    <p1510:client id="{AB3E5AEF-FA75-DD8D-21DA-62AAD46665EB}" v="894" dt="2020-04-24T21:15:16.071"/>
    <p1510:client id="{B1C28D8C-1E69-90A2-3A9F-3244C7838AA1}" v="28" dt="2020-05-08T16:12:20.492"/>
    <p1510:client id="{B1EF6A53-2B4A-D30B-6E18-F4AE8BEC4EF9}" v="46" dt="2020-04-17T18:07:58.117"/>
    <p1510:client id="{B383DC02-3C39-32C6-46AC-F4B1B7502DA6}" v="641" dt="2020-04-22T18:48:49.888"/>
    <p1510:client id="{B43AC26E-21DF-E865-E8E8-6849CCE31E7F}" v="462" dt="2020-05-04T15:23:19.387"/>
    <p1510:client id="{B916634A-2770-0A88-1EB8-0551ECF91C32}" v="329" dt="2020-04-23T01:29:58.157"/>
    <p1510:client id="{BA477F6E-10AE-EEE6-CFDE-D6253E81374A}" v="1384" dt="2020-04-24T14:11:00.177"/>
    <p1510:client id="{BC9D4D91-7B0F-FE8F-B1C4-08691E6FEA9A}" v="1215" dt="2020-04-24T23:27:26.661"/>
    <p1510:client id="{C36CF805-73F1-B7CB-E3D3-D661A142B6A8}" v="649" dt="2020-05-11T02:32:24.931"/>
    <p1510:client id="{C9853EF1-5FED-211A-7DB5-82A332B4C25D}" v="37" dt="2020-05-08T21:03:33.014"/>
    <p1510:client id="{D35C0BA4-AED2-7207-F6F2-AB0ACCB3AEE8}" v="11" dt="2020-05-09T22:55:46.460"/>
    <p1510:client id="{D7070973-1415-A6A8-FE2E-D72989AE696A}" v="861" dt="2020-05-17T16:17:30.847"/>
    <p1510:client id="{DD8663CB-7A49-AC7F-0527-E44775A666E3}" v="719" dt="2020-05-07T14:57:43.084"/>
    <p1510:client id="{E279E35E-F30B-F8B3-39BC-2D3C4CB114A9}" v="323" dt="2020-04-17T18:17:53.355"/>
    <p1510:client id="{EC0EB369-1F47-1D8E-65B5-B971AF9C5F26}" v="50" dt="2020-04-28T21:37:28.774"/>
    <p1510:client id="{F7C2AC69-E10C-ABA1-454C-D6BDE2F56270}" v="606" dt="2020-05-02T20:35:15.4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theme" Target="theme/theme1.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77418" cy="453269"/>
          </a:xfrm>
          <a:prstGeom prst="rect">
            <a:avLst/>
          </a:prstGeom>
        </p:spPr>
        <p:txBody>
          <a:bodyPr vert="horz" lIns="91422" tIns="45712" rIns="91422" bIns="45712" rtlCol="0"/>
          <a:lstStyle>
            <a:lvl1pPr algn="l">
              <a:defRPr sz="1200"/>
            </a:lvl1pPr>
          </a:lstStyle>
          <a:p>
            <a:endParaRPr lang="en-US"/>
          </a:p>
        </p:txBody>
      </p:sp>
      <p:sp>
        <p:nvSpPr>
          <p:cNvPr id="3" name="Date Placeholder 2"/>
          <p:cNvSpPr>
            <a:spLocks noGrp="1"/>
          </p:cNvSpPr>
          <p:nvPr>
            <p:ph type="dt" idx="1"/>
          </p:nvPr>
        </p:nvSpPr>
        <p:spPr>
          <a:xfrm>
            <a:off x="4023451" y="5"/>
            <a:ext cx="3077418" cy="453269"/>
          </a:xfrm>
          <a:prstGeom prst="rect">
            <a:avLst/>
          </a:prstGeom>
        </p:spPr>
        <p:txBody>
          <a:bodyPr vert="horz" lIns="91422" tIns="45712" rIns="91422" bIns="45712" rtlCol="0"/>
          <a:lstStyle>
            <a:lvl1pPr algn="r">
              <a:defRPr sz="1200"/>
            </a:lvl1pPr>
          </a:lstStyle>
          <a:p>
            <a:fld id="{D21D472E-BFC0-43A9-8BE0-A499724576B4}" type="datetimeFigureOut">
              <a:rPr lang="en-US" smtClean="0"/>
              <a:t>5/18/2020</a:t>
            </a:fld>
            <a:endParaRPr lang="en-US"/>
          </a:p>
        </p:txBody>
      </p:sp>
      <p:sp>
        <p:nvSpPr>
          <p:cNvPr id="4" name="Slide Image Placeholder 3"/>
          <p:cNvSpPr>
            <a:spLocks noGrp="1" noRot="1" noChangeAspect="1"/>
          </p:cNvSpPr>
          <p:nvPr>
            <p:ph type="sldImg" idx="2"/>
          </p:nvPr>
        </p:nvSpPr>
        <p:spPr>
          <a:xfrm>
            <a:off x="2373313" y="1130300"/>
            <a:ext cx="2355850" cy="3049588"/>
          </a:xfrm>
          <a:prstGeom prst="rect">
            <a:avLst/>
          </a:prstGeom>
          <a:noFill/>
          <a:ln w="12700">
            <a:solidFill>
              <a:prstClr val="black"/>
            </a:solidFill>
          </a:ln>
        </p:spPr>
        <p:txBody>
          <a:bodyPr vert="horz" lIns="91422" tIns="45712" rIns="91422" bIns="45712" rtlCol="0" anchor="ctr"/>
          <a:lstStyle/>
          <a:p>
            <a:endParaRPr lang="en-US"/>
          </a:p>
        </p:txBody>
      </p:sp>
      <p:sp>
        <p:nvSpPr>
          <p:cNvPr id="5" name="Notes Placeholder 4"/>
          <p:cNvSpPr>
            <a:spLocks noGrp="1"/>
          </p:cNvSpPr>
          <p:nvPr>
            <p:ph type="body" sz="quarter" idx="3"/>
          </p:nvPr>
        </p:nvSpPr>
        <p:spPr>
          <a:xfrm>
            <a:off x="709927" y="4349233"/>
            <a:ext cx="5682622" cy="3558319"/>
          </a:xfrm>
          <a:prstGeom prst="rect">
            <a:avLst/>
          </a:prstGeom>
        </p:spPr>
        <p:txBody>
          <a:bodyPr vert="horz" lIns="91422" tIns="45712" rIns="91422" bIns="457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84373"/>
            <a:ext cx="3077418" cy="453269"/>
          </a:xfrm>
          <a:prstGeom prst="rect">
            <a:avLst/>
          </a:prstGeom>
        </p:spPr>
        <p:txBody>
          <a:bodyPr vert="horz" lIns="91422" tIns="45712" rIns="91422" bIns="45712" rtlCol="0" anchor="b"/>
          <a:lstStyle>
            <a:lvl1pPr algn="l">
              <a:defRPr sz="1200"/>
            </a:lvl1pPr>
          </a:lstStyle>
          <a:p>
            <a:endParaRPr lang="en-US"/>
          </a:p>
        </p:txBody>
      </p:sp>
      <p:sp>
        <p:nvSpPr>
          <p:cNvPr id="7" name="Slide Number Placeholder 6"/>
          <p:cNvSpPr>
            <a:spLocks noGrp="1"/>
          </p:cNvSpPr>
          <p:nvPr>
            <p:ph type="sldNum" sz="quarter" idx="5"/>
          </p:nvPr>
        </p:nvSpPr>
        <p:spPr>
          <a:xfrm>
            <a:off x="4023451" y="8584373"/>
            <a:ext cx="3077418" cy="453269"/>
          </a:xfrm>
          <a:prstGeom prst="rect">
            <a:avLst/>
          </a:prstGeom>
        </p:spPr>
        <p:txBody>
          <a:bodyPr vert="horz" lIns="91422" tIns="45712" rIns="91422" bIns="45712" rtlCol="0" anchor="b"/>
          <a:lstStyle>
            <a:lvl1pPr algn="r">
              <a:defRPr sz="1200"/>
            </a:lvl1pPr>
          </a:lstStyle>
          <a:p>
            <a:fld id="{421384D2-182C-4BB5-BCA1-AA288B120D4E}" type="slidenum">
              <a:rPr lang="en-US" smtClean="0"/>
              <a:t>‹#›</a:t>
            </a:fld>
            <a:endParaRPr lang="en-US"/>
          </a:p>
        </p:txBody>
      </p:sp>
    </p:spTree>
    <p:extLst>
      <p:ext uri="{BB962C8B-B14F-4D97-AF65-F5344CB8AC3E}">
        <p14:creationId xmlns:p14="http://schemas.microsoft.com/office/powerpoint/2010/main" val="4093064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3E935AC5-6E40-184C-AB62-6900A96D2A4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207747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29609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9071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935AC5-6E40-184C-AB62-6900A96D2A4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9788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E935AC5-6E40-184C-AB62-6900A96D2A49}"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9707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E935AC5-6E40-184C-AB62-6900A96D2A49}"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134277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E935AC5-6E40-184C-AB62-6900A96D2A49}"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86343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E935AC5-6E40-184C-AB62-6900A96D2A49}"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417130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35AC5-6E40-184C-AB62-6900A96D2A49}"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626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E935AC5-6E40-184C-AB62-6900A96D2A49}"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319644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3E935AC5-6E40-184C-AB62-6900A96D2A49}"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9A22D-7F6C-0B4C-A3F4-236D2F539901}" type="slidenum">
              <a:rPr lang="en-US" smtClean="0"/>
              <a:t>‹#›</a:t>
            </a:fld>
            <a:endParaRPr lang="en-US"/>
          </a:p>
        </p:txBody>
      </p:sp>
    </p:spTree>
    <p:extLst>
      <p:ext uri="{BB962C8B-B14F-4D97-AF65-F5344CB8AC3E}">
        <p14:creationId xmlns:p14="http://schemas.microsoft.com/office/powerpoint/2010/main" val="2122507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3E935AC5-6E40-184C-AB62-6900A96D2A49}" type="datetimeFigureOut">
              <a:rPr lang="en-US" smtClean="0"/>
              <a:t>5/18/2020</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15C9A22D-7F6C-0B4C-A3F4-236D2F539901}" type="slidenum">
              <a:rPr lang="en-US" smtClean="0"/>
              <a:t>‹#›</a:t>
            </a:fld>
            <a:endParaRPr lang="en-US"/>
          </a:p>
        </p:txBody>
      </p:sp>
    </p:spTree>
    <p:extLst>
      <p:ext uri="{BB962C8B-B14F-4D97-AF65-F5344CB8AC3E}">
        <p14:creationId xmlns:p14="http://schemas.microsoft.com/office/powerpoint/2010/main" val="994732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reno@summithill.org"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khanacademy.org" TargetMode="External"/><Relationship Id="rId13" Type="http://schemas.openxmlformats.org/officeDocument/2006/relationships/hyperlink" Target="https://summithillorg.sharepoint.com/:u:/s/djrpe/EdTtv3U8XaJGr6UZDWaUVtkBDP1D6UgpBCorMVfsnmqkJw?e=Ynb1Yo" TargetMode="External"/><Relationship Id="rId18" Type="http://schemas.openxmlformats.org/officeDocument/2006/relationships/hyperlink" Target="http://www.typing.com" TargetMode="External"/><Relationship Id="rId3" Type="http://schemas.openxmlformats.org/officeDocument/2006/relationships/hyperlink" Target="https://launchpad.classlink.com/home" TargetMode="External"/><Relationship Id="rId7" Type="http://schemas.openxmlformats.org/officeDocument/2006/relationships/hyperlink" Target="http://www.freckle.com" TargetMode="External"/><Relationship Id="rId12" Type="http://schemas.openxmlformats.org/officeDocument/2006/relationships/hyperlink" Target="http://www.brainpop.com" TargetMode="External"/><Relationship Id="rId17" Type="http://schemas.openxmlformats.org/officeDocument/2006/relationships/hyperlink" Target="http://summithill.org/teacherpage?section=home&amp;teacher=4&amp;page=157" TargetMode="External"/><Relationship Id="rId2" Type="http://schemas.openxmlformats.org/officeDocument/2006/relationships/image" Target="../media/image1.png"/><Relationship Id="rId16" Type="http://schemas.openxmlformats.org/officeDocument/2006/relationships/hyperlink" Target="http://missgoshko.weebly.com/" TargetMode="External"/><Relationship Id="rId20" Type="http://schemas.openxmlformats.org/officeDocument/2006/relationships/hyperlink" Target="https://www.thepathway2success.com/5-free-mindfulness-activities/" TargetMode="External"/><Relationship Id="rId1" Type="http://schemas.openxmlformats.org/officeDocument/2006/relationships/slideLayout" Target="../slideLayouts/slideLayout7.xml"/><Relationship Id="rId6" Type="http://schemas.openxmlformats.org/officeDocument/2006/relationships/hyperlink" Target="http://www.getepic.com/students" TargetMode="External"/><Relationship Id="rId11" Type="http://schemas.openxmlformats.org/officeDocument/2006/relationships/hyperlink" Target="http://www.spellingcity.com/mlfish" TargetMode="External"/><Relationship Id="rId5" Type="http://schemas.openxmlformats.org/officeDocument/2006/relationships/hyperlink" Target="mailto:firstname.lastname@shsd161.org" TargetMode="External"/><Relationship Id="rId15" Type="http://schemas.openxmlformats.org/officeDocument/2006/relationships/hyperlink" Target="https://www.summithill.org/teacherpage?section=home&amp;teacher=340&amp;page=157" TargetMode="External"/><Relationship Id="rId10" Type="http://schemas.openxmlformats.org/officeDocument/2006/relationships/hyperlink" Target="https://www-k6.thinkcentral.com/content/hsp/reading/journeys2014/na/gr4/ese_9780547894539_/launch.html" TargetMode="External"/><Relationship Id="rId19" Type="http://schemas.openxmlformats.org/officeDocument/2006/relationships/hyperlink" Target="https://jugglingwithkids.com/2011/10/mind-jar.html" TargetMode="External"/><Relationship Id="rId4" Type="http://schemas.openxmlformats.org/officeDocument/2006/relationships/hyperlink" Target="http://www.office.com" TargetMode="External"/><Relationship Id="rId9" Type="http://schemas.openxmlformats.org/officeDocument/2006/relationships/hyperlink" Target="https://www.readworks.org" TargetMode="External"/><Relationship Id="rId14" Type="http://schemas.openxmlformats.org/officeDocument/2006/relationships/hyperlink" Target="http://www.summithill.org/teacherpage?section=home&amp;teacher=865&amp;page=15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freckle.com"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mrnussbaum.com/western-states-interactive-map" TargetMode="External"/><Relationship Id="rId4" Type="http://schemas.openxmlformats.org/officeDocument/2006/relationships/hyperlink" Target="https://www.youtube.com/watch?v=5MhkB8mecsw"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freckle.com"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classicreload.com/oregon-trail.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freckle.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freckle.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classicreload.com/oregon-trail.html" TargetMode="External"/><Relationship Id="rId13" Type="http://schemas.openxmlformats.org/officeDocument/2006/relationships/hyperlink" Target="http://www.typing.com" TargetMode="External"/><Relationship Id="rId3" Type="http://schemas.openxmlformats.org/officeDocument/2006/relationships/hyperlink" Target="http://www.getepic.com/students" TargetMode="External"/><Relationship Id="rId7" Type="http://schemas.openxmlformats.org/officeDocument/2006/relationships/hyperlink" Target="https://sso.prodigygame.com/login" TargetMode="External"/><Relationship Id="rId12" Type="http://schemas.openxmlformats.org/officeDocument/2006/relationships/hyperlink" Target="http://www.freckle.com"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accounts.explorelearning.com/reflex/student?_ga=2.51209513.1084832598.1585885090-384560664.1585885090" TargetMode="External"/><Relationship Id="rId11" Type="http://schemas.openxmlformats.org/officeDocument/2006/relationships/hyperlink" Target="https://www.legendsoflearning.com/learning-objectives/the-fossil-record/" TargetMode="External"/><Relationship Id="rId5" Type="http://schemas.openxmlformats.org/officeDocument/2006/relationships/hyperlink" Target="http://www.xtramath.org" TargetMode="External"/><Relationship Id="rId10" Type="http://schemas.openxmlformats.org/officeDocument/2006/relationships/hyperlink" Target="https://www.scholastic.com/teachers/activities/teaching-content/rocks-minerals-and-landforms-12-studyjams-interactive-science-activities/" TargetMode="External"/><Relationship Id="rId4" Type="http://schemas.openxmlformats.org/officeDocument/2006/relationships/hyperlink" Target="http://www.spellingcity.com/mlfish" TargetMode="External"/><Relationship Id="rId9" Type="http://schemas.openxmlformats.org/officeDocument/2006/relationships/hyperlink" Target="https://www.sciencekids.co.nz/gamesactivities/rockssoi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56B8C-8F1D-491A-9858-A15C95A1CC7D}"/>
              </a:ext>
            </a:extLst>
          </p:cNvPr>
          <p:cNvSpPr txBox="1"/>
          <p:nvPr/>
        </p:nvSpPr>
        <p:spPr>
          <a:xfrm>
            <a:off x="-310929" y="970450"/>
            <a:ext cx="8573339" cy="584775"/>
          </a:xfrm>
          <a:prstGeom prst="rect">
            <a:avLst/>
          </a:prstGeom>
          <a:noFill/>
        </p:spPr>
        <p:txBody>
          <a:bodyPr wrap="square" rtlCol="0" anchor="t">
            <a:spAutoFit/>
          </a:bodyPr>
          <a:lstStyle/>
          <a:p>
            <a:pPr algn="ctr"/>
            <a:r>
              <a:rPr lang="en-US" sz="3200">
                <a:ln>
                  <a:solidFill>
                    <a:sysClr val="windowText" lastClr="000000"/>
                  </a:solidFill>
                </a:ln>
                <a:effectLst>
                  <a:outerShdw blurRad="38100" dist="38100" dir="2700000" algn="tl">
                    <a:srgbClr val="000000">
                      <a:alpha val="43137"/>
                    </a:srgbClr>
                  </a:outerShdw>
                </a:effectLst>
                <a:latin typeface="MJSleepSweetly"/>
                <a:ea typeface="MJSleepSweetly"/>
              </a:rPr>
              <a:t>A Letter to Our Parents and Students: </a:t>
            </a:r>
            <a:endParaRPr lang="en-US" sz="32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graphicFrame>
        <p:nvGraphicFramePr>
          <p:cNvPr id="2" name="Table 8">
            <a:extLst>
              <a:ext uri="{FF2B5EF4-FFF2-40B4-BE49-F238E27FC236}">
                <a16:creationId xmlns:a16="http://schemas.microsoft.com/office/drawing/2014/main" id="{847EB67B-AFF3-4513-9A6E-6B45CE2D8594}"/>
              </a:ext>
            </a:extLst>
          </p:cNvPr>
          <p:cNvGraphicFramePr>
            <a:graphicFrameLocks noGrp="1"/>
          </p:cNvGraphicFramePr>
          <p:nvPr>
            <p:extLst>
              <p:ext uri="{D42A27DB-BD31-4B8C-83A1-F6EECF244321}">
                <p14:modId xmlns:p14="http://schemas.microsoft.com/office/powerpoint/2010/main" val="1502697346"/>
              </p:ext>
            </p:extLst>
          </p:nvPr>
        </p:nvGraphicFramePr>
        <p:xfrm>
          <a:off x="105317" y="1539335"/>
          <a:ext cx="7553325" cy="8305800"/>
        </p:xfrm>
        <a:graphic>
          <a:graphicData uri="http://schemas.openxmlformats.org/drawingml/2006/table">
            <a:tbl>
              <a:tblPr firstRow="1" bandRow="1">
                <a:tableStyleId>{5C22544A-7EE6-4342-B048-85BDC9FD1C3A}</a:tableStyleId>
              </a:tblPr>
              <a:tblGrid>
                <a:gridCol w="7553325">
                  <a:extLst>
                    <a:ext uri="{9D8B030D-6E8A-4147-A177-3AD203B41FA5}">
                      <a16:colId xmlns:a16="http://schemas.microsoft.com/office/drawing/2014/main" val="577556384"/>
                    </a:ext>
                  </a:extLst>
                </a:gridCol>
              </a:tblGrid>
              <a:tr h="8305800">
                <a:tc>
                  <a:txBody>
                    <a:bodyPr/>
                    <a:lstStyle/>
                    <a:p>
                      <a:pPr marL="0" marR="0" lvl="0" indent="0" algn="l" rtl="0" eaLnBrk="1" fontAlgn="auto" latinLnBrk="0" hangingPunct="1">
                        <a:lnSpc>
                          <a:spcPct val="100000"/>
                        </a:lnSpc>
                        <a:spcBef>
                          <a:spcPts val="0"/>
                        </a:spcBef>
                        <a:spcAft>
                          <a:spcPts val="0"/>
                        </a:spcAft>
                        <a:buNone/>
                      </a:pPr>
                      <a:r>
                        <a:rPr lang="en-US" sz="1150" b="0" i="0" u="none" strike="noStrike" kern="1200" cap="none" spc="0" normalizeH="0" baseline="0" noProof="0" dirty="0">
                          <a:ln>
                            <a:noFill/>
                          </a:ln>
                          <a:solidFill>
                            <a:schemeClr val="tx1"/>
                          </a:solidFill>
                          <a:effectLst/>
                          <a:uLnTx/>
                          <a:uFillTx/>
                          <a:latin typeface="Century Gothic"/>
                          <a:ea typeface="MJAreYouSirius"/>
                          <a:cs typeface="+mn-cs"/>
                        </a:rPr>
                        <a:t>Dear Parents and Students,</a:t>
                      </a:r>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50" b="0" i="0" u="none" strike="noStrike" kern="1200" cap="none" spc="0" normalizeH="0" baseline="0" noProof="0" dirty="0">
                          <a:ln>
                            <a:noFill/>
                          </a:ln>
                          <a:solidFill>
                            <a:schemeClr val="tx1"/>
                          </a:solidFill>
                          <a:effectLst/>
                          <a:uLnTx/>
                          <a:uFillTx/>
                          <a:latin typeface="Century Gothic"/>
                          <a:ea typeface="MJAreYouSirius"/>
                          <a:cs typeface="+mn-cs"/>
                        </a:rPr>
                        <a:t>Welcome to the last week of E-Learning! We've got this! Fourth graders, continue working hard! Thanks for making me so proud!  We are going to have a Zom meeting on Wednesday and Friday.  I will</a:t>
                      </a:r>
                      <a:r>
                        <a:rPr lang="en-US" sz="1150" b="0" i="0" u="none" strike="noStrike" kern="1200" cap="none" spc="0" normalizeH="0" baseline="0" noProof="0">
                          <a:ln>
                            <a:noFill/>
                          </a:ln>
                          <a:solidFill>
                            <a:schemeClr val="tx1"/>
                          </a:solidFill>
                          <a:effectLst/>
                          <a:uLnTx/>
                          <a:uFillTx/>
                          <a:latin typeface="Century Gothic"/>
                          <a:ea typeface="MJAreYouSirius"/>
                          <a:cs typeface="+mn-cs"/>
                        </a:rPr>
                        <a:t> send the link.</a:t>
                      </a:r>
                      <a:endParaRPr lang="en-US" sz="1150" b="1" i="0" u="sng"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50" b="0" i="0" u="none" strike="noStrike" kern="1200" cap="none" spc="0" normalizeH="0" baseline="0" noProof="0">
                          <a:ln>
                            <a:noFill/>
                          </a:ln>
                          <a:solidFill>
                            <a:schemeClr val="tx1"/>
                          </a:solidFill>
                          <a:effectLst/>
                          <a:uLnTx/>
                          <a:uFillTx/>
                          <a:latin typeface="Century Gothic"/>
                          <a:ea typeface="MJAreYouSirius"/>
                          <a:cs typeface="+mn-cs"/>
                        </a:rPr>
                        <a:t>This week is going to include some fun reading and math activities.  Please go through all previous assignments and make sure </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that you are all caught up.  I will be updating Power School throughout the week.</a:t>
                      </a:r>
                    </a:p>
                    <a:p>
                      <a:pPr marL="0" marR="0" lvl="0" indent="0" algn="l">
                        <a:lnSpc>
                          <a:spcPct val="100000"/>
                        </a:lnSpc>
                        <a:spcBef>
                          <a:spcPts val="0"/>
                        </a:spcBef>
                        <a:spcAft>
                          <a:spcPts val="0"/>
                        </a:spcAft>
                        <a:buNone/>
                      </a:pPr>
                      <a:endParaRPr lang="en-US" sz="1150" b="1" i="0" u="sng"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50" b="0" i="0" u="none" strike="noStrike" kern="1200" cap="none" spc="0" normalizeH="0" baseline="0" noProof="0" dirty="0">
                          <a:ln>
                            <a:noFill/>
                          </a:ln>
                          <a:solidFill>
                            <a:schemeClr val="tx1"/>
                          </a:solidFill>
                          <a:effectLst/>
                          <a:highlight>
                            <a:srgbClr val="00FF00"/>
                          </a:highlight>
                          <a:uLnTx/>
                          <a:uFillTx/>
                          <a:latin typeface="Century Gothic"/>
                          <a:ea typeface="MJAreYouSirius"/>
                          <a:cs typeface="+mn-cs"/>
                        </a:rPr>
                        <a:t>Khan Academy</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assignments should be completed in order. </a:t>
                      </a:r>
                      <a:r>
                        <a:rPr lang="en-US" sz="1150" b="0" i="0" u="none" strike="noStrike" kern="1200" cap="none" spc="0" normalizeH="0" baseline="0" noProof="0" dirty="0">
                          <a:ln>
                            <a:noFill/>
                          </a:ln>
                          <a:solidFill>
                            <a:schemeClr val="tx1"/>
                          </a:solidFill>
                          <a:effectLst/>
                          <a:highlight>
                            <a:srgbClr val="FFFF00"/>
                          </a:highlight>
                          <a:uLnTx/>
                          <a:uFillTx/>
                          <a:latin typeface="Century Gothic"/>
                          <a:ea typeface="MJAreYouSirius"/>
                          <a:cs typeface="+mn-cs"/>
                        </a:rPr>
                        <a:t>There are still many students who are missing videos and assignments.</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Please watch the videos </a:t>
                      </a:r>
                      <a:r>
                        <a:rPr lang="en-US" sz="1150" b="1" i="0" u="none" strike="noStrike" kern="1200" cap="none" spc="0" normalizeH="0" baseline="0" noProof="0" dirty="0">
                          <a:ln>
                            <a:noFill/>
                          </a:ln>
                          <a:solidFill>
                            <a:schemeClr val="tx1"/>
                          </a:solidFill>
                          <a:effectLst/>
                          <a:uLnTx/>
                          <a:uFillTx/>
                          <a:latin typeface="Century Gothic"/>
                          <a:ea typeface="MJAreYouSirius"/>
                          <a:cs typeface="+mn-cs"/>
                        </a:rPr>
                        <a:t>before</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completing the activities and quizzes. </a:t>
                      </a:r>
                      <a:r>
                        <a:rPr lang="en-US" sz="1150" b="0" i="0" u="none" strike="noStrike" kern="1200" cap="none" spc="0" normalizeH="0" baseline="0" noProof="0" dirty="0">
                          <a:ln>
                            <a:noFill/>
                          </a:ln>
                          <a:solidFill>
                            <a:schemeClr val="tx1"/>
                          </a:solidFill>
                          <a:effectLst/>
                          <a:highlight>
                            <a:srgbClr val="FFFF00"/>
                          </a:highlight>
                          <a:uLnTx/>
                          <a:uFillTx/>
                          <a:latin typeface="Century Gothic"/>
                          <a:ea typeface="MJAreYouSirius"/>
                          <a:cs typeface="+mn-cs"/>
                        </a:rPr>
                        <a:t>Videos need to be watched all the way through to receive completion.</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Students have the option to redo any assignment on Khan Academy. </a:t>
                      </a:r>
                      <a:r>
                        <a:rPr lang="en-US" sz="1150" b="0" i="0" u="none" strike="noStrike" kern="1200" cap="none" spc="0" normalizeH="0" baseline="0" noProof="0" dirty="0">
                          <a:ln>
                            <a:noFill/>
                          </a:ln>
                          <a:solidFill>
                            <a:schemeClr val="tx1"/>
                          </a:solidFill>
                          <a:effectLst/>
                          <a:highlight>
                            <a:srgbClr val="FFFF00"/>
                          </a:highlight>
                          <a:uLnTx/>
                          <a:uFillTx/>
                          <a:latin typeface="Century Gothic"/>
                          <a:ea typeface="MJAreYouSirius"/>
                          <a:cs typeface="+mn-cs"/>
                        </a:rPr>
                        <a:t>Some students are getting zeros and low scores on the activities. These should be redone (you have unlimited </a:t>
                      </a:r>
                      <a:r>
                        <a:rPr lang="en-US" sz="1150" b="0" i="0" u="none" strike="noStrike" kern="1200" cap="none" spc="0" normalizeH="0" baseline="0" noProof="0" err="1">
                          <a:ln>
                            <a:noFill/>
                          </a:ln>
                          <a:solidFill>
                            <a:schemeClr val="tx1"/>
                          </a:solidFill>
                          <a:effectLst/>
                          <a:highlight>
                            <a:srgbClr val="FFFF00"/>
                          </a:highlight>
                          <a:uLnTx/>
                          <a:uFillTx/>
                          <a:latin typeface="Century Gothic"/>
                          <a:ea typeface="MJAreYouSirius"/>
                          <a:cs typeface="+mn-cs"/>
                        </a:rPr>
                        <a:t>redos</a:t>
                      </a:r>
                      <a:r>
                        <a:rPr lang="en-US" sz="1150" b="0" i="0" u="none" strike="noStrike" kern="1200" cap="none" spc="0" normalizeH="0" baseline="0" noProof="0" dirty="0">
                          <a:ln>
                            <a:noFill/>
                          </a:ln>
                          <a:solidFill>
                            <a:schemeClr val="tx1"/>
                          </a:solidFill>
                          <a:effectLst/>
                          <a:highlight>
                            <a:srgbClr val="FFFF00"/>
                          </a:highlight>
                          <a:uLnTx/>
                          <a:uFillTx/>
                          <a:latin typeface="Century Gothic"/>
                          <a:ea typeface="MJAreYouSirius"/>
                          <a:cs typeface="+mn-cs"/>
                        </a:rPr>
                        <a:t>). </a:t>
                      </a:r>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50" b="0" i="0" u="none" strike="noStrike" kern="1200" cap="none" spc="0" normalizeH="0" baseline="0" noProof="0" dirty="0">
                          <a:ln>
                            <a:noFill/>
                          </a:ln>
                          <a:solidFill>
                            <a:schemeClr val="tx1"/>
                          </a:solidFill>
                          <a:effectLst/>
                          <a:highlight>
                            <a:srgbClr val="00FF00"/>
                          </a:highlight>
                          <a:uLnTx/>
                          <a:uFillTx/>
                          <a:latin typeface="Century Gothic"/>
                          <a:ea typeface="MJAreYouSirius"/>
                          <a:cs typeface="+mn-cs"/>
                        </a:rPr>
                        <a:t>Online quizzes (Khan Academy, Read Works, BrainPOP, Epic Books):</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Please try your best. </a:t>
                      </a:r>
                      <a:r>
                        <a:rPr lang="en-US" sz="1150" b="0" i="0" u="none" strike="noStrike" kern="1200" cap="none" spc="0" normalizeH="0" baseline="0" noProof="0" dirty="0">
                          <a:ln>
                            <a:noFill/>
                          </a:ln>
                          <a:solidFill>
                            <a:schemeClr val="tx1"/>
                          </a:solidFill>
                          <a:effectLst/>
                          <a:highlight>
                            <a:srgbClr val="FFFF00"/>
                          </a:highlight>
                          <a:uLnTx/>
                          <a:uFillTx/>
                          <a:latin typeface="Century Gothic"/>
                          <a:ea typeface="MJAreYouSirius"/>
                          <a:cs typeface="+mn-cs"/>
                        </a:rPr>
                        <a:t>If scores are below a 50%, they should be redone.</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Please </a:t>
                      </a:r>
                      <a:r>
                        <a:rPr lang="en-US" sz="1150" b="0" i="0" u="none" strike="noStrike" kern="1200" cap="none" spc="0" normalizeH="0" baseline="0" noProof="0">
                          <a:ln>
                            <a:noFill/>
                          </a:ln>
                          <a:solidFill>
                            <a:schemeClr val="tx1"/>
                          </a:solidFill>
                          <a:effectLst/>
                          <a:uLnTx/>
                          <a:uFillTx/>
                          <a:latin typeface="Century Gothic"/>
                          <a:ea typeface="MJAreYouSirius"/>
                          <a:cs typeface="+mn-cs"/>
                        </a:rPr>
                        <a:t>let me know if you need something reassigned to </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you.</a:t>
                      </a:r>
                      <a:endParaRPr lang="en-US" sz="1150"/>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50" b="0" i="0" u="none" strike="noStrike" kern="1200" cap="none" spc="0" normalizeH="0" baseline="0" noProof="0" dirty="0">
                          <a:ln>
                            <a:noFill/>
                          </a:ln>
                          <a:solidFill>
                            <a:schemeClr val="tx1"/>
                          </a:solidFill>
                          <a:effectLst/>
                          <a:highlight>
                            <a:srgbClr val="00FF00"/>
                          </a:highlight>
                          <a:uLnTx/>
                          <a:uFillTx/>
                          <a:latin typeface="Century Gothic"/>
                          <a:ea typeface="MJAreYouSirius"/>
                          <a:cs typeface="+mn-cs"/>
                        </a:rPr>
                        <a:t>Freckle:</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a:t>
                      </a:r>
                      <a:r>
                        <a:rPr lang="en-US" sz="1150" b="0" i="0" u="none" strike="noStrike" kern="1200" cap="none" spc="0" normalizeH="0" baseline="0" noProof="0">
                          <a:ln>
                            <a:noFill/>
                          </a:ln>
                          <a:solidFill>
                            <a:schemeClr val="tx1"/>
                          </a:solidFill>
                          <a:effectLst/>
                          <a:uLnTx/>
                          <a:uFillTx/>
                          <a:latin typeface="Century Gothic"/>
                          <a:ea typeface="MJAreYouSirius"/>
                          <a:cs typeface="+mn-cs"/>
                        </a:rPr>
                        <a:t> This is our last week of Freckle minutes, but I encourage you to continue working on Freckle over the summer.</a:t>
                      </a:r>
                      <a:endParaRPr lang="en-US" sz="1150" b="0" i="0" u="none" strike="noStrike" kern="1200" cap="none" spc="0" normalizeH="0" baseline="0" noProof="0" dirty="0">
                        <a:ln>
                          <a:noFill/>
                        </a:ln>
                        <a:solidFill>
                          <a:schemeClr val="tx1"/>
                        </a:solidFill>
                        <a:effectLst/>
                        <a:highlight>
                          <a:srgbClr val="FFFF00"/>
                        </a:highlight>
                        <a:uLnTx/>
                        <a:uFillTx/>
                        <a:latin typeface="Century Gothic"/>
                        <a:ea typeface="MJAreYouSirius"/>
                        <a:cs typeface="+mn-cs"/>
                      </a:endParaRPr>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50" b="0" i="0" u="none" strike="noStrike" kern="1200" cap="none" spc="0" normalizeH="0" baseline="0" noProof="0" dirty="0">
                          <a:ln>
                            <a:noFill/>
                          </a:ln>
                          <a:solidFill>
                            <a:schemeClr val="tx1"/>
                          </a:solidFill>
                          <a:effectLst/>
                          <a:highlight>
                            <a:srgbClr val="FFFF00"/>
                          </a:highlight>
                          <a:uLnTx/>
                          <a:uFillTx/>
                          <a:latin typeface="Century Gothic"/>
                          <a:ea typeface="MJAreYouSirius"/>
                          <a:cs typeface="+mn-cs"/>
                        </a:rPr>
                        <a:t>MathAntics:</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I have taken out Khan Academy this </a:t>
                      </a:r>
                      <a:r>
                        <a:rPr lang="en-US" sz="1150" b="0" i="0" u="none" strike="noStrike" kern="1200" cap="none" spc="0" normalizeH="0" baseline="0" noProof="0">
                          <a:ln>
                            <a:noFill/>
                          </a:ln>
                          <a:solidFill>
                            <a:schemeClr val="tx1"/>
                          </a:solidFill>
                          <a:effectLst/>
                          <a:uLnTx/>
                          <a:uFillTx/>
                          <a:latin typeface="Century Gothic"/>
                          <a:ea typeface="MJAreYouSirius"/>
                          <a:cs typeface="+mn-cs"/>
                        </a:rPr>
                        <a:t>week. I replaced it with MathAntics.  The </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username is   </a:t>
                      </a:r>
                      <a:r>
                        <a:rPr lang="en-US" sz="1150" b="0" i="0" u="none" strike="noStrike" kern="1200" cap="none" spc="0" normalizeH="0" baseline="0" noProof="0" dirty="0">
                          <a:ln>
                            <a:noFill/>
                          </a:ln>
                          <a:solidFill>
                            <a:schemeClr val="tx1"/>
                          </a:solidFill>
                          <a:effectLst/>
                          <a:uLnTx/>
                          <a:uFillTx/>
                          <a:latin typeface="Century Gothic"/>
                          <a:ea typeface="MJAreYouSirius"/>
                          <a:cs typeface="+mn-cs"/>
                          <a:hlinkClick r:id="rId3"/>
                        </a:rPr>
                        <a:t>jreno@summithill.org</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and the password is  RENO12345.  </a:t>
                      </a:r>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highlight>
                          <a:srgbClr val="FFFF00"/>
                        </a:highlight>
                        <a:uLnTx/>
                        <a:uFillTx/>
                        <a:latin typeface="Century Gothic"/>
                        <a:ea typeface="MJAreYouSirius"/>
                        <a:cs typeface="+mn-cs"/>
                      </a:endParaRPr>
                    </a:p>
                    <a:p>
                      <a:pPr marL="0" marR="0" lvl="0" indent="0" algn="l">
                        <a:lnSpc>
                          <a:spcPct val="100000"/>
                        </a:lnSpc>
                        <a:spcBef>
                          <a:spcPts val="0"/>
                        </a:spcBef>
                        <a:spcAft>
                          <a:spcPts val="0"/>
                        </a:spcAft>
                        <a:buNone/>
                      </a:pPr>
                      <a:r>
                        <a:rPr lang="en-US" sz="1150" b="0" i="0" u="none" strike="noStrike" kern="1200" cap="none" spc="0" normalizeH="0" baseline="0" noProof="0" dirty="0">
                          <a:ln>
                            <a:noFill/>
                          </a:ln>
                          <a:solidFill>
                            <a:schemeClr val="tx1"/>
                          </a:solidFill>
                          <a:effectLst/>
                          <a:highlight>
                            <a:srgbClr val="00FF00"/>
                          </a:highlight>
                          <a:uLnTx/>
                          <a:uFillTx/>
                          <a:latin typeface="Century Gothic"/>
                          <a:ea typeface="MJAreYouSirius"/>
                          <a:cs typeface="+mn-cs"/>
                        </a:rPr>
                        <a:t>PowerSchool:</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 Parents, please continue checking PowerSchool to see your child's work completion </a:t>
                      </a:r>
                      <a:r>
                        <a:rPr lang="en-US" sz="1150" b="0" i="0" u="none" strike="noStrike" kern="1200" cap="none" spc="0" normalizeH="0" baseline="0" noProof="0">
                          <a:ln>
                            <a:noFill/>
                          </a:ln>
                          <a:solidFill>
                            <a:schemeClr val="tx1"/>
                          </a:solidFill>
                          <a:effectLst/>
                          <a:uLnTx/>
                          <a:uFillTx/>
                          <a:latin typeface="Century Gothic"/>
                          <a:ea typeface="MJAreYouSirius"/>
                          <a:cs typeface="+mn-cs"/>
                        </a:rPr>
                        <a:t>and my feedback for each subject and assignment. Please remember, </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I am monitoring completion. Assignments may have a comment with more information (i.e. scores and feedback), so please monitor the comments, as well. If your child goes back and completes something, please send me an email so I know to change it.  </a:t>
                      </a:r>
                      <a:endParaRPr lang="en-US" sz="1150" b="0" i="0" u="none" strike="noStrike" kern="1200" cap="none" spc="0" normalizeH="0" baseline="0" noProof="0" dirty="0">
                        <a:ln>
                          <a:noFill/>
                        </a:ln>
                        <a:solidFill>
                          <a:schemeClr val="tx1"/>
                        </a:solidFill>
                        <a:effectLst/>
                        <a:highlight>
                          <a:srgbClr val="FFFF00"/>
                        </a:highlight>
                        <a:uLnTx/>
                        <a:uFillTx/>
                        <a:latin typeface="Century Gothic"/>
                        <a:ea typeface="MJAreYouSirius"/>
                        <a:cs typeface="+mn-cs"/>
                      </a:endParaRPr>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uLnTx/>
                        <a:uFillTx/>
                        <a:latin typeface="Century Gothic"/>
                        <a:ea typeface="MJAreYouSirius"/>
                        <a:cs typeface="+mn-cs"/>
                      </a:endParaRPr>
                    </a:p>
                    <a:p>
                      <a:pPr marL="0" marR="0" lvl="0" indent="0" algn="l">
                        <a:lnSpc>
                          <a:spcPct val="100000"/>
                        </a:lnSpc>
                        <a:spcBef>
                          <a:spcPts val="0"/>
                        </a:spcBef>
                        <a:spcAft>
                          <a:spcPts val="0"/>
                        </a:spcAft>
                        <a:buNone/>
                      </a:pPr>
                      <a:r>
                        <a:rPr lang="en-US" sz="1150" b="0" i="0" u="none" strike="noStrike" kern="1200" cap="none" spc="0" normalizeH="0" baseline="0" noProof="0" dirty="0">
                          <a:ln>
                            <a:noFill/>
                          </a:ln>
                          <a:solidFill>
                            <a:schemeClr val="tx1"/>
                          </a:solidFill>
                          <a:effectLst/>
                          <a:uLnTx/>
                          <a:uFillTx/>
                          <a:latin typeface="Century Gothic"/>
                        </a:rPr>
                        <a:t>Participation for PE, music, and art is expected. Please check their webpages for assignments and participation. If you have any questions about specials, please email the specials teacher for </a:t>
                      </a:r>
                      <a:r>
                        <a:rPr lang="en-US" sz="1150" b="0" i="0" u="none" strike="noStrike" kern="1200" cap="none" spc="0" normalizeH="0" baseline="0" noProof="0">
                          <a:ln>
                            <a:noFill/>
                          </a:ln>
                          <a:solidFill>
                            <a:schemeClr val="tx1"/>
                          </a:solidFill>
                          <a:effectLst/>
                          <a:uLnTx/>
                          <a:uFillTx/>
                          <a:latin typeface="Century Gothic"/>
                        </a:rPr>
                        <a:t>support. </a:t>
                      </a:r>
                      <a:endParaRPr lang="en-US" sz="1150" b="1" i="0" u="none" strike="noStrike" kern="1200" cap="none" spc="0" normalizeH="0" baseline="0" noProof="0">
                        <a:ln>
                          <a:noFill/>
                        </a:ln>
                        <a:solidFill>
                          <a:schemeClr val="tx1"/>
                        </a:solidFill>
                        <a:effectLst/>
                        <a:highlight>
                          <a:srgbClr val="FF0000"/>
                        </a:highlight>
                        <a:uLnTx/>
                        <a:uFillTx/>
                        <a:latin typeface="Century Gothic"/>
                      </a:endParaRPr>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1150" b="0" i="0" u="none" strike="noStrike" kern="1200" cap="none" spc="0" normalizeH="0" baseline="0" noProof="0">
                          <a:ln>
                            <a:noFill/>
                          </a:ln>
                          <a:solidFill>
                            <a:schemeClr val="tx1"/>
                          </a:solidFill>
                          <a:effectLst/>
                          <a:highlight>
                            <a:srgbClr val="FF00FF"/>
                          </a:highlight>
                          <a:uLnTx/>
                          <a:uFillTx/>
                          <a:latin typeface="Century Gothic"/>
                        </a:rPr>
                        <a:t>The ABC countdown is also going to continue this week!   Have fun!</a:t>
                      </a:r>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uLnTx/>
                        <a:uFillTx/>
                        <a:latin typeface="Century Gothic"/>
                      </a:endParaRPr>
                    </a:p>
                    <a:p>
                      <a:pPr marL="0" marR="0" lvl="0" indent="0" algn="l">
                        <a:lnSpc>
                          <a:spcPct val="100000"/>
                        </a:lnSpc>
                        <a:spcBef>
                          <a:spcPts val="0"/>
                        </a:spcBef>
                        <a:spcAft>
                          <a:spcPts val="0"/>
                        </a:spcAft>
                        <a:buNone/>
                      </a:pPr>
                      <a:r>
                        <a:rPr lang="en-US" sz="1150" b="0" i="0" u="none" strike="noStrike" kern="1200" cap="none" spc="0" normalizeH="0" baseline="0" noProof="0" dirty="0">
                          <a:ln>
                            <a:noFill/>
                          </a:ln>
                          <a:solidFill>
                            <a:schemeClr val="tx1"/>
                          </a:solidFill>
                          <a:effectLst/>
                          <a:uLnTx/>
                          <a:uFillTx/>
                          <a:latin typeface="Century Gothic"/>
                          <a:ea typeface="MJAreYouSirius"/>
                          <a:cs typeface="+mn-cs"/>
                        </a:rPr>
                        <a:t>I will continue to be available each day on Microsoft Teams and via email. Please do not hesitate to reach out to me with any questions or concerns you have throughout this unprecedented time. I am here to support you in any way I can. I cannot thank you enough for all of the support you have</a:t>
                      </a:r>
                      <a:r>
                        <a:rPr lang="en-US" sz="1150" b="0" i="0" u="none" strike="noStrike" kern="1200" cap="none" spc="0" normalizeH="0" baseline="0" noProof="0">
                          <a:ln>
                            <a:noFill/>
                          </a:ln>
                          <a:solidFill>
                            <a:schemeClr val="tx1"/>
                          </a:solidFill>
                          <a:effectLst/>
                          <a:uLnTx/>
                          <a:uFillTx/>
                          <a:latin typeface="Century Gothic"/>
                          <a:ea typeface="MJAreYouSirius"/>
                          <a:cs typeface="+mn-cs"/>
                        </a:rPr>
                        <a:t> given throughout the past few weeks.  </a:t>
                      </a:r>
                      <a:r>
                        <a:rPr lang="en-US" sz="1150" b="0" i="0" u="none" strike="noStrike" kern="1200" cap="none" spc="0" normalizeH="0" baseline="0" noProof="0" dirty="0">
                          <a:ln>
                            <a:noFill/>
                          </a:ln>
                          <a:solidFill>
                            <a:schemeClr val="tx1"/>
                          </a:solidFill>
                          <a:effectLst/>
                          <a:uLnTx/>
                          <a:uFillTx/>
                          <a:latin typeface="Century Gothic"/>
                          <a:ea typeface="MJAreYouSirius"/>
                          <a:cs typeface="+mn-cs"/>
                        </a:rPr>
                        <a:t>I am heartbroken that we are not finishing the school year in person .  As we move through to the end of this week, I wanted to wish everyone a safe, healthy, and FUN summer!   </a:t>
                      </a:r>
                    </a:p>
                    <a:p>
                      <a:pPr marL="0" marR="0" lvl="0" indent="0" algn="l">
                        <a:lnSpc>
                          <a:spcPct val="100000"/>
                        </a:lnSpc>
                        <a:spcBef>
                          <a:spcPts val="0"/>
                        </a:spcBef>
                        <a:spcAft>
                          <a:spcPts val="0"/>
                        </a:spcAft>
                        <a:buNone/>
                      </a:pPr>
                      <a:endParaRPr lang="en-US" sz="1150" b="0" i="0" u="none" strike="noStrike" kern="1200" cap="none" spc="0" normalizeH="0" baseline="0" noProof="0" dirty="0">
                        <a:ln>
                          <a:noFill/>
                        </a:ln>
                        <a:solidFill>
                          <a:schemeClr val="tx1"/>
                        </a:solidFill>
                        <a:effectLst/>
                        <a:uLnTx/>
                        <a:uFillTx/>
                        <a:latin typeface="Century Gothic"/>
                        <a:ea typeface="MJAreYouSirius"/>
                        <a:cs typeface="+mn-cs"/>
                      </a:endParaRPr>
                    </a:p>
                    <a:p>
                      <a:pPr lvl="0" algn="l">
                        <a:lnSpc>
                          <a:spcPct val="100000"/>
                        </a:lnSpc>
                        <a:spcBef>
                          <a:spcPts val="0"/>
                        </a:spcBef>
                        <a:spcAft>
                          <a:spcPts val="0"/>
                        </a:spcAft>
                        <a:buNone/>
                      </a:pPr>
                      <a:r>
                        <a:rPr lang="en-US" sz="1150" b="0" i="0" u="none" strike="noStrike" kern="1200" cap="none" spc="0" normalizeH="0" baseline="0" noProof="0">
                          <a:ln>
                            <a:noFill/>
                          </a:ln>
                          <a:solidFill>
                            <a:schemeClr val="tx1"/>
                          </a:solidFill>
                          <a:effectLst/>
                          <a:uLnTx/>
                          <a:uFillTx/>
                          <a:latin typeface="Century Gothic"/>
                          <a:ea typeface="MJAreYouSirius"/>
                          <a:cs typeface="+mn-cs"/>
                        </a:rPr>
                        <a:t>Mrs. Reno</a:t>
                      </a:r>
                      <a:endParaRPr lang="en-US" sz="1150" b="0" i="0" u="none" strike="noStrike" kern="1200" cap="none" spc="0" normalizeH="0" baseline="0" noProof="0" dirty="0">
                        <a:ln>
                          <a:noFill/>
                        </a:ln>
                        <a:solidFill>
                          <a:schemeClr val="tx1"/>
                        </a:solidFill>
                        <a:effectLst/>
                        <a:uLnTx/>
                        <a:uFillTx/>
                        <a:latin typeface="Century Gothic"/>
                        <a:ea typeface="MJAreYouSirius"/>
                        <a:cs typeface="+mn-cs"/>
                      </a:endParaRPr>
                    </a:p>
                    <a:p>
                      <a:pPr lvl="0" algn="l">
                        <a:lnSpc>
                          <a:spcPct val="100000"/>
                        </a:lnSpc>
                        <a:spcBef>
                          <a:spcPts val="0"/>
                        </a:spcBef>
                        <a:spcAft>
                          <a:spcPts val="0"/>
                        </a:spcAft>
                        <a:buNone/>
                      </a:pPr>
                      <a:r>
                        <a:rPr lang="en-US" sz="1150" b="0" i="0" u="none" strike="noStrike" kern="1200" cap="none" spc="0" normalizeH="0" baseline="0" noProof="0">
                          <a:ln>
                            <a:noFill/>
                          </a:ln>
                          <a:solidFill>
                            <a:schemeClr val="tx1"/>
                          </a:solidFill>
                          <a:effectLst/>
                          <a:uLnTx/>
                          <a:uFillTx/>
                          <a:latin typeface="Century Gothic"/>
                          <a:ea typeface="MJAreYouSirius"/>
                          <a:cs typeface="+mn-cs"/>
                        </a:rPr>
                        <a:t>jreno@summithill.org</a:t>
                      </a:r>
                      <a:endParaRPr lang="en-US" sz="1150" b="0" i="0" u="none" strike="noStrike" kern="1200" cap="none" spc="0" normalizeH="0" baseline="0" noProof="0" dirty="0">
                        <a:ln>
                          <a:noFill/>
                        </a:ln>
                        <a:solidFill>
                          <a:schemeClr val="tx1"/>
                        </a:solidFill>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bl>
          </a:graphicData>
        </a:graphic>
      </p:graphicFrame>
    </p:spTree>
    <p:extLst>
      <p:ext uri="{BB962C8B-B14F-4D97-AF65-F5344CB8AC3E}">
        <p14:creationId xmlns:p14="http://schemas.microsoft.com/office/powerpoint/2010/main" val="326689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56B8C-8F1D-491A-9858-A15C95A1CC7D}"/>
              </a:ext>
            </a:extLst>
          </p:cNvPr>
          <p:cNvSpPr txBox="1"/>
          <p:nvPr/>
        </p:nvSpPr>
        <p:spPr>
          <a:xfrm>
            <a:off x="-83820" y="873519"/>
            <a:ext cx="8250981" cy="923330"/>
          </a:xfrm>
          <a:prstGeom prst="rect">
            <a:avLst/>
          </a:prstGeom>
          <a:noFill/>
        </p:spPr>
        <p:txBody>
          <a:bodyPr wrap="square" rtlCol="0" anchor="t">
            <a:spAutoFit/>
          </a:bodyPr>
          <a:lstStyle/>
          <a:p>
            <a:pPr algn="ctr"/>
            <a:r>
              <a:rPr lang="en-US" sz="5400">
                <a:ln>
                  <a:solidFill>
                    <a:sysClr val="windowText" lastClr="000000"/>
                  </a:solidFill>
                </a:ln>
                <a:effectLst>
                  <a:outerShdw blurRad="38100" dist="38100" dir="2700000" algn="tl">
                    <a:srgbClr val="000000">
                      <a:alpha val="43137"/>
                    </a:srgbClr>
                  </a:outerShdw>
                </a:effectLst>
                <a:latin typeface="MJSleepSweetly"/>
                <a:ea typeface="MJSleepSweetly"/>
              </a:rPr>
              <a:t>Things to Know: </a:t>
            </a:r>
            <a:endParaRPr lang="en-US" sz="54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graphicFrame>
        <p:nvGraphicFramePr>
          <p:cNvPr id="5" name="Table 8">
            <a:extLst>
              <a:ext uri="{FF2B5EF4-FFF2-40B4-BE49-F238E27FC236}">
                <a16:creationId xmlns:a16="http://schemas.microsoft.com/office/drawing/2014/main" id="{137045F9-804C-D642-8B67-1607BF1BA06C}"/>
              </a:ext>
            </a:extLst>
          </p:cNvPr>
          <p:cNvGraphicFramePr>
            <a:graphicFrameLocks noGrp="1"/>
          </p:cNvGraphicFramePr>
          <p:nvPr>
            <p:extLst>
              <p:ext uri="{D42A27DB-BD31-4B8C-83A1-F6EECF244321}">
                <p14:modId xmlns:p14="http://schemas.microsoft.com/office/powerpoint/2010/main" val="3872982652"/>
              </p:ext>
            </p:extLst>
          </p:nvPr>
        </p:nvGraphicFramePr>
        <p:xfrm>
          <a:off x="258390" y="1849037"/>
          <a:ext cx="7293718" cy="7487451"/>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1574818070"/>
                    </a:ext>
                  </a:extLst>
                </a:gridCol>
                <a:gridCol w="5617318">
                  <a:extLst>
                    <a:ext uri="{9D8B030D-6E8A-4147-A177-3AD203B41FA5}">
                      <a16:colId xmlns:a16="http://schemas.microsoft.com/office/drawing/2014/main" val="577556384"/>
                    </a:ext>
                  </a:extLst>
                </a:gridCol>
              </a:tblGrid>
              <a:tr h="410567">
                <a:tc gridSpan="2">
                  <a:txBody>
                    <a:bodyPr/>
                    <a:lstStyle/>
                    <a:p>
                      <a:pPr lvl="0" algn="ctr">
                        <a:buNone/>
                      </a:pPr>
                      <a:r>
                        <a:rPr lang="en-US" sz="1600" b="1" i="0" u="sng" strike="noStrike" noProof="0">
                          <a:solidFill>
                            <a:schemeClr val="tx1"/>
                          </a:solidFill>
                          <a:latin typeface="KG Summer Storm Smooth"/>
                        </a:rPr>
                        <a:t>Important Info:</a:t>
                      </a:r>
                      <a:endParaRPr lang="en-US" sz="1600" u="sng">
                        <a:solidFill>
                          <a:schemeClr val="tx1"/>
                        </a:solidFill>
                        <a:latin typeface="KG Summer Storm Smooth"/>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hMerge="1">
                  <a:txBody>
                    <a:bodyPr/>
                    <a:lstStyle/>
                    <a:p>
                      <a:endParaRPr lang="en-US"/>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847554">
                <a:tc>
                  <a:txBody>
                    <a:bodyPr/>
                    <a:lstStyle/>
                    <a:p>
                      <a:pPr algn="ctr"/>
                      <a:r>
                        <a:rPr lang="en-US" sz="1400" b="1" u="sng">
                          <a:latin typeface="MJAreYouSirius"/>
                          <a:ea typeface="MJAreYouSirius"/>
                        </a:rPr>
                        <a:t>Websites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marR="0" lvl="0" indent="-171450" algn="l" rtl="0" eaLnBrk="1" fontAlgn="auto" latinLnBrk="0" hangingPunct="1">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3"/>
                        </a:rPr>
                        <a:t>ClassLink Website</a:t>
                      </a:r>
                      <a:r>
                        <a:rPr lang="en-US" sz="1050" b="0" i="0" u="none" strike="noStrike" kern="1200" cap="none" spc="0" normalizeH="0" baseline="0" noProof="0">
                          <a:ln>
                            <a:noFill/>
                          </a:ln>
                          <a:effectLst/>
                          <a:uLnTx/>
                          <a:uFillTx/>
                          <a:latin typeface="Century Gothic"/>
                          <a:ea typeface="MJAreYouSirius"/>
                          <a:cs typeface="+mn-cs"/>
                        </a:rPr>
                        <a:t> (Log in using Microsoft Office 365 Information)</a:t>
                      </a:r>
                      <a:endParaRPr lang="en-US" sz="1050" b="0">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4"/>
                        </a:rPr>
                        <a:t>Office 365</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rPr>
                        <a:t>Office 365/ClassLink Username Example: </a:t>
                      </a:r>
                      <a:r>
                        <a:rPr lang="en-US" sz="1050" b="0" i="0" u="none" strike="noStrike" kern="1200" cap="none" spc="0" normalizeH="0" baseline="0" noProof="0">
                          <a:ln>
                            <a:noFill/>
                          </a:ln>
                          <a:effectLst/>
                          <a:uLnTx/>
                          <a:uFillTx/>
                          <a:latin typeface="Century Gothic"/>
                          <a:hlinkClick r:id="rId5"/>
                        </a:rPr>
                        <a:t>firstname.lastname@shsd161.org</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rPr>
                        <a:t>Office 365/ClassLink Username Password: house address # + Look (Ex: 12345Look)</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6"/>
                        </a:rPr>
                        <a:t>Epic Books</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7"/>
                        </a:rPr>
                        <a:t>Freckle</a:t>
                      </a:r>
                      <a:r>
                        <a:rPr lang="en-US" sz="1050" b="0" i="0" u="none" strike="noStrike" kern="1200" cap="none" spc="0" normalizeH="0" baseline="0" noProof="0">
                          <a:ln>
                            <a:noFill/>
                          </a:ln>
                          <a:effectLst/>
                          <a:uLnTx/>
                          <a:uFillTx/>
                          <a:latin typeface="Century Gothic"/>
                        </a:rPr>
                        <a:t> </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8"/>
                        </a:rPr>
                        <a:t>Khan Academy</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9"/>
                        </a:rPr>
                        <a:t>Read Works</a:t>
                      </a:r>
                      <a:endParaRPr lang="en-US" sz="1050" b="0" i="0" u="none" strike="noStrike" kern="1200" cap="none" spc="0" normalizeH="0" baseline="0" noProof="0">
                        <a:ln>
                          <a:noFill/>
                        </a:ln>
                        <a:effectLst/>
                        <a:uLnTx/>
                        <a:uFillTx/>
                        <a:latin typeface="Century Gothic"/>
                      </a:endParaRP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10"/>
                        </a:rPr>
                        <a:t>Journeys Reading Textbook</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11"/>
                        </a:rPr>
                        <a:t>www.spellingcity.com/mlfish</a:t>
                      </a:r>
                      <a:r>
                        <a:rPr lang="en-US" sz="1050" b="0" i="0" u="none" strike="noStrike" kern="1200" cap="none" spc="0" normalizeH="0" baseline="0" noProof="0">
                          <a:ln>
                            <a:noFill/>
                          </a:ln>
                          <a:effectLst/>
                          <a:uLnTx/>
                          <a:uFillTx/>
                          <a:latin typeface="Century Gothic"/>
                        </a:rPr>
                        <a:t> </a:t>
                      </a:r>
                    </a:p>
                    <a:p>
                      <a:pPr marL="171450" marR="0" lvl="0" indent="-171450" algn="l">
                        <a:lnSpc>
                          <a:spcPct val="100000"/>
                        </a:lnSpc>
                        <a:spcBef>
                          <a:spcPts val="0"/>
                        </a:spcBef>
                        <a:spcAft>
                          <a:spcPts val="0"/>
                        </a:spcAft>
                        <a:buFont typeface="Wingdings" panose="05000000000000000000" pitchFamily="2" charset="2"/>
                        <a:buChar char="q"/>
                      </a:pPr>
                      <a:r>
                        <a:rPr lang="en-US" sz="1050" b="0" i="0" u="none" strike="noStrike" kern="1200" cap="none" spc="0" normalizeH="0" baseline="0" noProof="0">
                          <a:ln>
                            <a:noFill/>
                          </a:ln>
                          <a:effectLst/>
                          <a:uLnTx/>
                          <a:uFillTx/>
                          <a:latin typeface="Century Gothic"/>
                          <a:hlinkClick r:id="rId12"/>
                        </a:rPr>
                        <a:t>BrainPOP</a:t>
                      </a:r>
                      <a:endParaRPr lang="en-US" sz="105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101070">
                <a:tc>
                  <a:txBody>
                    <a:bodyPr/>
                    <a:lstStyle/>
                    <a:p>
                      <a:pPr algn="ctr"/>
                      <a:r>
                        <a:rPr lang="en-US" sz="1400" b="1" u="sng">
                          <a:latin typeface="MJAreYouSirius"/>
                          <a:ea typeface="MJAreYouSirius"/>
                        </a:rPr>
                        <a:t>Spelling Words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marR="0" lvl="0" indent="-171450" algn="l" rtl="0" eaLnBrk="1" fontAlgn="auto" latinLnBrk="0" hangingPunct="1">
                        <a:lnSpc>
                          <a:spcPct val="100000"/>
                        </a:lnSpc>
                        <a:spcBef>
                          <a:spcPts val="0"/>
                        </a:spcBef>
                        <a:spcAft>
                          <a:spcPts val="0"/>
                        </a:spcAft>
                        <a:buFont typeface="Wingdings" panose="05000000000000000000" pitchFamily="2" charset="2"/>
                        <a:buChar char="q"/>
                      </a:pPr>
                      <a:endParaRPr lang="en-US" sz="1100" b="0" i="0" u="sng" strike="noStrike" kern="1200" cap="none" spc="0" normalizeH="0" baseline="0" noProof="0">
                        <a:ln>
                          <a:noFill/>
                        </a:ln>
                        <a:effectLst/>
                        <a:uLnTx/>
                        <a:uFillTx/>
                        <a:latin typeface="Century Gothic"/>
                        <a:ea typeface="MJAreYouSirius"/>
                        <a:cs typeface="+mn-cs"/>
                      </a:endParaRPr>
                    </a:p>
                    <a:p>
                      <a:pPr marL="0" marR="0" lvl="0" indent="0" algn="l">
                        <a:lnSpc>
                          <a:spcPct val="100000"/>
                        </a:lnSpc>
                        <a:spcBef>
                          <a:spcPts val="0"/>
                        </a:spcBef>
                        <a:spcAft>
                          <a:spcPts val="0"/>
                        </a:spcAft>
                        <a:buNone/>
                      </a:pPr>
                      <a:endParaRPr lang="en-US" sz="1100" b="1" i="0" u="none" strike="noStrike" kern="1200" cap="none" spc="0" normalizeH="0" baseline="0" noProof="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723900">
                <a:tc>
                  <a:txBody>
                    <a:bodyPr/>
                    <a:lstStyle/>
                    <a:p>
                      <a:pPr lvl="0" algn="ctr">
                        <a:buNone/>
                      </a:pPr>
                      <a:r>
                        <a:rPr lang="en-US" sz="1400" b="1" u="sng">
                          <a:latin typeface="MJAreYouSirius"/>
                          <a:ea typeface="MJAreYouSirius"/>
                        </a:rPr>
                        <a:t>ELA Vocab Words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endParaRPr lang="en-US" sz="1100" b="0" i="0" u="sng"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6463568"/>
                  </a:ext>
                </a:extLst>
              </a:tr>
              <a:tr h="485775">
                <a:tc>
                  <a:txBody>
                    <a:bodyPr/>
                    <a:lstStyle/>
                    <a:p>
                      <a:pPr lvl="0" algn="ctr">
                        <a:buNone/>
                      </a:pPr>
                      <a:r>
                        <a:rPr lang="en-US" sz="1400" b="1" u="sng">
                          <a:latin typeface="MJAreYouSirius"/>
                          <a:ea typeface="MJAreYouSirius"/>
                        </a:rPr>
                        <a:t>PE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3"/>
                        </a:rPr>
                        <a:t>Mr. Mena &amp; Mr. Schereck's Webpage</a:t>
                      </a:r>
                      <a:r>
                        <a:rPr lang="en-US" sz="1100" b="0" i="0" u="none" strike="noStrike" kern="1200" cap="none" spc="0" normalizeH="0" baseline="0" noProof="0">
                          <a:ln>
                            <a:noFill/>
                          </a:ln>
                          <a:effectLst/>
                          <a:uLnTx/>
                          <a:uFillTx/>
                          <a:latin typeface="Century Gothic"/>
                        </a:rPr>
                        <a:t> -Be sure to log into O365 first!</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their teacher webpages for daily activities</a:t>
                      </a:r>
                    </a:p>
                    <a:p>
                      <a:pPr marL="0" lvl="0" indent="0" algn="l">
                        <a:lnSpc>
                          <a:spcPct val="100000"/>
                        </a:lnSpc>
                        <a:spcBef>
                          <a:spcPts val="0"/>
                        </a:spcBef>
                        <a:spcAft>
                          <a:spcPts val="0"/>
                        </a:spcAft>
                        <a:buNone/>
                      </a:pPr>
                      <a:endParaRPr lang="en-US" sz="11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16635536"/>
                  </a:ext>
                </a:extLst>
              </a:tr>
              <a:tr h="429229">
                <a:tc>
                  <a:txBody>
                    <a:bodyPr/>
                    <a:lstStyle/>
                    <a:p>
                      <a:pPr lvl="0" algn="ctr">
                        <a:buNone/>
                      </a:pPr>
                      <a:r>
                        <a:rPr lang="en-US" sz="1400" b="1" u="sng">
                          <a:latin typeface="MJAreYouSirius"/>
                          <a:ea typeface="MJAreYouSirius"/>
                        </a:rPr>
                        <a:t>Art</a:t>
                      </a:r>
                      <a:endParaRPr lang="en-US" b="1" u="sng"/>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4"/>
                        </a:rPr>
                        <a:t>Ms. Hole's Art Webpage</a:t>
                      </a:r>
                      <a:r>
                        <a:rPr lang="en-US" sz="1100" b="0" i="0" u="none" strike="noStrike" kern="1200" cap="none" spc="0" normalizeH="0" baseline="0" noProof="0">
                          <a:ln>
                            <a:noFill/>
                          </a:ln>
                          <a:effectLst/>
                          <a:uLnTx/>
                          <a:uFillTx/>
                          <a:latin typeface="Century Gothic"/>
                        </a:rPr>
                        <a:t> </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Ms. Hole's webpage for daily activities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834444"/>
                  </a:ext>
                </a:extLst>
              </a:tr>
              <a:tr h="578526">
                <a:tc>
                  <a:txBody>
                    <a:bodyPr/>
                    <a:lstStyle/>
                    <a:p>
                      <a:pPr lvl="0" algn="ctr">
                        <a:buNone/>
                      </a:pPr>
                      <a:r>
                        <a:rPr lang="en-US" sz="1400" b="1" u="sng">
                          <a:latin typeface="MJAreYouSirius"/>
                          <a:ea typeface="MJAreYouSirius"/>
                        </a:rPr>
                        <a:t>Music</a:t>
                      </a:r>
                      <a:endParaRPr lang="en-US" b="1" u="sng"/>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5"/>
                        </a:rPr>
                        <a:t>Ms. Turek's Webpage</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Ms. Turek's teacher webpage for daily activities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43406912"/>
                  </a:ext>
                </a:extLst>
              </a:tr>
              <a:tr h="781050">
                <a:tc>
                  <a:txBody>
                    <a:bodyPr/>
                    <a:lstStyle/>
                    <a:p>
                      <a:pPr lvl="0" algn="ctr">
                        <a:buNone/>
                      </a:pPr>
                      <a:r>
                        <a:rPr lang="en-US" sz="1400" b="1" u="sng">
                          <a:latin typeface="MJAreYouSirius"/>
                          <a:ea typeface="MJAreYouSirius"/>
                        </a:rPr>
                        <a:t>Tech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6"/>
                        </a:rPr>
                        <a:t>Ms. Goshko's Weebly</a:t>
                      </a:r>
                      <a:endParaRPr lang="en-US" sz="1100" b="0" i="0" u="none" strike="noStrike" kern="1200" cap="none" spc="0" normalizeH="0" baseline="0" noProof="0">
                        <a:ln>
                          <a:noFill/>
                        </a:ln>
                        <a:effectLst/>
                        <a:uLnTx/>
                        <a:uFillTx/>
                        <a:latin typeface="Century Gothic"/>
                        <a:ea typeface="MJAreYouSirius"/>
                        <a:cs typeface="+mn-cs"/>
                        <a:hlinkClick r:id="rId16"/>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7"/>
                        </a:rPr>
                        <a:t>Ms. Goshko's Webpage</a:t>
                      </a:r>
                      <a:endParaRPr lang="en-US" sz="1100" b="0" i="0" u="none" strike="noStrike" kern="1200" cap="none" spc="0" normalizeH="0" baseline="0" noProof="0">
                        <a:ln>
                          <a:noFill/>
                        </a:ln>
                        <a:effectLst/>
                        <a:uLnTx/>
                        <a:uFillTx/>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8"/>
                        </a:rPr>
                        <a:t>www.typing.com</a:t>
                      </a:r>
                      <a:r>
                        <a:rPr lang="en-US" sz="1100" b="0" i="0" u="none" strike="noStrike" kern="1200" cap="none" spc="0" normalizeH="0" baseline="0" noProof="0">
                          <a:ln>
                            <a:noFill/>
                          </a:ln>
                          <a:effectLst/>
                          <a:uLnTx/>
                          <a:uFillTx/>
                          <a:latin typeface="Century Gothic"/>
                        </a:rPr>
                        <a:t> </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See Ms. </a:t>
                      </a:r>
                      <a:r>
                        <a:rPr lang="en-US" sz="1100" b="0" i="0" u="none" strike="noStrike" kern="1200" cap="none" spc="0" normalizeH="0" baseline="0" noProof="0" err="1">
                          <a:ln>
                            <a:noFill/>
                          </a:ln>
                          <a:effectLst/>
                          <a:uLnTx/>
                          <a:uFillTx/>
                          <a:latin typeface="Century Gothic"/>
                        </a:rPr>
                        <a:t>Goshko's</a:t>
                      </a:r>
                      <a:r>
                        <a:rPr lang="en-US" sz="1100" b="0" i="0" u="none" strike="noStrike" kern="1200" cap="none" spc="0" normalizeH="0" baseline="0" noProof="0">
                          <a:ln>
                            <a:noFill/>
                          </a:ln>
                          <a:effectLst/>
                          <a:uLnTx/>
                          <a:uFillTx/>
                          <a:latin typeface="Century Gothic"/>
                        </a:rPr>
                        <a:t> teacher webpage for daily activities</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8152812"/>
                  </a:ext>
                </a:extLst>
              </a:tr>
              <a:tr h="1017089">
                <a:tc>
                  <a:txBody>
                    <a:bodyPr/>
                    <a:lstStyle/>
                    <a:p>
                      <a:pPr lvl="0" algn="ctr">
                        <a:buNone/>
                      </a:pPr>
                      <a:r>
                        <a:rPr lang="en-US" sz="1400" b="1" u="sng">
                          <a:latin typeface="MJAreYouSirius"/>
                          <a:ea typeface="MJAreYouSirius"/>
                        </a:rPr>
                        <a:t>Social Emotional</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Try creating a daily/weekly schedule to help with routine</a:t>
                      </a:r>
                      <a:endParaRPr lang="en-US" sz="1100">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rPr>
                        <a:t>Take breaks, eat a snack, and/or try movement breaks</a:t>
                      </a: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19"/>
                        </a:rPr>
                        <a:t>Make a Mind Jar</a:t>
                      </a:r>
                      <a:endParaRPr lang="en-US" sz="1100" b="0" i="0" u="none" strike="noStrike" kern="1200" cap="none" spc="0" normalizeH="0" baseline="0" noProof="0">
                        <a:ln>
                          <a:noFill/>
                        </a:ln>
                        <a:effectLst/>
                        <a:uLnTx/>
                        <a:uFillTx/>
                        <a:latin typeface="Century Gothic"/>
                      </a:endParaRPr>
                    </a:p>
                    <a:p>
                      <a:pPr marL="171450" lvl="0" indent="-171450" algn="l">
                        <a:lnSpc>
                          <a:spcPct val="100000"/>
                        </a:lnSpc>
                        <a:spcBef>
                          <a:spcPts val="0"/>
                        </a:spcBef>
                        <a:spcAft>
                          <a:spcPts val="0"/>
                        </a:spcAft>
                        <a:buFont typeface="Wingdings"/>
                        <a:buChar char="q"/>
                      </a:pPr>
                      <a:r>
                        <a:rPr lang="en-US" sz="1100" b="0" i="0" u="none" strike="noStrike" kern="1200" cap="none" spc="0" normalizeH="0" baseline="0" noProof="0">
                          <a:ln>
                            <a:noFill/>
                          </a:ln>
                          <a:effectLst/>
                          <a:uLnTx/>
                          <a:uFillTx/>
                          <a:latin typeface="Century Gothic"/>
                          <a:hlinkClick r:id="rId20"/>
                        </a:rPr>
                        <a:t>Mindfulness Activities </a:t>
                      </a:r>
                      <a:endParaRPr lang="en-US" sz="11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6775069"/>
                  </a:ext>
                </a:extLst>
              </a:tr>
            </a:tbl>
          </a:graphicData>
        </a:graphic>
      </p:graphicFrame>
    </p:spTree>
    <p:extLst>
      <p:ext uri="{BB962C8B-B14F-4D97-AF65-F5344CB8AC3E}">
        <p14:creationId xmlns:p14="http://schemas.microsoft.com/office/powerpoint/2010/main" val="388619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461561746"/>
              </p:ext>
            </p:extLst>
          </p:nvPr>
        </p:nvGraphicFramePr>
        <p:xfrm>
          <a:off x="239340" y="2016601"/>
          <a:ext cx="7293720" cy="6761540"/>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1574818070"/>
                    </a:ext>
                  </a:extLst>
                </a:gridCol>
                <a:gridCol w="4969620">
                  <a:extLst>
                    <a:ext uri="{9D8B030D-6E8A-4147-A177-3AD203B41FA5}">
                      <a16:colId xmlns:a16="http://schemas.microsoft.com/office/drawing/2014/main" val="577556384"/>
                    </a:ext>
                  </a:extLst>
                </a:gridCol>
              </a:tblGrid>
              <a:tr h="348665">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819275">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 panose="05000000000000000000" pitchFamily="2" charset="2"/>
                        <a:buChar char="q"/>
                      </a:pPr>
                      <a:endParaRPr lang="en-US" sz="1400" b="0" i="0" u="none" strike="noStrike" kern="1200" cap="none" spc="0" normalizeH="0" baseline="0" noProof="0">
                        <a:ln>
                          <a:noFill/>
                        </a:ln>
                        <a:effectLst/>
                        <a:uLnTx/>
                        <a:uFillTx/>
                        <a:latin typeface="Century Gothic"/>
                      </a:endParaRP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rPr>
                        <a:t>Complete the "</a:t>
                      </a:r>
                      <a:r>
                        <a:rPr lang="en-US" sz="1400" b="0" i="0" u="none" strike="noStrike" kern="1200" cap="none" spc="0" normalizeH="0" baseline="0" noProof="0" err="1">
                          <a:ln>
                            <a:noFill/>
                          </a:ln>
                          <a:effectLst/>
                          <a:uLnTx/>
                          <a:uFillTx/>
                          <a:latin typeface="Century Gothic"/>
                        </a:rPr>
                        <a:t>Starbooks</a:t>
                      </a:r>
                      <a:r>
                        <a:rPr lang="en-US" sz="1400" b="0" i="0" u="none" strike="noStrike" kern="1200" cap="none" spc="0" normalizeH="0" baseline="0" noProof="0" dirty="0">
                          <a:ln>
                            <a:noFill/>
                          </a:ln>
                          <a:effectLst/>
                          <a:uLnTx/>
                          <a:uFillTx/>
                          <a:latin typeface="Century Gothic"/>
                        </a:rPr>
                        <a:t>" PowerPoint activities – There is one for each day.  Turn in the PowerPoint each day, as each new assignment is complete</a:t>
                      </a:r>
                    </a:p>
                    <a:p>
                      <a:pPr marL="285750" marR="0" lvl="0" indent="-285750" algn="l">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rPr>
                        <a:t>Fourth Grade Journal Writing – complete only </a:t>
                      </a:r>
                      <a:r>
                        <a:rPr lang="en-US" sz="1400" b="0" i="0" u="none" strike="noStrike" kern="1200" cap="none" spc="0" normalizeH="0" baseline="0" noProof="0">
                          <a:ln>
                            <a:noFill/>
                          </a:ln>
                          <a:effectLst/>
                          <a:uLnTx/>
                          <a:uFillTx/>
                          <a:latin typeface="Century Gothic"/>
                        </a:rPr>
                        <a:t>prompt #4 and turn in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733550">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3"/>
                        </a:rPr>
                        <a:t>Freckle Math</a:t>
                      </a:r>
                      <a:r>
                        <a:rPr lang="en-US" sz="1400" b="0" i="0" u="none" strike="noStrike" kern="1200" cap="none" spc="0" normalizeH="0" baseline="0" noProof="0" dirty="0">
                          <a:ln>
                            <a:noFill/>
                          </a:ln>
                          <a:effectLst/>
                          <a:uLnTx/>
                          <a:uFillTx/>
                          <a:latin typeface="Century Gothic"/>
                        </a:rPr>
                        <a:t> (10 minutes- </a:t>
                      </a:r>
                      <a:r>
                        <a:rPr lang="en-US" sz="1400" b="1" i="0" u="sng" strike="noStrike" kern="1200" cap="none" spc="0" normalizeH="0" baseline="0" noProof="0" dirty="0">
                          <a:ln>
                            <a:noFill/>
                          </a:ln>
                          <a:effectLst/>
                          <a:uLnTx/>
                          <a:uFillTx/>
                          <a:latin typeface="Century Gothic"/>
                        </a:rPr>
                        <a:t>Adaptive Practice</a:t>
                      </a:r>
                      <a:r>
                        <a:rPr lang="en-US" sz="1400" b="0" i="0" u="none" strike="noStrike" kern="1200" cap="none" spc="0" normalizeH="0" baseline="0" noProof="0" dirty="0">
                          <a:ln>
                            <a:noFill/>
                          </a:ln>
                          <a:effectLst/>
                          <a:uLnTx/>
                          <a:uFillTx/>
                          <a:latin typeface="Century Gothic"/>
                        </a:rPr>
                        <a:t>)</a:t>
                      </a:r>
                      <a:endParaRPr lang="en-US" sz="1400" b="0" i="0" u="none" strike="noStrike" kern="1200" cap="none" spc="0" normalizeH="0" baseline="0" noProof="0" dirty="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Arial"/>
                        <a:buChar char="•"/>
                      </a:pPr>
                      <a:r>
                        <a:rPr lang="en-US" sz="1400" b="0" i="0" u="none" strike="noStrike" kern="1200" cap="none" spc="0" normalizeH="0" baseline="0" noProof="0" dirty="0">
                          <a:ln>
                            <a:noFill/>
                          </a:ln>
                          <a:effectLst/>
                          <a:uLnTx/>
                          <a:uFillTx/>
                          <a:latin typeface="Century Gothic"/>
                        </a:rPr>
                        <a:t>Complete the "Math Around the House" activities assigned to you on Teams (turn in when complete)</a:t>
                      </a:r>
                      <a:endParaRPr lang="en-US" sz="1400" b="0" i="0" u="none" strike="noStrike" kern="1200" cap="none" spc="0" normalizeH="0" baseline="0" noProof="0" dirty="0">
                        <a:ln>
                          <a:noFill/>
                        </a:ln>
                        <a:effectLst/>
                        <a:uLnTx/>
                        <a:uFillTx/>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Sign into "MathAntics.com" and complete Algorithms –Part 1 (addition, subtraction, and multiplication- Watch the Videos and complete the video exercises for each section</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877425">
                <a:tc>
                  <a:txBody>
                    <a:bodyPr/>
                    <a:lstStyle/>
                    <a:p>
                      <a:pPr algn="ctr"/>
                      <a:r>
                        <a:rPr lang="en-US" sz="1800" dirty="0">
                          <a:latin typeface="KG Summer Storm Smooth"/>
                          <a:ea typeface="MJAreYouSirius"/>
                        </a:rPr>
                        <a:t>Social </a:t>
                      </a:r>
                      <a:endParaRPr lang="en-US" sz="1800" b="0" i="0" u="none" strike="noStrike" kern="1200" cap="none" spc="0" normalizeH="0" baseline="0" noProof="0" dirty="0">
                        <a:ln>
                          <a:noFill/>
                        </a:ln>
                        <a:solidFill>
                          <a:prstClr val="black"/>
                        </a:solidFill>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0" marR="0" lvl="0" indent="0" algn="l">
                        <a:lnSpc>
                          <a:spcPct val="100000"/>
                        </a:lnSpc>
                        <a:spcBef>
                          <a:spcPts val="0"/>
                        </a:spcBef>
                        <a:spcAft>
                          <a:spcPts val="0"/>
                        </a:spcAft>
                        <a:buNone/>
                      </a:pPr>
                      <a:r>
                        <a:rPr lang="en-US" sz="1400" b="0" i="0" u="none" strike="noStrike" kern="1200" cap="none" spc="0" normalizeH="0" baseline="0" noProof="0" dirty="0">
                          <a:ln>
                            <a:noFill/>
                          </a:ln>
                          <a:effectLst/>
                          <a:uLnTx/>
                          <a:uFillTx/>
                          <a:latin typeface="Century Gothic"/>
                        </a:rPr>
                        <a:t> The Western Region:  </a:t>
                      </a:r>
                      <a:endParaRPr lang="en-US" sz="1400" b="0" i="0" u="sng" strike="noStrike" kern="1200" cap="none" spc="0" normalizeH="0" baseline="0" noProof="0" dirty="0">
                        <a:ln>
                          <a:noFill/>
                        </a:ln>
                        <a:effectLst/>
                        <a:uLnTx/>
                        <a:uFillTx/>
                        <a:latin typeface="Century Gothic"/>
                      </a:endParaRP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Watch this </a:t>
                      </a:r>
                      <a:r>
                        <a:rPr lang="en-US" sz="1400" b="0" i="0" u="none" strike="noStrike" kern="1200" cap="none" spc="0" normalizeH="0" baseline="0" noProof="0" dirty="0">
                          <a:ln>
                            <a:noFill/>
                          </a:ln>
                          <a:effectLst/>
                          <a:uLnTx/>
                          <a:uFillTx/>
                          <a:latin typeface="Century Gothic"/>
                          <a:hlinkClick r:id="rId4"/>
                        </a:rPr>
                        <a:t>Video on Western Expansion</a:t>
                      </a:r>
                      <a:r>
                        <a:rPr lang="en-US" sz="1400" b="0" i="0" u="none" strike="noStrike" kern="1200" cap="none" spc="0" normalizeH="0" baseline="0" noProof="0" dirty="0">
                          <a:ln>
                            <a:noFill/>
                          </a:ln>
                          <a:effectLst/>
                          <a:uLnTx/>
                          <a:uFillTx/>
                          <a:latin typeface="Century Gothic"/>
                        </a:rPr>
                        <a:t>. </a:t>
                      </a:r>
                      <a:r>
                        <a:rPr lang="en-US" sz="1400" b="0" u="none" dirty="0">
                          <a:latin typeface="Century Gothic"/>
                        </a:rPr>
                        <a:t>  </a:t>
                      </a:r>
                      <a:endParaRPr lang="en-US" sz="1400" b="0" i="0" u="sng" dirty="0">
                        <a:latin typeface="Century Gothic"/>
                      </a:endParaRP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Complete the 'Western States Map' as an </a:t>
                      </a:r>
                      <a:r>
                        <a:rPr lang="en-US" sz="1400" b="0" i="0" u="none" strike="noStrike" kern="1200" cap="none" spc="0" normalizeH="0" baseline="0" noProof="0" dirty="0">
                          <a:ln>
                            <a:noFill/>
                          </a:ln>
                          <a:solidFill>
                            <a:schemeClr val="tx1"/>
                          </a:solidFill>
                          <a:effectLst/>
                          <a:uLnTx/>
                          <a:uFillTx/>
                          <a:latin typeface="Century Gothic"/>
                        </a:rPr>
                        <a:t>assignment on Teams</a:t>
                      </a:r>
                      <a:r>
                        <a:rPr lang="en-US" sz="1400" b="0" i="0" u="none" strike="noStrike" kern="1200" cap="none" spc="0" normalizeH="0" baseline="0" noProof="0" dirty="0">
                          <a:ln>
                            <a:noFill/>
                          </a:ln>
                          <a:effectLst/>
                          <a:uLnTx/>
                          <a:uFillTx/>
                          <a:latin typeface="Century Gothic"/>
                        </a:rPr>
                        <a:t> (remember to turn this in)</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hlinkClick r:id="rId5"/>
                        </a:rPr>
                        <a:t>Click here to view an interactive map to help you with your assignment on Teams</a:t>
                      </a:r>
                      <a:r>
                        <a:rPr lang="en-US" sz="1400" b="0" i="0" u="none" strike="noStrike" kern="1200" cap="none" spc="0" normalizeH="0" baseline="0" noProof="0" dirty="0">
                          <a:ln>
                            <a:noFill/>
                          </a:ln>
                          <a:effectLst/>
                          <a:uLnTx/>
                          <a:uFillTx/>
                          <a:latin typeface="Century Gothic"/>
                        </a:rPr>
                        <a:t> </a:t>
                      </a:r>
                      <a:endParaRPr lang="en-US" dirty="0">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965530">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No science today</a:t>
                      </a:r>
                      <a:endParaRPr kumimoji="0"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48865" y="957003"/>
            <a:ext cx="7424897" cy="1508105"/>
          </a:xfrm>
          <a:prstGeom prst="rect">
            <a:avLst/>
          </a:prstGeom>
          <a:noFill/>
        </p:spPr>
        <p:txBody>
          <a:bodyPr wrap="square" rtlCol="0" anchor="t">
            <a:spAutoFit/>
          </a:bodyPr>
          <a:lstStyle/>
          <a:p>
            <a:pPr algn="ctr"/>
            <a:r>
              <a:rPr lang="en-US" sz="3800">
                <a:ln>
                  <a:solidFill>
                    <a:sysClr val="windowText" lastClr="000000"/>
                  </a:solidFill>
                </a:ln>
                <a:effectLst>
                  <a:outerShdw blurRad="38100" dist="38100" dir="2700000" algn="tl">
                    <a:srgbClr val="000000">
                      <a:alpha val="43137"/>
                    </a:srgbClr>
                  </a:outerShdw>
                </a:effectLst>
                <a:latin typeface="MJSleepSweetly"/>
                <a:ea typeface="MJSleepSweetly"/>
              </a:rPr>
              <a:t>Monday 5/18/20- </a:t>
            </a:r>
            <a:r>
              <a:rPr lang="en-US" sz="3800" u="sng">
                <a:ln>
                  <a:solidFill>
                    <a:sysClr val="windowText" lastClr="000000"/>
                  </a:solidFill>
                </a:ln>
                <a:effectLst>
                  <a:outerShdw blurRad="38100" dist="38100" dir="2700000" algn="tl">
                    <a:srgbClr val="000000">
                      <a:alpha val="43137"/>
                    </a:srgbClr>
                  </a:outerShdw>
                </a:effectLst>
                <a:latin typeface="MJSleepSweetly"/>
                <a:ea typeface="MJSleepSweetly"/>
              </a:rPr>
              <a:t>P</a:t>
            </a:r>
            <a:r>
              <a:rPr lang="en-US" sz="3800">
                <a:ln>
                  <a:solidFill>
                    <a:sysClr val="windowText" lastClr="000000"/>
                  </a:solidFill>
                </a:ln>
                <a:effectLst>
                  <a:outerShdw blurRad="38100" dist="38100" dir="2700000" algn="tl">
                    <a:srgbClr val="000000">
                      <a:alpha val="43137"/>
                    </a:srgbClr>
                  </a:outerShdw>
                </a:effectLst>
                <a:latin typeface="MJSleepSweetly"/>
                <a:ea typeface="MJSleepSweetly"/>
              </a:rPr>
              <a:t>icnic </a:t>
            </a:r>
            <a:r>
              <a:rPr lang="en-US" sz="3800">
                <a:ln>
                  <a:solidFill>
                    <a:sysClr val="windowText" lastClr="000000"/>
                  </a:solidFill>
                </a:ln>
                <a:effectLst>
                  <a:outerShdw blurRad="38100" dist="38100" dir="2700000" algn="tl">
                    <a:srgbClr val="000000">
                      <a:alpha val="43137"/>
                    </a:srgbClr>
                  </a:outerShdw>
                </a:effectLst>
                <a:latin typeface="Century Gothic"/>
                <a:ea typeface="MJSleepSweetly"/>
              </a:rPr>
              <a:t>Day</a:t>
            </a:r>
            <a:endParaRPr lang="en-US"/>
          </a:p>
          <a:p>
            <a:pPr algn="ctr"/>
            <a:r>
              <a:rPr lang="en-US">
                <a:cs typeface="Calibri" panose="020F0502020204030204"/>
              </a:rPr>
              <a:t>Have a Picnic with your family for lunch today!</a:t>
            </a:r>
            <a:endParaRPr lang="en-US"/>
          </a:p>
          <a:p>
            <a:pPr algn="ctr"/>
            <a:endParaRPr lang="en-US">
              <a:latin typeface="Calibri"/>
              <a:ea typeface="MJSleepSweetly"/>
              <a:cs typeface="Calibri"/>
            </a:endParaRPr>
          </a:p>
          <a:p>
            <a:pPr algn="ctr"/>
            <a:endParaRPr lang="en-US">
              <a:ln>
                <a:solidFill>
                  <a:sysClr val="windowText" lastClr="000000"/>
                </a:solidFill>
              </a:ln>
              <a:effectLst>
                <a:outerShdw blurRad="38100" dist="38100" dir="2700000" algn="tl">
                  <a:srgbClr val="000000">
                    <a:alpha val="43137"/>
                  </a:srgbClr>
                </a:outerShdw>
              </a:effectLst>
              <a:latin typeface="Century Gothic"/>
              <a:ea typeface="MJSleepSweetly"/>
            </a:endParaRPr>
          </a:p>
        </p:txBody>
      </p:sp>
    </p:spTree>
    <p:extLst>
      <p:ext uri="{BB962C8B-B14F-4D97-AF65-F5344CB8AC3E}">
        <p14:creationId xmlns:p14="http://schemas.microsoft.com/office/powerpoint/2010/main" val="357966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2343994687"/>
              </p:ext>
            </p:extLst>
          </p:nvPr>
        </p:nvGraphicFramePr>
        <p:xfrm>
          <a:off x="248865" y="1921351"/>
          <a:ext cx="7293719" cy="6666914"/>
        </p:xfrm>
        <a:graphic>
          <a:graphicData uri="http://schemas.openxmlformats.org/drawingml/2006/table">
            <a:tbl>
              <a:tblPr firstRow="1" bandRow="1">
                <a:tableStyleId>{5C22544A-7EE6-4342-B048-85BDC9FD1C3A}</a:tableStyleId>
              </a:tblPr>
              <a:tblGrid>
                <a:gridCol w="2295525">
                  <a:extLst>
                    <a:ext uri="{9D8B030D-6E8A-4147-A177-3AD203B41FA5}">
                      <a16:colId xmlns:a16="http://schemas.microsoft.com/office/drawing/2014/main" val="1574818070"/>
                    </a:ext>
                  </a:extLst>
                </a:gridCol>
                <a:gridCol w="4998194">
                  <a:extLst>
                    <a:ext uri="{9D8B030D-6E8A-4147-A177-3AD203B41FA5}">
                      <a16:colId xmlns:a16="http://schemas.microsoft.com/office/drawing/2014/main" val="577556384"/>
                    </a:ext>
                  </a:extLst>
                </a:gridCol>
              </a:tblGrid>
              <a:tr h="357268">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214993">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panose="05000000000000000000" pitchFamily="2" charset="2"/>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Complete the "</a:t>
                      </a:r>
                      <a:r>
                        <a:rPr lang="en-US" sz="1400" b="0" i="0" u="none" strike="noStrike" kern="1200" cap="none" spc="0" normalizeH="0" baseline="0" noProof="0" err="1">
                          <a:ln>
                            <a:noFill/>
                          </a:ln>
                          <a:effectLst/>
                          <a:uLnTx/>
                          <a:uFillTx/>
                          <a:latin typeface="Century Gothic"/>
                        </a:rPr>
                        <a:t>Starbooks</a:t>
                      </a:r>
                      <a:r>
                        <a:rPr lang="en-US" sz="1400" b="0" i="0" u="none" strike="noStrike" kern="1200" cap="none" spc="0" normalizeH="0" baseline="0" noProof="0" dirty="0">
                          <a:ln>
                            <a:noFill/>
                          </a:ln>
                          <a:effectLst/>
                          <a:uLnTx/>
                          <a:uFillTx/>
                          <a:latin typeface="Century Gothic"/>
                        </a:rPr>
                        <a:t>" PowerPoint activities – There is one for each day.  Turn in the PowerPoint each day, as each new assignment is complete</a:t>
                      </a:r>
                      <a:endParaRPr lang="en-US" sz="1400" b="0" i="0" u="none" strike="noStrike" kern="1200" cap="none" spc="0" normalizeH="0" baseline="0" noProof="0">
                        <a:ln>
                          <a:noFill/>
                        </a:ln>
                        <a:effectLst/>
                        <a:uLnTx/>
                        <a:uFillTx/>
                      </a:endParaRP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kern="1200" cap="none" spc="0" normalizeH="0" baseline="0" noProof="0" dirty="0">
                          <a:ln>
                            <a:noFill/>
                          </a:ln>
                          <a:effectLst/>
                          <a:uLnTx/>
                          <a:uFillTx/>
                          <a:latin typeface="Century Gothic"/>
                        </a:rPr>
                        <a:t>Fourth Grade Journal Writing – complete </a:t>
                      </a:r>
                      <a:r>
                        <a:rPr lang="en-US" sz="1400" b="0" i="0" u="none" strike="noStrike" kern="1200" cap="none" spc="0" normalizeH="0" baseline="0" noProof="0">
                          <a:ln>
                            <a:noFill/>
                          </a:ln>
                          <a:effectLst/>
                          <a:uLnTx/>
                          <a:uFillTx/>
                          <a:latin typeface="Century Gothic"/>
                        </a:rPr>
                        <a:t>only prompt #5 and turn in</a:t>
                      </a:r>
                      <a:endParaRPr lang="en-US"/>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2114550">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3"/>
                        </a:rPr>
                        <a:t>Freckle Math</a:t>
                      </a:r>
                      <a:r>
                        <a:rPr lang="en-US" sz="1400" b="0" i="0" u="none" strike="noStrike" kern="1200" cap="none" spc="0" normalizeH="0" baseline="0" noProof="0" dirty="0">
                          <a:ln>
                            <a:noFill/>
                          </a:ln>
                          <a:effectLst/>
                          <a:uLnTx/>
                          <a:uFillTx/>
                          <a:latin typeface="Century Gothic"/>
                        </a:rPr>
                        <a:t> (10 minutes- </a:t>
                      </a:r>
                      <a:r>
                        <a:rPr lang="en-US" sz="1400" b="1" i="0" u="sng" strike="noStrike" kern="1200" cap="none" spc="0" normalizeH="0" baseline="0" noProof="0">
                          <a:ln>
                            <a:noFill/>
                          </a:ln>
                          <a:effectLst/>
                          <a:uLnTx/>
                          <a:uFillTx/>
                          <a:latin typeface="Century Gothic"/>
                        </a:rPr>
                        <a:t>Adaptive Practice</a:t>
                      </a:r>
                      <a:r>
                        <a:rPr lang="en-US" sz="1400" b="0" i="0" u="none" strike="noStrike" kern="1200" cap="none" spc="0" normalizeH="0" baseline="0" noProof="0">
                          <a:ln>
                            <a:noFill/>
                          </a:ln>
                          <a:effectLst/>
                          <a:uLnTx/>
                          <a:uFillTx/>
                          <a:latin typeface="Century Gothic"/>
                        </a:rPr>
                        <a:t>)</a:t>
                      </a:r>
                      <a:endParaRPr lang="en-US" sz="1400" b="0" i="0" u="none" strike="noStrike" kern="1200" cap="none" spc="0" normalizeH="0" baseline="0" noProof="0">
                        <a:ln>
                          <a:noFill/>
                        </a:ln>
                        <a:effectLst/>
                        <a:uLnTx/>
                        <a:uFillTx/>
                        <a:latin typeface="Century Gothic"/>
                        <a:ea typeface="MJAreYouSirius"/>
                        <a:cs typeface="+mn-cs"/>
                      </a:endParaRPr>
                    </a:p>
                    <a:p>
                      <a:pPr marL="285750" marR="0" lvl="0" indent="-285750" algn="l">
                        <a:lnSpc>
                          <a:spcPct val="100000"/>
                        </a:lnSpc>
                        <a:spcBef>
                          <a:spcPts val="0"/>
                        </a:spcBef>
                        <a:spcAft>
                          <a:spcPts val="0"/>
                        </a:spcAft>
                        <a:buFont typeface="Arial"/>
                        <a:buChar char="•"/>
                      </a:pPr>
                      <a:r>
                        <a:rPr lang="en-US" sz="1400" b="0" i="0" u="none" strike="noStrike" kern="1200" cap="none" spc="0" normalizeH="0" baseline="0" noProof="0" dirty="0">
                          <a:ln>
                            <a:noFill/>
                          </a:ln>
                          <a:effectLst/>
                          <a:uLnTx/>
                          <a:uFillTx/>
                          <a:latin typeface="Century Gothic"/>
                        </a:rPr>
                        <a:t>Complete the "Math Around the House" activities</a:t>
                      </a:r>
                      <a:endParaRPr lang="en-US" sz="1400" b="0" i="0" u="none" strike="noStrike" kern="1200" cap="none" spc="0" normalizeH="0" baseline="0" noProof="0" dirty="0">
                        <a:ln>
                          <a:noFill/>
                        </a:ln>
                        <a:effectLst/>
                        <a:uLnTx/>
                        <a:uFillTx/>
                      </a:endParaRP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a:ln>
                            <a:noFill/>
                          </a:ln>
                          <a:effectLst/>
                          <a:uLnTx/>
                          <a:uFillTx/>
                          <a:latin typeface="Century Gothic"/>
                        </a:rPr>
                        <a:t>Sign into "MathAntics.com" and complete Algorithms –Part 2- Basic Division and Long Division Only--- Watch the Videos and complete the video excercises only</a:t>
                      </a:r>
                      <a:endParaRPr lang="en-US" sz="1400" b="0" i="0" u="none" strike="noStrike" kern="1200" cap="none" spc="0" normalizeH="0" baseline="0" noProof="0" dirty="0">
                        <a:ln>
                          <a:noFill/>
                        </a:ln>
                        <a:effectLst/>
                        <a:uLnTx/>
                        <a:uFillTx/>
                      </a:endParaRPr>
                    </a:p>
                    <a:p>
                      <a:pPr marL="285750" marR="0" lvl="0" indent="-285750" algn="l">
                        <a:lnSpc>
                          <a:spcPct val="100000"/>
                        </a:lnSpc>
                        <a:spcBef>
                          <a:spcPts val="0"/>
                        </a:spcBef>
                        <a:spcAft>
                          <a:spcPts val="0"/>
                        </a:spcAft>
                        <a:buFont typeface="Wingdings,Sans-Serif"/>
                        <a:buChar char="q"/>
                      </a:pPr>
                      <a:endParaRPr lang="en-US" sz="1400" b="0" i="0" u="none" strike="noStrike" kern="1200" cap="none" spc="0" normalizeH="0" baseline="0" noProof="0" dirty="0">
                        <a:ln>
                          <a:noFill/>
                        </a:ln>
                        <a:effectLst/>
                        <a:uLnTx/>
                        <a:uFillTx/>
                      </a:endParaRPr>
                    </a:p>
                    <a:p>
                      <a:pPr marL="0" marR="0" lvl="0" indent="0" algn="l">
                        <a:lnSpc>
                          <a:spcPct val="100000"/>
                        </a:lnSpc>
                        <a:spcBef>
                          <a:spcPts val="0"/>
                        </a:spcBef>
                        <a:spcAft>
                          <a:spcPts val="0"/>
                        </a:spcAft>
                        <a:buNone/>
                      </a:pPr>
                      <a:endParaRPr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722215">
                <a:tc>
                  <a:txBody>
                    <a:bodyPr/>
                    <a:lstStyle/>
                    <a:p>
                      <a:pPr algn="ctr"/>
                      <a:r>
                        <a:rPr lang="en-US" sz="1800" dirty="0">
                          <a:latin typeface="KG Summer Storm Smooth"/>
                          <a:ea typeface="MJAreYouSirius"/>
                        </a:rPr>
                        <a:t>Social </a:t>
                      </a:r>
                      <a:endParaRPr lang="en-US" sz="1800" b="0" i="0" u="none" strike="noStrike" kern="1200" cap="none" spc="0" normalizeH="0" baseline="0" noProof="0" dirty="0">
                        <a:ln>
                          <a:noFill/>
                        </a:ln>
                        <a:solidFill>
                          <a:prstClr val="black"/>
                        </a:solidFill>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noProof="0" dirty="0">
                          <a:solidFill>
                            <a:schemeClr val="tx1"/>
                          </a:solidFill>
                          <a:latin typeface="Century Gothic"/>
                        </a:rPr>
                        <a:t>Read </a:t>
                      </a:r>
                      <a:r>
                        <a:rPr lang="en-US" sz="1400" b="1" i="0" u="none" strike="noStrike" noProof="0" dirty="0">
                          <a:solidFill>
                            <a:schemeClr val="tx1"/>
                          </a:solidFill>
                          <a:latin typeface="Century Gothic"/>
                        </a:rPr>
                        <a:t>'My Life as a Pioneer'</a:t>
                      </a:r>
                      <a:r>
                        <a:rPr lang="en-US" sz="1400" b="0" i="0" u="none" strike="noStrike" noProof="0" dirty="0">
                          <a:solidFill>
                            <a:schemeClr val="tx1"/>
                          </a:solidFill>
                          <a:latin typeface="Century Gothic"/>
                        </a:rPr>
                        <a:t> in EPIC.                           This is a Read-to-Me book!</a:t>
                      </a:r>
                    </a:p>
                    <a:p>
                      <a:pPr marL="285750" marR="0" lvl="0" indent="-285750" algn="l">
                        <a:lnSpc>
                          <a:spcPct val="100000"/>
                        </a:lnSpc>
                        <a:spcBef>
                          <a:spcPts val="0"/>
                        </a:spcBef>
                        <a:spcAft>
                          <a:spcPts val="0"/>
                        </a:spcAft>
                        <a:buFont typeface="Wingdings,Sans-Serif" panose="05000000000000000000" pitchFamily="2" charset="2"/>
                        <a:buChar char="q"/>
                      </a:pPr>
                      <a:r>
                        <a:rPr lang="en-US" sz="1400" b="0" i="0" u="none" strike="noStrike" noProof="0" dirty="0">
                          <a:solidFill>
                            <a:schemeClr val="tx1"/>
                          </a:solidFill>
                          <a:latin typeface="Century Gothic"/>
                        </a:rPr>
                        <a:t>Play the </a:t>
                      </a:r>
                      <a:r>
                        <a:rPr lang="en-US" sz="1400" b="0" i="0" u="none" strike="noStrike" noProof="0" dirty="0">
                          <a:solidFill>
                            <a:schemeClr val="tx1"/>
                          </a:solidFill>
                          <a:latin typeface="Century Gothic"/>
                          <a:hlinkClick r:id="rId4"/>
                        </a:rPr>
                        <a:t>Oregon Trail online game.</a:t>
                      </a:r>
                      <a:r>
                        <a:rPr lang="en-US" sz="1400" b="0" i="0" u="none" strike="noStrike" noProof="0" dirty="0">
                          <a:solidFill>
                            <a:schemeClr val="tx1"/>
                          </a:solidFill>
                          <a:latin typeface="Century Gothic"/>
                        </a:rPr>
                        <a:t> </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879429">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No science today</a:t>
                      </a:r>
                      <a:endParaRPr kumimoji="0" lang="en-US" sz="1400" b="0" i="0" u="none" strike="noStrike" kern="1200" cap="none" spc="0" normalizeH="0" baseline="0" noProof="0" dirty="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39340" y="966528"/>
            <a:ext cx="7462997" cy="1231106"/>
          </a:xfrm>
          <a:prstGeom prst="rect">
            <a:avLst/>
          </a:prstGeom>
          <a:noFill/>
        </p:spPr>
        <p:txBody>
          <a:bodyPr wrap="square" rtlCol="0" anchor="t">
            <a:spAutoFit/>
          </a:bodyPr>
          <a:lstStyle/>
          <a:p>
            <a:pPr algn="ct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Tuesday 5/19/20</a:t>
            </a:r>
            <a:r>
              <a:rPr lang="en-US" sz="3600" u="sng">
                <a:ln>
                  <a:solidFill>
                    <a:sysClr val="windowText" lastClr="000000"/>
                  </a:solidFill>
                </a:ln>
                <a:effectLst>
                  <a:outerShdw blurRad="38100" dist="38100" dir="2700000" algn="tl">
                    <a:srgbClr val="000000">
                      <a:alpha val="43137"/>
                    </a:srgbClr>
                  </a:outerShdw>
                </a:effectLst>
                <a:latin typeface="MJSleepSweetly"/>
                <a:ea typeface="MJSleepSweetly"/>
              </a:rPr>
              <a:t> Q</a:t>
            </a: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uiet  </a:t>
            </a:r>
            <a:r>
              <a:rPr lang="en-US" sz="3600">
                <a:ln>
                  <a:solidFill>
                    <a:sysClr val="windowText" lastClr="000000"/>
                  </a:solidFill>
                </a:ln>
                <a:effectLst>
                  <a:outerShdw blurRad="38100" dist="38100" dir="2700000" algn="tl">
                    <a:srgbClr val="000000">
                      <a:alpha val="43137"/>
                    </a:srgbClr>
                  </a:outerShdw>
                </a:effectLst>
                <a:latin typeface="Century Gothic"/>
                <a:ea typeface="MJSleepSweetly"/>
              </a:rPr>
              <a:t>Day</a:t>
            </a:r>
            <a:endParaRPr lang="en-US" sz="4200">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Be as quiet as you can today!</a:t>
            </a:r>
          </a:p>
          <a:p>
            <a:pPr algn="ctr"/>
            <a:endParaRPr lang="en-US">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p:txBody>
      </p:sp>
    </p:spTree>
    <p:extLst>
      <p:ext uri="{BB962C8B-B14F-4D97-AF65-F5344CB8AC3E}">
        <p14:creationId xmlns:p14="http://schemas.microsoft.com/office/powerpoint/2010/main" val="3373018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2499957339"/>
              </p:ext>
            </p:extLst>
          </p:nvPr>
        </p:nvGraphicFramePr>
        <p:xfrm>
          <a:off x="239340" y="2045176"/>
          <a:ext cx="7293719" cy="7573931"/>
        </p:xfrm>
        <a:graphic>
          <a:graphicData uri="http://schemas.openxmlformats.org/drawingml/2006/table">
            <a:tbl>
              <a:tblPr firstRow="1" bandRow="1">
                <a:tableStyleId>{5C22544A-7EE6-4342-B048-85BDC9FD1C3A}</a:tableStyleId>
              </a:tblPr>
              <a:tblGrid>
                <a:gridCol w="2143125">
                  <a:extLst>
                    <a:ext uri="{9D8B030D-6E8A-4147-A177-3AD203B41FA5}">
                      <a16:colId xmlns:a16="http://schemas.microsoft.com/office/drawing/2014/main" val="1574818070"/>
                    </a:ext>
                  </a:extLst>
                </a:gridCol>
                <a:gridCol w="5150594">
                  <a:extLst>
                    <a:ext uri="{9D8B030D-6E8A-4147-A177-3AD203B41FA5}">
                      <a16:colId xmlns:a16="http://schemas.microsoft.com/office/drawing/2014/main" val="577556384"/>
                    </a:ext>
                  </a:extLst>
                </a:gridCol>
              </a:tblGrid>
              <a:tr h="369221">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2514600">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endParaRPr lang="en-US" dirty="0"/>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Complete the "</a:t>
                      </a:r>
                      <a:r>
                        <a:rPr lang="en-US" sz="1400" b="0" i="0" u="none" strike="noStrike" kern="1200" cap="none" spc="0" normalizeH="0" baseline="0" noProof="0" err="1">
                          <a:ln>
                            <a:noFill/>
                          </a:ln>
                          <a:effectLst/>
                          <a:uLnTx/>
                          <a:uFillTx/>
                          <a:latin typeface="Century Gothic"/>
                        </a:rPr>
                        <a:t>Starbooks</a:t>
                      </a:r>
                      <a:r>
                        <a:rPr lang="en-US" sz="1400" b="0" i="0" u="none" strike="noStrike" kern="1200" cap="none" spc="0" normalizeH="0" baseline="0" noProof="0" dirty="0">
                          <a:ln>
                            <a:noFill/>
                          </a:ln>
                          <a:effectLst/>
                          <a:uLnTx/>
                          <a:uFillTx/>
                          <a:latin typeface="Century Gothic"/>
                        </a:rPr>
                        <a:t>" PowerPoint activities – There is one for each day.  Turn in the PowerPoint each day, as each new assignment is complete</a:t>
                      </a:r>
                      <a:endParaRPr lang="en-US" sz="1400" b="0" i="0" u="none" strike="noStrike" kern="1200" cap="none" spc="0" normalizeH="0" baseline="0" noProof="0" dirty="0">
                        <a:ln>
                          <a:noFill/>
                        </a:ln>
                        <a:effectLst/>
                        <a:uLnTx/>
                        <a:uFillTx/>
                      </a:endParaRP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Fourth Grade Journal Writing – complete only prompt </a:t>
                      </a:r>
                      <a:r>
                        <a:rPr lang="en-US" sz="1400" b="0" i="0" u="none" strike="noStrike" kern="1200" cap="none" spc="0" normalizeH="0" baseline="0" noProof="0">
                          <a:ln>
                            <a:noFill/>
                          </a:ln>
                          <a:effectLst/>
                          <a:uLnTx/>
                          <a:uFillTx/>
                          <a:latin typeface="Century Gothic"/>
                        </a:rPr>
                        <a:t>#6 and turn in</a:t>
                      </a:r>
                      <a:endParaRPr lang="en-US"/>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905000">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Math</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Sign into "MathAntics.com" and complete Fractions - Comparing Fractions only- watch the video and complete the video </a:t>
                      </a:r>
                      <a:r>
                        <a:rPr lang="en-US" sz="1400" b="0" i="0" u="none" strike="noStrike" kern="1200" cap="none" spc="0" normalizeH="0" baseline="0" noProof="0">
                          <a:ln>
                            <a:noFill/>
                          </a:ln>
                          <a:effectLst/>
                          <a:uLnTx/>
                          <a:uFillTx/>
                          <a:latin typeface="Century Gothic"/>
                        </a:rPr>
                        <a:t>exercise</a:t>
                      </a:r>
                      <a:r>
                        <a:rPr lang="en-US" sz="1400" b="0" i="0" u="none" strike="noStrike" kern="1200" cap="none" spc="0" normalizeH="0" baseline="0" noProof="0" dirty="0">
                          <a:ln>
                            <a:noFill/>
                          </a:ln>
                          <a:effectLst/>
                          <a:uLnTx/>
                          <a:uFillTx/>
                          <a:latin typeface="Century Gothic"/>
                        </a:rPr>
                        <a:t> only</a:t>
                      </a:r>
                      <a:endParaRPr lang="en-US" sz="1400" b="0" i="0" u="none" strike="noStrike" kern="1200" cap="none" spc="0" normalizeH="0" baseline="0" noProof="0" dirty="0">
                        <a:ln>
                          <a:noFill/>
                        </a:ln>
                        <a:effectLst/>
                        <a:uLnTx/>
                        <a:uFillTx/>
                      </a:endParaRP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Complete the "Math Around the House" activities as an assignment in teams (turn in each day)</a:t>
                      </a:r>
                      <a:endParaRPr lang="en-US" sz="1400" b="0" i="0" u="none" strike="noStrike" kern="1200" cap="none" spc="0" normalizeH="0" baseline="0" noProof="0">
                        <a:ln>
                          <a:noFill/>
                        </a:ln>
                        <a:effectLst/>
                        <a:uLnTx/>
                        <a:uFillTx/>
                      </a:endParaRPr>
                    </a:p>
                    <a:p>
                      <a:pPr marL="0" marR="0" lvl="0" indent="0" algn="l">
                        <a:lnSpc>
                          <a:spcPct val="100000"/>
                        </a:lnSpc>
                        <a:spcBef>
                          <a:spcPts val="0"/>
                        </a:spcBef>
                        <a:spcAft>
                          <a:spcPts val="0"/>
                        </a:spcAft>
                        <a:buNone/>
                      </a:pPr>
                      <a:endParaRPr lang="en-US" sz="1400" b="0" i="0" u="none" strike="noStrike" kern="1200" cap="none" spc="0" normalizeH="0" baseline="0" noProof="0" dirty="0">
                        <a:ln>
                          <a:noFill/>
                        </a:ln>
                        <a:effectLst/>
                        <a:highlight>
                          <a:srgbClr val="FFFF00"/>
                        </a:highligh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200150">
                <a:tc>
                  <a:txBody>
                    <a:bodyPr/>
                    <a:lstStyle/>
                    <a:p>
                      <a:pPr algn="ctr"/>
                      <a:endParaRPr lang="en-US" sz="1800">
                        <a:latin typeface="KG Summer Storm Smooth"/>
                        <a:ea typeface="MJAreYouSirius"/>
                      </a:endParaRPr>
                    </a:p>
                    <a:p>
                      <a:pPr lvl="0" algn="ctr">
                        <a:buNone/>
                      </a:pPr>
                      <a:r>
                        <a:rPr lang="en-US" sz="1800" dirty="0">
                          <a:latin typeface="KG Summer Storm Smooth"/>
                          <a:ea typeface="MJAreYouSirius"/>
                        </a:rPr>
                        <a:t>Social </a:t>
                      </a:r>
                      <a:endParaRPr lang="en-US" sz="1800" b="0" i="0" u="none" strike="noStrike" kern="1200" cap="none" spc="0" normalizeH="0" baseline="0" noProof="0" dirty="0">
                        <a:ln>
                          <a:noFill/>
                        </a:ln>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No social studies today</a:t>
                      </a:r>
                      <a:endParaRPr lang="en-US" sz="1400" b="0" i="0" u="none" strike="noStrike" kern="1200" cap="none" spc="0" normalizeH="0" baseline="0" noProof="0" dirty="0">
                        <a:ln>
                          <a:noFill/>
                        </a:ln>
                        <a:effectLst/>
                        <a:uLnTx/>
                        <a:uFillTx/>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1356883">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Use the books assigned on EPIC (</a:t>
                      </a:r>
                      <a:r>
                        <a:rPr lang="en-US" sz="1400" b="1" i="0" u="none" strike="noStrike" kern="1200" cap="none" spc="0" normalizeH="0" baseline="0" noProof="0" dirty="0">
                          <a:ln>
                            <a:noFill/>
                          </a:ln>
                          <a:effectLst/>
                          <a:uLnTx/>
                          <a:uFillTx/>
                          <a:latin typeface="Century Gothic"/>
                        </a:rPr>
                        <a:t>Illinois Collection</a:t>
                      </a:r>
                      <a:r>
                        <a:rPr lang="en-US" sz="1400" b="0" i="0" u="none" strike="noStrike" kern="1200" cap="none" spc="0" normalizeH="0" baseline="0" noProof="0" dirty="0">
                          <a:ln>
                            <a:noFill/>
                          </a:ln>
                          <a:effectLst/>
                          <a:uLnTx/>
                          <a:uFillTx/>
                          <a:latin typeface="Century Gothic"/>
                        </a:rPr>
                        <a:t>) to read facts on Illinois landforms, rock formations, and fossils.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You may also use Miss </a:t>
                      </a:r>
                      <a:r>
                        <a:rPr lang="en-US" sz="1400" b="0" i="0" u="none" strike="noStrike" kern="1200" cap="none" spc="0" normalizeH="0" baseline="0" noProof="0" err="1">
                          <a:ln>
                            <a:noFill/>
                          </a:ln>
                          <a:effectLst/>
                          <a:uLnTx/>
                          <a:uFillTx/>
                          <a:latin typeface="Century Gothic"/>
                        </a:rPr>
                        <a:t>Goshko's</a:t>
                      </a:r>
                      <a:r>
                        <a:rPr lang="en-US" sz="1400" b="0" i="0" u="none" strike="noStrike" kern="1200" cap="none" spc="0" normalizeH="0" baseline="0" noProof="0" dirty="0">
                          <a:ln>
                            <a:noFill/>
                          </a:ln>
                          <a:effectLst/>
                          <a:uLnTx/>
                          <a:uFillTx/>
                          <a:latin typeface="Century Gothic"/>
                        </a:rPr>
                        <a:t> Weebly to research.</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a:t>
                      </a:r>
                      <a:r>
                        <a:rPr lang="en-US" sz="1400" b="1" i="0" u="none" strike="noStrike" kern="1200" cap="none" spc="0" normalizeH="0" baseline="0" noProof="0" dirty="0">
                          <a:ln>
                            <a:noFill/>
                          </a:ln>
                          <a:effectLst/>
                          <a:uLnTx/>
                          <a:uFillTx/>
                          <a:latin typeface="Century Gothic"/>
                        </a:rPr>
                        <a:t> The Science of Illinois PowerPoint </a:t>
                      </a:r>
                      <a:r>
                        <a:rPr lang="en-US" sz="1400" b="0" i="0" u="none" strike="noStrike" kern="1200" cap="none" spc="0" normalizeH="0" baseline="0" noProof="0" dirty="0">
                          <a:ln>
                            <a:noFill/>
                          </a:ln>
                          <a:effectLst/>
                          <a:uLnTx/>
                          <a:uFillTx/>
                          <a:latin typeface="Century Gothic"/>
                        </a:rPr>
                        <a:t>assignment in Teams. You will also have Thursday to work on this assignment.</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25980" y="909378"/>
            <a:ext cx="7676357" cy="1200329"/>
          </a:xfrm>
          <a:prstGeom prst="rect">
            <a:avLst/>
          </a:prstGeom>
          <a:noFill/>
        </p:spPr>
        <p:txBody>
          <a:bodyPr wrap="square" rtlCol="0" anchor="t">
            <a:spAutoFit/>
          </a:bodyPr>
          <a:lstStyle/>
          <a:p>
            <a:pPr algn="ct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Wednesday 5/20/20 </a:t>
            </a:r>
            <a:r>
              <a:rPr lang="en-US" sz="3600" u="sng">
                <a:ln>
                  <a:solidFill>
                    <a:sysClr val="windowText" lastClr="000000"/>
                  </a:solidFill>
                </a:ln>
                <a:effectLst>
                  <a:outerShdw blurRad="38100" dist="38100" dir="2700000" algn="tl">
                    <a:srgbClr val="000000">
                      <a:alpha val="43137"/>
                    </a:srgbClr>
                  </a:outerShdw>
                </a:effectLst>
                <a:latin typeface="MJSleepSweetly"/>
                <a:ea typeface="MJSleepSweetly"/>
              </a:rPr>
              <a:t>R</a:t>
            </a: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ecreation</a:t>
            </a:r>
            <a:r>
              <a:rPr lang="en-US" sz="3600">
                <a:ln>
                  <a:solidFill>
                    <a:sysClr val="windowText" lastClr="000000"/>
                  </a:solidFill>
                </a:ln>
                <a:effectLst>
                  <a:outerShdw blurRad="38100" dist="38100" dir="2700000" algn="tl">
                    <a:srgbClr val="000000">
                      <a:alpha val="43137"/>
                    </a:srgbClr>
                  </a:outerShdw>
                </a:effectLst>
                <a:latin typeface="Century Gothic"/>
                <a:ea typeface="MJSleepSweetly"/>
              </a:rPr>
              <a:t> Day</a:t>
            </a:r>
            <a:endParaRPr lang="en-US"/>
          </a:p>
          <a:p>
            <a:pPr algn="ctr"/>
            <a:r>
              <a:rPr lang="en-US">
                <a:cs typeface="Calibri" panose="020F0502020204030204"/>
              </a:rPr>
              <a:t>Have fun doing a recreational activity of your choice, indoors or outdoors!</a:t>
            </a:r>
            <a:endParaRPr lang="en-US"/>
          </a:p>
          <a:p>
            <a:pPr algn="ctr"/>
            <a:endParaRPr lang="en-US">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endParaRPr>
          </a:p>
        </p:txBody>
      </p:sp>
    </p:spTree>
    <p:extLst>
      <p:ext uri="{BB962C8B-B14F-4D97-AF65-F5344CB8AC3E}">
        <p14:creationId xmlns:p14="http://schemas.microsoft.com/office/powerpoint/2010/main" val="4164280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37000550"/>
              </p:ext>
            </p:extLst>
          </p:nvPr>
        </p:nvGraphicFramePr>
        <p:xfrm>
          <a:off x="248865" y="1968976"/>
          <a:ext cx="7293719" cy="6850229"/>
        </p:xfrm>
        <a:graphic>
          <a:graphicData uri="http://schemas.openxmlformats.org/drawingml/2006/table">
            <a:tbl>
              <a:tblPr firstRow="1" bandRow="1">
                <a:tableStyleId>{5C22544A-7EE6-4342-B048-85BDC9FD1C3A}</a:tableStyleId>
              </a:tblPr>
              <a:tblGrid>
                <a:gridCol w="2333624">
                  <a:extLst>
                    <a:ext uri="{9D8B030D-6E8A-4147-A177-3AD203B41FA5}">
                      <a16:colId xmlns:a16="http://schemas.microsoft.com/office/drawing/2014/main" val="1574818070"/>
                    </a:ext>
                  </a:extLst>
                </a:gridCol>
                <a:gridCol w="4960095">
                  <a:extLst>
                    <a:ext uri="{9D8B030D-6E8A-4147-A177-3AD203B41FA5}">
                      <a16:colId xmlns:a16="http://schemas.microsoft.com/office/drawing/2014/main" val="577556384"/>
                    </a:ext>
                  </a:extLst>
                </a:gridCol>
              </a:tblGrid>
              <a:tr h="448944">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762125">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ELA</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Complete the "</a:t>
                      </a:r>
                      <a:r>
                        <a:rPr lang="en-US" sz="1400" b="0" i="0" u="none" strike="noStrike" kern="1200" cap="none" spc="0" normalizeH="0" baseline="0" noProof="0" err="1">
                          <a:ln>
                            <a:noFill/>
                          </a:ln>
                          <a:effectLst/>
                          <a:uLnTx/>
                          <a:uFillTx/>
                          <a:latin typeface="Century Gothic"/>
                        </a:rPr>
                        <a:t>Starbooks</a:t>
                      </a:r>
                      <a:r>
                        <a:rPr lang="en-US" sz="1400" b="0" i="0" u="none" strike="noStrike" kern="1200" cap="none" spc="0" normalizeH="0" baseline="0" noProof="0" dirty="0">
                          <a:ln>
                            <a:noFill/>
                          </a:ln>
                          <a:effectLst/>
                          <a:uLnTx/>
                          <a:uFillTx/>
                          <a:latin typeface="Century Gothic"/>
                        </a:rPr>
                        <a:t>" PowerPoint activities – There is one for each day.  Turn in the PowerPoint each day, as each new assignment is complete</a:t>
                      </a:r>
                      <a:endParaRPr lang="en-US" sz="1400" b="0" i="0" u="none" strike="noStrike" kern="1200" cap="none" spc="0" normalizeH="0" baseline="0" noProof="0" dirty="0">
                        <a:ln>
                          <a:noFill/>
                        </a:ln>
                        <a:effectLst/>
                        <a:uLnTx/>
                        <a:uFillTx/>
                      </a:endParaRP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Fourth Grade Journal Writing – complete </a:t>
                      </a:r>
                      <a:r>
                        <a:rPr lang="en-US" sz="1400" b="0" i="0" u="none" strike="noStrike" kern="1200" cap="none" spc="0" normalizeH="0" baseline="0" noProof="0">
                          <a:ln>
                            <a:noFill/>
                          </a:ln>
                          <a:effectLst/>
                          <a:uLnTx/>
                          <a:uFillTx/>
                          <a:latin typeface="Century Gothic"/>
                        </a:rPr>
                        <a:t>only prompt #7 and turn in</a:t>
                      </a:r>
                      <a:endParaRPr lang="en-US"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1790700">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3"/>
                        </a:rPr>
                        <a:t>Freckle Math</a:t>
                      </a:r>
                      <a:r>
                        <a:rPr lang="en-US" sz="1400" b="0" i="0" u="none" strike="noStrike" kern="1200" cap="none" spc="0" normalizeH="0" baseline="0" noProof="0" dirty="0">
                          <a:ln>
                            <a:noFill/>
                          </a:ln>
                          <a:effectLst/>
                          <a:uLnTx/>
                          <a:uFillTx/>
                          <a:latin typeface="Century Gothic"/>
                          <a:ea typeface="MJAreYouSirius"/>
                          <a:cs typeface="+mn-cs"/>
                        </a:rPr>
                        <a:t> (10 minutes- </a:t>
                      </a:r>
                      <a:r>
                        <a:rPr lang="en-US" sz="1400" b="1" i="0" u="sng" strike="noStrike" kern="1200" cap="none" spc="0" normalizeH="0" baseline="0" noProof="0" dirty="0">
                          <a:ln>
                            <a:noFill/>
                          </a:ln>
                          <a:effectLst/>
                          <a:uLnTx/>
                          <a:uFillTx/>
                          <a:latin typeface="Century Gothic"/>
                          <a:ea typeface="MJAreYouSirius"/>
                          <a:cs typeface="+mn-cs"/>
                        </a:rPr>
                        <a:t>Adaptive Practice</a:t>
                      </a:r>
                      <a:r>
                        <a:rPr lang="en-US" sz="1400" b="0" i="0" u="none" strike="noStrike" kern="1200" cap="none" spc="0" normalizeH="0" baseline="0" noProof="0" dirty="0">
                          <a:ln>
                            <a:noFill/>
                          </a:ln>
                          <a:effectLst/>
                          <a:uLnTx/>
                          <a:uFillTx/>
                          <a:latin typeface="Century Gothic"/>
                          <a:ea typeface="MJAreYouSirius"/>
                          <a:cs typeface="+mn-cs"/>
                        </a:rPr>
                        <a:t>)</a:t>
                      </a:r>
                    </a:p>
                    <a:p>
                      <a:pPr marL="285750" marR="0" lvl="0" indent="-285750" algn="l">
                        <a:lnSpc>
                          <a:spcPct val="100000"/>
                        </a:lnSpc>
                        <a:spcBef>
                          <a:spcPts val="0"/>
                        </a:spcBef>
                        <a:spcAft>
                          <a:spcPts val="0"/>
                        </a:spcAft>
                        <a:buFont typeface="Wingdings,Sans-Serif"/>
                        <a:buChar char="q"/>
                      </a:pPr>
                      <a:r>
                        <a:rPr lang="en-US" sz="1400" b="0" i="0" u="none" strike="noStrike" kern="1200" cap="none" spc="0" normalizeH="0" baseline="0" noProof="0" dirty="0">
                          <a:ln>
                            <a:noFill/>
                          </a:ln>
                          <a:effectLst/>
                          <a:uLnTx/>
                          <a:uFillTx/>
                          <a:latin typeface="Century Gothic"/>
                        </a:rPr>
                        <a:t>Sign into "MathAntics.com" and complete Geometry Part 1- all categories</a:t>
                      </a:r>
                      <a:br>
                        <a:rPr lang="en-US" sz="1400" b="0" i="0" u="none" strike="noStrike" kern="1200" cap="none" spc="0" normalizeH="0" baseline="0" noProof="0" dirty="0">
                          <a:ln>
                            <a:noFill/>
                          </a:ln>
                          <a:effectLst/>
                          <a:uLnTx/>
                          <a:uFillTx/>
                          <a:latin typeface="Century Gothic"/>
                        </a:rPr>
                      </a:br>
                      <a:r>
                        <a:rPr lang="en-US" sz="1400" b="0" i="0" u="none" strike="noStrike" kern="1200" cap="none" spc="0" normalizeH="0" baseline="0" noProof="0" dirty="0">
                          <a:ln>
                            <a:noFill/>
                          </a:ln>
                          <a:effectLst/>
                          <a:uLnTx/>
                          <a:uFillTx/>
                          <a:latin typeface="Century Gothic"/>
                        </a:rPr>
                        <a:t>Watch the video for each one and complete the video exercises only</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Complete the "Math Around the House" activities as an assignment in teams (turn in each day)</a:t>
                      </a:r>
                    </a:p>
                    <a:p>
                      <a:pPr marL="0" marR="0" lvl="0" indent="0" algn="l">
                        <a:lnSpc>
                          <a:spcPct val="100000"/>
                        </a:lnSpc>
                        <a:spcBef>
                          <a:spcPts val="0"/>
                        </a:spcBef>
                        <a:spcAft>
                          <a:spcPts val="0"/>
                        </a:spcAft>
                        <a:buNone/>
                      </a:pPr>
                      <a:endParaRPr lang="en-US" sz="1400" b="0" i="0" u="none" strike="noStrike" kern="1200" cap="none" spc="0" normalizeH="0" baseline="0" noProof="0" dirty="0">
                        <a:ln>
                          <a:noFill/>
                        </a:ln>
                        <a:effectLst/>
                        <a:highlight>
                          <a:srgbClr val="FFFF00"/>
                        </a:highligh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131341">
                <a:tc>
                  <a:txBody>
                    <a:bodyPr/>
                    <a:lstStyle/>
                    <a:p>
                      <a:pPr algn="ctr"/>
                      <a:endParaRPr lang="en-US" sz="1800">
                        <a:latin typeface="KG Summer Storm Smooth"/>
                        <a:ea typeface="MJAreYouSirius"/>
                      </a:endParaRPr>
                    </a:p>
                    <a:p>
                      <a:pPr lvl="0" algn="ctr">
                        <a:buNone/>
                      </a:pPr>
                      <a:r>
                        <a:rPr lang="en-US" sz="1800" dirty="0">
                          <a:latin typeface="KG Summer Storm Smooth"/>
                          <a:ea typeface="MJAreYouSirius"/>
                        </a:rPr>
                        <a:t>Social </a:t>
                      </a:r>
                      <a:endParaRPr lang="en-US" sz="1800" b="0" i="0" u="none" strike="noStrike" kern="1200" cap="none" spc="0" normalizeH="0" baseline="0" noProof="0" dirty="0">
                        <a:ln>
                          <a:noFill/>
                        </a:ln>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No social studies today</a:t>
                      </a:r>
                      <a:endParaRPr kumimoji="0" lang="en-US" sz="1800" b="0" i="0" u="none" strike="noStrike" kern="1200" cap="none" spc="0" normalizeH="0" baseline="0" noProof="0" dirty="0">
                        <a:ln>
                          <a:noFill/>
                        </a:ln>
                        <a:solidFill>
                          <a:prstClr val="black"/>
                        </a:solidFill>
                        <a:effectLst/>
                        <a:uLnTx/>
                        <a:uFillTx/>
                        <a:latin typeface="Century Gothic" panose="020B0502020202020204" pitchFamily="34" charset="0"/>
                        <a:ea typeface="MJAreYouSirius" panose="02000603000000000000" pitchFamily="2" charset="0"/>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1652120">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Finish </a:t>
                      </a:r>
                      <a:r>
                        <a:rPr lang="en-US" sz="1400" b="1" i="0" u="none" strike="noStrike" kern="1200" cap="none" spc="0" normalizeH="0" baseline="0" noProof="0" dirty="0">
                          <a:ln>
                            <a:noFill/>
                          </a:ln>
                          <a:effectLst/>
                          <a:uLnTx/>
                          <a:uFillTx/>
                          <a:latin typeface="Century Gothic"/>
                          <a:ea typeface="MJAreYouSirius"/>
                          <a:cs typeface="+mn-cs"/>
                        </a:rPr>
                        <a:t>The Science of Illinois PowerPoint Presentation</a:t>
                      </a:r>
                      <a:r>
                        <a:rPr lang="en-US" sz="1400" b="0" i="0" u="none" strike="noStrike" kern="1200" cap="none" spc="0" normalizeH="0" baseline="0" noProof="0" dirty="0">
                          <a:ln>
                            <a:noFill/>
                          </a:ln>
                          <a:effectLst/>
                          <a:uLnTx/>
                          <a:uFillTx/>
                          <a:latin typeface="Century Gothic"/>
                          <a:ea typeface="MJAreYouSirius"/>
                          <a:cs typeface="+mn-cs"/>
                        </a:rPr>
                        <a:t>. Turn it in on Teams.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3120" y="909378"/>
            <a:ext cx="7813517" cy="1200329"/>
          </a:xfrm>
          <a:prstGeom prst="rect">
            <a:avLst/>
          </a:prstGeom>
          <a:noFill/>
        </p:spPr>
        <p:txBody>
          <a:bodyPr wrap="square" rtlCol="0" anchor="t">
            <a:spAutoFit/>
          </a:bodyPr>
          <a:lstStyle/>
          <a:p>
            <a:pPr algn="ctr"/>
            <a:r>
              <a:rPr lang="en-US" sz="3400">
                <a:ln>
                  <a:solidFill>
                    <a:sysClr val="windowText" lastClr="000000"/>
                  </a:solidFill>
                </a:ln>
                <a:effectLst>
                  <a:outerShdw blurRad="38100" dist="38100" dir="2700000" algn="tl">
                    <a:srgbClr val="000000">
                      <a:alpha val="43137"/>
                    </a:srgbClr>
                  </a:outerShdw>
                </a:effectLst>
                <a:latin typeface="MJSleepSweetly"/>
                <a:ea typeface="MJSleepSweetly"/>
              </a:rPr>
              <a:t>Thursday 5/21/20</a:t>
            </a:r>
            <a:r>
              <a:rPr lang="en-US" sz="3600">
                <a:ln>
                  <a:solidFill>
                    <a:sysClr val="windowText" lastClr="000000"/>
                  </a:solidFill>
                </a:ln>
                <a:effectLst>
                  <a:outerShdw blurRad="38100" dist="38100" dir="2700000" algn="tl">
                    <a:srgbClr val="000000">
                      <a:alpha val="43137"/>
                    </a:srgbClr>
                  </a:outerShdw>
                </a:effectLst>
                <a:latin typeface="MJSleepSweetly"/>
                <a:ea typeface="MJSleepSweetly"/>
              </a:rPr>
              <a:t> </a:t>
            </a:r>
            <a:r>
              <a:rPr lang="en-US">
                <a:ln>
                  <a:solidFill>
                    <a:sysClr val="windowText" lastClr="000000"/>
                  </a:solidFill>
                </a:ln>
                <a:effectLst>
                  <a:outerShdw blurRad="38100" dist="38100" dir="2700000" algn="tl">
                    <a:srgbClr val="000000">
                      <a:alpha val="43137"/>
                    </a:srgbClr>
                  </a:outerShdw>
                </a:effectLst>
                <a:latin typeface="MJSleepSweetly"/>
                <a:ea typeface="MJSleepSweetly"/>
              </a:rPr>
              <a:t> </a:t>
            </a:r>
            <a:r>
              <a:rPr lang="en-US" sz="3600" u="sng">
                <a:ln>
                  <a:solidFill>
                    <a:sysClr val="windowText" lastClr="000000"/>
                  </a:solidFill>
                </a:ln>
                <a:effectLst>
                  <a:outerShdw blurRad="38100" dist="38100" dir="2700000" algn="tl">
                    <a:srgbClr val="000000">
                      <a:alpha val="43137"/>
                    </a:srgbClr>
                  </a:outerShdw>
                </a:effectLst>
                <a:latin typeface="MJSleepSweetly"/>
                <a:ea typeface="MJSleepSweetly"/>
              </a:rPr>
              <a:t>S</a:t>
            </a:r>
            <a:r>
              <a:rPr lang="en-US">
                <a:ln>
                  <a:solidFill>
                    <a:sysClr val="windowText" lastClr="000000"/>
                  </a:solidFill>
                </a:ln>
                <a:effectLst>
                  <a:outerShdw blurRad="38100" dist="38100" dir="2700000" algn="tl">
                    <a:srgbClr val="000000">
                      <a:alpha val="43137"/>
                    </a:srgbClr>
                  </a:outerShdw>
                </a:effectLst>
                <a:latin typeface="MJSleepSweetly"/>
                <a:ea typeface="MJSleepSweetly"/>
              </a:rPr>
              <a:t>illy socks and </a:t>
            </a:r>
            <a:r>
              <a:rPr lang="en-US" sz="3600" u="sng">
                <a:ln>
                  <a:solidFill>
                    <a:sysClr val="windowText" lastClr="000000"/>
                  </a:solidFill>
                </a:ln>
                <a:effectLst>
                  <a:outerShdw blurRad="38100" dist="38100" dir="2700000" algn="tl">
                    <a:srgbClr val="000000">
                      <a:alpha val="43137"/>
                    </a:srgbClr>
                  </a:outerShdw>
                </a:effectLst>
                <a:latin typeface="MJSleepSweetly"/>
                <a:ea typeface="MJSleepSweetly"/>
              </a:rPr>
              <a:t>s</a:t>
            </a:r>
            <a:r>
              <a:rPr lang="en-US">
                <a:ln>
                  <a:solidFill>
                    <a:sysClr val="windowText" lastClr="000000"/>
                  </a:solidFill>
                </a:ln>
                <a:effectLst>
                  <a:outerShdw blurRad="38100" dist="38100" dir="2700000" algn="tl">
                    <a:srgbClr val="000000">
                      <a:alpha val="43137"/>
                    </a:srgbClr>
                  </a:outerShdw>
                </a:effectLst>
                <a:latin typeface="MJSleepSweetly"/>
                <a:ea typeface="MJSleepSweetly"/>
              </a:rPr>
              <a:t>tuffed animal</a:t>
            </a:r>
            <a:r>
              <a:rPr lang="en-US">
                <a:ln>
                  <a:solidFill>
                    <a:sysClr val="windowText" lastClr="000000"/>
                  </a:solidFill>
                </a:ln>
                <a:effectLst>
                  <a:outerShdw blurRad="38100" dist="38100" dir="2700000" algn="tl">
                    <a:srgbClr val="000000">
                      <a:alpha val="43137"/>
                    </a:srgbClr>
                  </a:outerShdw>
                </a:effectLst>
                <a:latin typeface="Century Gothic"/>
                <a:ea typeface="MJSleepSweetly"/>
              </a:rPr>
              <a:t> Day</a:t>
            </a:r>
            <a:endParaRPr lang="en-US">
              <a:cs typeface="Calibri" panose="020F0502020204030204"/>
            </a:endParaRPr>
          </a:p>
          <a:p>
            <a:pPr algn="ctr"/>
            <a:r>
              <a:rPr lang="en-US">
                <a:ln>
                  <a:solidFill>
                    <a:sysClr val="windowText" lastClr="000000"/>
                  </a:solidFill>
                </a:ln>
                <a:effectLst>
                  <a:outerShdw blurRad="38100" dist="38100" dir="2700000" algn="tl">
                    <a:srgbClr val="000000">
                      <a:alpha val="43137"/>
                    </a:srgbClr>
                  </a:outerShdw>
                </a:effectLst>
                <a:latin typeface="Century Gothic"/>
                <a:ea typeface="MJSleepSweetly"/>
              </a:rPr>
              <a:t>Wear Silly Socks and hang out with your favorite Stuffed animal! </a:t>
            </a:r>
          </a:p>
          <a:p>
            <a:pPr algn="ctr"/>
            <a:endParaRPr lang="en-US">
              <a:ln>
                <a:solidFill>
                  <a:sysClr val="windowText" lastClr="000000"/>
                </a:solidFill>
              </a:ln>
              <a:effectLst>
                <a:outerShdw blurRad="38100" dist="38100" dir="2700000" algn="tl">
                  <a:srgbClr val="000000">
                    <a:alpha val="43137"/>
                  </a:srgbClr>
                </a:outerShdw>
              </a:effectLst>
              <a:latin typeface="Century Gothic"/>
              <a:ea typeface="MJSleepSweetly"/>
            </a:endParaRPr>
          </a:p>
        </p:txBody>
      </p:sp>
    </p:spTree>
    <p:extLst>
      <p:ext uri="{BB962C8B-B14F-4D97-AF65-F5344CB8AC3E}">
        <p14:creationId xmlns:p14="http://schemas.microsoft.com/office/powerpoint/2010/main" val="853461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8">
            <a:extLst>
              <a:ext uri="{FF2B5EF4-FFF2-40B4-BE49-F238E27FC236}">
                <a16:creationId xmlns:a16="http://schemas.microsoft.com/office/drawing/2014/main" id="{BB2A09A1-07C5-4E19-8E21-F6918513A785}"/>
              </a:ext>
            </a:extLst>
          </p:cNvPr>
          <p:cNvGraphicFramePr>
            <a:graphicFrameLocks noGrp="1"/>
          </p:cNvGraphicFramePr>
          <p:nvPr>
            <p:extLst>
              <p:ext uri="{D42A27DB-BD31-4B8C-83A1-F6EECF244321}">
                <p14:modId xmlns:p14="http://schemas.microsoft.com/office/powerpoint/2010/main" val="1018374071"/>
              </p:ext>
            </p:extLst>
          </p:nvPr>
        </p:nvGraphicFramePr>
        <p:xfrm>
          <a:off x="229815" y="2302351"/>
          <a:ext cx="7293717" cy="6833777"/>
        </p:xfrm>
        <a:graphic>
          <a:graphicData uri="http://schemas.openxmlformats.org/drawingml/2006/table">
            <a:tbl>
              <a:tblPr firstRow="1" bandRow="1">
                <a:tableStyleId>{5C22544A-7EE6-4342-B048-85BDC9FD1C3A}</a:tableStyleId>
              </a:tblPr>
              <a:tblGrid>
                <a:gridCol w="2362199">
                  <a:extLst>
                    <a:ext uri="{9D8B030D-6E8A-4147-A177-3AD203B41FA5}">
                      <a16:colId xmlns:a16="http://schemas.microsoft.com/office/drawing/2014/main" val="1574818070"/>
                    </a:ext>
                  </a:extLst>
                </a:gridCol>
                <a:gridCol w="4931518">
                  <a:extLst>
                    <a:ext uri="{9D8B030D-6E8A-4147-A177-3AD203B41FA5}">
                      <a16:colId xmlns:a16="http://schemas.microsoft.com/office/drawing/2014/main" val="577556384"/>
                    </a:ext>
                  </a:extLst>
                </a:gridCol>
              </a:tblGrid>
              <a:tr h="433387">
                <a:tc>
                  <a:txBody>
                    <a:bodyPr/>
                    <a:lstStyle/>
                    <a:p>
                      <a:pPr algn="ctr"/>
                      <a:r>
                        <a:rPr lang="en-US" sz="1800" u="sng" dirty="0">
                          <a:solidFill>
                            <a:schemeClr val="tx1"/>
                          </a:solidFill>
                          <a:latin typeface="KG Summer Storm Smooth"/>
                          <a:ea typeface="MJAreYouSirius"/>
                        </a:rPr>
                        <a:t>Subjects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tc>
                  <a:txBody>
                    <a:bodyPr/>
                    <a:lstStyle/>
                    <a:p>
                      <a:pPr algn="ctr"/>
                      <a:r>
                        <a:rPr lang="en-US" sz="1800" u="sng" dirty="0">
                          <a:solidFill>
                            <a:schemeClr val="tx1"/>
                          </a:solidFill>
                          <a:latin typeface="KG Summer Storm Smooth"/>
                          <a:ea typeface="MJAreYouSirius"/>
                        </a:rPr>
                        <a:t>Activities to Complete</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FAC6E7"/>
                    </a:solidFill>
                  </a:tcPr>
                </a:tc>
                <a:extLst>
                  <a:ext uri="{0D108BD9-81ED-4DB2-BD59-A6C34878D82A}">
                    <a16:rowId xmlns:a16="http://schemas.microsoft.com/office/drawing/2014/main" val="3052746781"/>
                  </a:ext>
                </a:extLst>
              </a:tr>
              <a:tr h="1495425">
                <a:tc>
                  <a:txBody>
                    <a:bodyPr/>
                    <a:lstStyle/>
                    <a:p>
                      <a:pPr algn="ctr"/>
                      <a:r>
                        <a:rPr lang="en-US" sz="1800" dirty="0">
                          <a:latin typeface="KG Summer Storm Smooth"/>
                          <a:ea typeface="MJAreYouSirius"/>
                        </a:rPr>
                        <a:t>ELA</a:t>
                      </a:r>
                      <a:endParaRPr kumimoji="0" lang="en-US" sz="2000" b="0" i="0" u="none" strike="noStrike" kern="1200" cap="none" spc="0" normalizeH="0" baseline="0" noProof="0" dirty="0">
                        <a:ln>
                          <a:noFill/>
                        </a:ln>
                        <a:solidFill>
                          <a:prstClr val="black"/>
                        </a:solidFill>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Read from a book of your choice! Use a book you have at home or </a:t>
                      </a:r>
                      <a:r>
                        <a:rPr lang="en-US" sz="1400" b="0" i="0" u="none" strike="noStrike" kern="1200" cap="none" spc="0" normalizeH="0" baseline="0" noProof="0" dirty="0">
                          <a:ln>
                            <a:noFill/>
                          </a:ln>
                          <a:effectLst/>
                          <a:uLnTx/>
                          <a:uFillTx/>
                          <a:latin typeface="Century Gothic"/>
                          <a:ea typeface="MJAreYouSirius"/>
                          <a:cs typeface="+mn-cs"/>
                          <a:hlinkClick r:id="rId3"/>
                        </a:rPr>
                        <a:t>Epic!</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Go on Spelling City to play a game with your spelling words. Click on the list for "The Right Dog for the Job" - </a:t>
                      </a:r>
                      <a:r>
                        <a:rPr lang="en-US" sz="1400" b="0" i="0" u="none" strike="noStrike" kern="1200" cap="none" spc="0" normalizeH="0" baseline="0" noProof="0" dirty="0">
                          <a:ln>
                            <a:noFill/>
                          </a:ln>
                          <a:effectLst/>
                          <a:uLnTx/>
                          <a:uFillTx/>
                          <a:latin typeface="Century Gothic"/>
                          <a:ea typeface="MJAreYouSirius"/>
                          <a:cs typeface="+mn-cs"/>
                          <a:hlinkClick r:id="rId4"/>
                        </a:rPr>
                        <a:t>www.spellingcity.com/mlfish</a:t>
                      </a:r>
                      <a:r>
                        <a:rPr lang="en-US" sz="1400" b="0" i="0" u="none" strike="noStrike" kern="1200" cap="none" spc="0" normalizeH="0" baseline="0" noProof="0" dirty="0">
                          <a:ln>
                            <a:noFill/>
                          </a:ln>
                          <a:effectLst/>
                          <a:uLnTx/>
                          <a:uFillTx/>
                          <a:latin typeface="Century Gothic"/>
                          <a:ea typeface="MJAreYouSirius"/>
                          <a:cs typeface="+mn-cs"/>
                        </a:rPr>
                        <a:t> </a:t>
                      </a:r>
                      <a:endParaRPr lang="en-US" dirty="0"/>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4086807"/>
                  </a:ext>
                </a:extLst>
              </a:tr>
              <a:tr h="847725">
                <a:tc>
                  <a:txBody>
                    <a:bodyPr/>
                    <a:lstStyle/>
                    <a:p>
                      <a:pPr algn="ctr"/>
                      <a:r>
                        <a:rPr lang="en-US" sz="1800" dirty="0">
                          <a:latin typeface="KG Summer Storm Smooth"/>
                          <a:ea typeface="MJAreYouSirius"/>
                        </a:rPr>
                        <a:t>Math</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Go on </a:t>
                      </a:r>
                      <a:r>
                        <a:rPr lang="en-US" sz="1400" b="0" i="0" u="none" strike="noStrike" kern="1200" cap="none" spc="0" normalizeH="0" baseline="0" noProof="0" dirty="0">
                          <a:ln>
                            <a:noFill/>
                          </a:ln>
                          <a:effectLst/>
                          <a:uLnTx/>
                          <a:uFillTx/>
                          <a:latin typeface="Century Gothic"/>
                          <a:ea typeface="MJAreYouSirius"/>
                          <a:cs typeface="+mn-cs"/>
                          <a:hlinkClick r:id="rId5"/>
                        </a:rPr>
                        <a:t>XtraMath</a:t>
                      </a:r>
                      <a:r>
                        <a:rPr lang="en-US" sz="1400" b="0" i="0" u="none" strike="noStrike" kern="1200" cap="none" spc="0" normalizeH="0" baseline="0" noProof="0" dirty="0">
                          <a:ln>
                            <a:noFill/>
                          </a:ln>
                          <a:effectLst/>
                          <a:uLnTx/>
                          <a:uFillTx/>
                          <a:latin typeface="Century Gothic"/>
                          <a:ea typeface="MJAreYouSirius"/>
                          <a:cs typeface="+mn-cs"/>
                        </a:rPr>
                        <a:t>, </a:t>
                      </a:r>
                      <a:r>
                        <a:rPr lang="en-US" sz="1400" b="0" i="0" u="none" strike="noStrike" kern="1200" cap="none" spc="0" normalizeH="0" baseline="0" noProof="0" dirty="0">
                          <a:ln>
                            <a:noFill/>
                          </a:ln>
                          <a:effectLst/>
                          <a:uLnTx/>
                          <a:uFillTx/>
                          <a:latin typeface="Century Gothic"/>
                          <a:ea typeface="MJAreYouSirius"/>
                          <a:cs typeface="+mn-cs"/>
                          <a:hlinkClick r:id="rId6"/>
                        </a:rPr>
                        <a:t>Reflex</a:t>
                      </a:r>
                      <a:r>
                        <a:rPr lang="en-US" sz="1400" b="0" i="0" u="none" strike="noStrike" kern="1200" cap="none" spc="0" normalizeH="0" baseline="0" noProof="0" dirty="0">
                          <a:ln>
                            <a:noFill/>
                          </a:ln>
                          <a:effectLst/>
                          <a:uLnTx/>
                          <a:uFillTx/>
                          <a:latin typeface="Century Gothic"/>
                          <a:ea typeface="MJAreYouSirius"/>
                          <a:cs typeface="+mn-cs"/>
                        </a:rPr>
                        <a:t>, and/or </a:t>
                      </a:r>
                      <a:r>
                        <a:rPr lang="en-US" sz="1400" b="0" i="0" u="none" strike="noStrike" kern="1200" cap="none" spc="0" normalizeH="0" baseline="0" noProof="0" dirty="0">
                          <a:ln>
                            <a:noFill/>
                          </a:ln>
                          <a:effectLst/>
                          <a:uLnTx/>
                          <a:uFillTx/>
                          <a:latin typeface="Century Gothic"/>
                          <a:ea typeface="MJAreYouSirius"/>
                          <a:cs typeface="+mn-cs"/>
                          <a:hlinkClick r:id="rId7"/>
                        </a:rPr>
                        <a:t>Prodigy</a:t>
                      </a:r>
                      <a:r>
                        <a:rPr lang="en-US" sz="1400" b="0" i="0" u="none" strike="noStrike" kern="1200" cap="none" spc="0" normalizeH="0" baseline="0" noProof="0" dirty="0">
                          <a:ln>
                            <a:noFill/>
                          </a:ln>
                          <a:effectLst/>
                          <a:uLnTx/>
                          <a:uFillTx/>
                          <a:latin typeface="Century Gothic"/>
                          <a:ea typeface="MJAreYouSirius"/>
                          <a:cs typeface="+mn-cs"/>
                        </a:rPr>
                        <a:t> to practice your math facts</a:t>
                      </a: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70125"/>
                  </a:ext>
                </a:extLst>
              </a:tr>
              <a:tr h="1333500">
                <a:tc>
                  <a:txBody>
                    <a:bodyPr/>
                    <a:lstStyle/>
                    <a:p>
                      <a:pPr algn="ctr"/>
                      <a:r>
                        <a:rPr lang="en-US" sz="1800" dirty="0">
                          <a:latin typeface="KG Summer Storm Smooth"/>
                          <a:ea typeface="MJAreYouSirius"/>
                        </a:rPr>
                        <a:t>Social </a:t>
                      </a:r>
                      <a:endParaRPr lang="en-US" sz="1800" b="0" i="0" u="none" strike="noStrike" kern="1200" cap="none" spc="0" normalizeH="0" baseline="0" noProof="0" dirty="0">
                        <a:ln>
                          <a:noFill/>
                        </a:ln>
                        <a:solidFill>
                          <a:prstClr val="black"/>
                        </a:solidFill>
                        <a:effectLst/>
                        <a:uLnTx/>
                        <a:uFillTx/>
                        <a:latin typeface="KG Summer Storm Smooth"/>
                        <a:ea typeface="MJAreYouSirius"/>
                        <a:cs typeface="+mn-cs"/>
                      </a:endParaRPr>
                    </a:p>
                    <a:p>
                      <a:pPr lvl="0" algn="ctr">
                        <a:buNone/>
                      </a:pPr>
                      <a:r>
                        <a:rPr lang="en-US" sz="1800" dirty="0">
                          <a:latin typeface="KG Summer Storm Smooth"/>
                          <a:ea typeface="MJAreYouSirius"/>
                        </a:rPr>
                        <a:t>Studies</a:t>
                      </a:r>
                      <a:endParaRPr kumimoji="0" lang="en-US" sz="1800" b="0" i="0" u="none" strike="noStrike" kern="1200" cap="none" spc="0" normalizeH="0" baseline="0" noProof="0" dirty="0">
                        <a:ln>
                          <a:noFill/>
                        </a:ln>
                        <a:effectLst/>
                        <a:uLnTx/>
                        <a:uFillTx/>
                        <a:latin typeface="KG Summer Storm Smooth"/>
                        <a:ea typeface="MJAreYouSirius"/>
                        <a:cs typeface="+mn-cs"/>
                      </a:endParaRPr>
                    </a:p>
                    <a:p>
                      <a:pPr algn="ctr"/>
                      <a:endParaRPr lang="en-US" sz="1800">
                        <a:latin typeface="KG Summer Storm Smooth" panose="02000000000000000000" pitchFamily="2" charset="77"/>
                        <a:ea typeface="MJAreYouSirius" panose="02000603000000000000" pitchFamily="2" charset="0"/>
                      </a:endParaRP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rPr>
                        <a:t>Enjoy trying the </a:t>
                      </a:r>
                      <a:r>
                        <a:rPr lang="en-US" sz="1400" b="0" i="0" u="none" strike="noStrike" kern="1200" cap="none" spc="0" normalizeH="0" baseline="0" noProof="0" dirty="0">
                          <a:ln>
                            <a:noFill/>
                          </a:ln>
                          <a:effectLst/>
                          <a:uLnTx/>
                          <a:uFillTx/>
                          <a:latin typeface="Century Gothic"/>
                          <a:hlinkClick r:id="rId8"/>
                        </a:rPr>
                        <a:t>Oregon Trail Game</a:t>
                      </a:r>
                      <a:r>
                        <a:rPr lang="en-US" sz="1400" b="0" i="0" u="none" strike="noStrike" kern="1200" cap="none" spc="0" normalizeH="0" baseline="0" noProof="0" dirty="0">
                          <a:ln>
                            <a:noFill/>
                          </a:ln>
                          <a:effectLst/>
                          <a:uLnTx/>
                          <a:uFillTx/>
                          <a:latin typeface="Century Gothic"/>
                        </a:rPr>
                        <a:t> again. </a:t>
                      </a:r>
                      <a:endParaRPr lang="en-US" dirty="0"/>
                    </a:p>
                    <a:p>
                      <a:pPr marL="285750" lvl="0" indent="-285750" algn="l">
                        <a:lnSpc>
                          <a:spcPct val="100000"/>
                        </a:lnSpc>
                        <a:spcBef>
                          <a:spcPts val="0"/>
                        </a:spcBef>
                        <a:spcAft>
                          <a:spcPts val="0"/>
                        </a:spcAft>
                        <a:buFont typeface="Wingdings"/>
                        <a:buChar char="q"/>
                      </a:pP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47094"/>
                  </a:ext>
                </a:extLst>
              </a:tr>
              <a:tr h="972912">
                <a:tc>
                  <a:txBody>
                    <a:bodyPr/>
                    <a:lstStyle/>
                    <a:p>
                      <a:pPr algn="ctr"/>
                      <a:r>
                        <a:rPr lang="en-US" sz="1800" dirty="0">
                          <a:latin typeface="KG Summer Storm Smooth"/>
                          <a:ea typeface="MJAreYouSirius"/>
                        </a:rPr>
                        <a:t>Science</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marR="0" lvl="0" indent="-285750" algn="l" rtl="0" eaLnBrk="1" fontAlgn="auto" latinLnBrk="0" hangingPunct="1">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Try these lessons, videos, and games on rocks and fossils.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9"/>
                        </a:rPr>
                        <a:t>ScienceKids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0"/>
                        </a:rPr>
                        <a:t>Scholastic Study Jams</a:t>
                      </a:r>
                    </a:p>
                    <a:p>
                      <a:pPr marL="285750" marR="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hlinkClick r:id="rId11"/>
                        </a:rPr>
                        <a:t>Legends of Learning Fossil Games</a:t>
                      </a:r>
                      <a:endParaRPr lang="en-US" sz="1400" b="0" i="0" u="none" strike="noStrike" kern="1200" cap="none" spc="0" normalizeH="0" baseline="0" noProof="0">
                        <a:ln>
                          <a:noFill/>
                        </a:ln>
                        <a:effectLst/>
                        <a:uLnTx/>
                        <a:uFillTx/>
                        <a:latin typeface="Century Gothic"/>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5172386"/>
                  </a:ext>
                </a:extLst>
              </a:tr>
              <a:tr h="1565500">
                <a:tc>
                  <a:txBody>
                    <a:bodyPr/>
                    <a:lstStyle/>
                    <a:p>
                      <a:pPr lvl="0" algn="ctr">
                        <a:buNone/>
                      </a:pPr>
                      <a:r>
                        <a:rPr lang="en-US" sz="1800" dirty="0">
                          <a:latin typeface="KG Summer Storm Smooth"/>
                          <a:ea typeface="MJAreYouSirius"/>
                        </a:rPr>
                        <a:t>Other</a:t>
                      </a:r>
                    </a:p>
                  </a:txBody>
                  <a:tcPr anchor="ct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rgbClr val="CDFAFF"/>
                    </a:solidFill>
                  </a:tcPr>
                </a:tc>
                <a:tc>
                  <a:txBody>
                    <a:bodyPr/>
                    <a:lstStyle/>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Free Choice </a:t>
                      </a:r>
                      <a:r>
                        <a:rPr lang="en-US" sz="1400" b="0" i="0" u="none" strike="noStrike" kern="1200" cap="none" spc="0" normalizeH="0" baseline="0" noProof="0" dirty="0">
                          <a:ln>
                            <a:noFill/>
                          </a:ln>
                          <a:effectLst/>
                          <a:uLnTx/>
                          <a:uFillTx/>
                          <a:latin typeface="Century Gothic"/>
                          <a:ea typeface="MJAreYouSirius"/>
                          <a:cs typeface="+mn-cs"/>
                          <a:hlinkClick r:id="rId12"/>
                        </a:rPr>
                        <a:t>Freckle</a:t>
                      </a:r>
                      <a:r>
                        <a:rPr lang="en-US" sz="1400" b="0" i="0" u="none" strike="noStrike" kern="1200" cap="none" spc="0" normalizeH="0" baseline="0" noProof="0" dirty="0">
                          <a:ln>
                            <a:noFill/>
                          </a:ln>
                          <a:effectLst/>
                          <a:uLnTx/>
                          <a:uFillTx/>
                          <a:latin typeface="Century Gothic"/>
                          <a:ea typeface="MJAreYouSirius"/>
                          <a:cs typeface="+mn-cs"/>
                        </a:rPr>
                        <a:t> Friday</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err="1">
                          <a:ln>
                            <a:noFill/>
                          </a:ln>
                          <a:effectLst/>
                          <a:uLnTx/>
                          <a:uFillTx/>
                          <a:latin typeface="Century Gothic"/>
                          <a:ea typeface="MJAreYouSirius"/>
                          <a:cs typeface="+mn-cs"/>
                        </a:rPr>
                        <a:t>FlipGrid</a:t>
                      </a:r>
                      <a:r>
                        <a:rPr lang="en-US" sz="1400" b="0" i="0" u="none" strike="noStrike" kern="1200" cap="none" spc="0" normalizeH="0" baseline="0" noProof="0" dirty="0">
                          <a:ln>
                            <a:noFill/>
                          </a:ln>
                          <a:effectLst/>
                          <a:uLnTx/>
                          <a:uFillTx/>
                          <a:latin typeface="Century Gothic"/>
                          <a:ea typeface="MJAreYouSirius"/>
                          <a:cs typeface="+mn-cs"/>
                        </a:rPr>
                        <a:t> Friday: See your </a:t>
                      </a:r>
                      <a:r>
                        <a:rPr lang="en-US" sz="1400" b="0" i="0" u="none" strike="noStrike" kern="1200" cap="none" spc="0" normalizeH="0" baseline="0" noProof="0" dirty="0" err="1">
                          <a:ln>
                            <a:noFill/>
                          </a:ln>
                          <a:effectLst/>
                          <a:uLnTx/>
                          <a:uFillTx/>
                          <a:latin typeface="Century Gothic"/>
                          <a:ea typeface="MJAreYouSirius"/>
                          <a:cs typeface="+mn-cs"/>
                        </a:rPr>
                        <a:t>FlipGrid</a:t>
                      </a:r>
                      <a:r>
                        <a:rPr lang="en-US" sz="1400" b="0" i="0" u="none" strike="noStrike" kern="1200" cap="none" spc="0" normalizeH="0" baseline="0" noProof="0" dirty="0">
                          <a:ln>
                            <a:noFill/>
                          </a:ln>
                          <a:effectLst/>
                          <a:uLnTx/>
                          <a:uFillTx/>
                          <a:latin typeface="Century Gothic"/>
                          <a:ea typeface="MJAreYouSirius"/>
                          <a:cs typeface="+mn-cs"/>
                        </a:rPr>
                        <a:t> in Teams</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rPr>
                        <a:t>Send an email to your teacher about your week</a:t>
                      </a:r>
                    </a:p>
                    <a:p>
                      <a:pPr marL="285750" lvl="0" indent="-285750" algn="l">
                        <a:lnSpc>
                          <a:spcPct val="100000"/>
                        </a:lnSpc>
                        <a:spcBef>
                          <a:spcPts val="0"/>
                        </a:spcBef>
                        <a:spcAft>
                          <a:spcPts val="0"/>
                        </a:spcAft>
                        <a:buFont typeface="Wingdings"/>
                        <a:buChar char="q"/>
                      </a:pPr>
                      <a:r>
                        <a:rPr lang="en-US" sz="1400" b="0" i="0" u="none" strike="noStrike" kern="1200" cap="none" spc="0" normalizeH="0" baseline="0" noProof="0" dirty="0">
                          <a:ln>
                            <a:noFill/>
                          </a:ln>
                          <a:effectLst/>
                          <a:uLnTx/>
                          <a:uFillTx/>
                          <a:latin typeface="Century Gothic"/>
                          <a:ea typeface="MJAreYouSirius"/>
                          <a:cs typeface="+mn-cs"/>
                          <a:hlinkClick r:id="rId13"/>
                        </a:rPr>
                        <a:t>Practice your typing skills</a:t>
                      </a:r>
                      <a:endParaRPr lang="en-US" sz="1400" b="0" i="0" u="none" strike="noStrike" kern="1200" cap="none" spc="0" normalizeH="0" baseline="0" noProof="0" dirty="0">
                        <a:ln>
                          <a:noFill/>
                        </a:ln>
                        <a:effectLst/>
                        <a:uLnTx/>
                        <a:uFillTx/>
                        <a:latin typeface="Century Gothic"/>
                        <a:ea typeface="MJAreYouSirius"/>
                        <a:cs typeface="+mn-cs"/>
                      </a:endParaRPr>
                    </a:p>
                  </a:txBody>
                  <a:tcPr>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2551052"/>
                  </a:ext>
                </a:extLst>
              </a:tr>
            </a:tbl>
          </a:graphicData>
        </a:graphic>
      </p:graphicFrame>
      <p:sp>
        <p:nvSpPr>
          <p:cNvPr id="3" name="TextBox 2">
            <a:extLst>
              <a:ext uri="{FF2B5EF4-FFF2-40B4-BE49-F238E27FC236}">
                <a16:creationId xmlns:a16="http://schemas.microsoft.com/office/drawing/2014/main" id="{FFB56B8C-8F1D-491A-9858-A15C95A1CC7D}"/>
              </a:ext>
            </a:extLst>
          </p:cNvPr>
          <p:cNvSpPr txBox="1"/>
          <p:nvPr/>
        </p:nvSpPr>
        <p:spPr>
          <a:xfrm>
            <a:off x="182190" y="957003"/>
            <a:ext cx="7462997" cy="1631216"/>
          </a:xfrm>
          <a:prstGeom prst="rect">
            <a:avLst/>
          </a:prstGeom>
          <a:noFill/>
        </p:spPr>
        <p:txBody>
          <a:bodyPr wrap="square" rtlCol="0" anchor="t">
            <a:spAutoFit/>
          </a:bodyPr>
          <a:lstStyle/>
          <a:p>
            <a:pPr algn="ctr"/>
            <a:r>
              <a:rPr lang="en-US" sz="3200">
                <a:ln>
                  <a:solidFill>
                    <a:sysClr val="windowText" lastClr="000000"/>
                  </a:solidFill>
                </a:ln>
                <a:effectLst>
                  <a:outerShdw blurRad="38100" dist="38100" dir="2700000" algn="tl">
                    <a:srgbClr val="000000">
                      <a:alpha val="43137"/>
                    </a:srgbClr>
                  </a:outerShdw>
                </a:effectLst>
                <a:latin typeface="Mjsl"/>
                <a:ea typeface="MJSleepSweetly"/>
              </a:rPr>
              <a:t>Flexible Friday 5/22/20 </a:t>
            </a:r>
            <a:r>
              <a:rPr lang="en-US" sz="3000" b="1" u="sng">
                <a:ln>
                  <a:solidFill>
                    <a:sysClr val="windowText" lastClr="000000"/>
                  </a:solidFill>
                </a:ln>
                <a:effectLst>
                  <a:outerShdw blurRad="38100" dist="38100" dir="2700000" algn="tl">
                    <a:srgbClr val="000000">
                      <a:alpha val="43137"/>
                    </a:srgbClr>
                  </a:outerShdw>
                </a:effectLst>
                <a:latin typeface="Mjsl"/>
                <a:ea typeface="MJSleepSweetly"/>
              </a:rPr>
              <a:t>T</a:t>
            </a:r>
            <a:r>
              <a:rPr lang="en-US" sz="3000" b="1">
                <a:ln>
                  <a:solidFill>
                    <a:sysClr val="windowText" lastClr="000000"/>
                  </a:solidFill>
                </a:ln>
                <a:effectLst>
                  <a:outerShdw blurRad="38100" dist="38100" dir="2700000" algn="tl">
                    <a:srgbClr val="000000">
                      <a:alpha val="43137"/>
                    </a:srgbClr>
                  </a:outerShdw>
                </a:effectLst>
                <a:latin typeface="Mjsl"/>
                <a:ea typeface="MJSleepSweetly"/>
              </a:rPr>
              <a:t>-shirt</a:t>
            </a:r>
            <a:r>
              <a:rPr lang="en-US" sz="3000">
                <a:ln>
                  <a:solidFill>
                    <a:sysClr val="windowText" lastClr="000000"/>
                  </a:solidFill>
                </a:ln>
                <a:effectLst>
                  <a:outerShdw blurRad="38100" dist="38100" dir="2700000" algn="tl">
                    <a:srgbClr val="000000">
                      <a:alpha val="43137"/>
                    </a:srgbClr>
                  </a:outerShdw>
                </a:effectLst>
                <a:latin typeface="Mjsl"/>
                <a:ea typeface="MJSleepSweetly"/>
              </a:rPr>
              <a:t> Day</a:t>
            </a:r>
          </a:p>
          <a:p>
            <a:pPr algn="ctr"/>
            <a:r>
              <a:rPr lang="en-US" sz="2000">
                <a:ln>
                  <a:solidFill>
                    <a:sysClr val="windowText" lastClr="000000"/>
                  </a:solidFill>
                </a:ln>
                <a:effectLst>
                  <a:outerShdw blurRad="38100" dist="38100" dir="2700000" algn="tl">
                    <a:srgbClr val="000000">
                      <a:alpha val="43137"/>
                    </a:srgbClr>
                  </a:outerShdw>
                </a:effectLst>
                <a:latin typeface="Century Gothic"/>
                <a:ea typeface="MJSleepSweetly"/>
                <a:cs typeface="Calibri"/>
              </a:rPr>
              <a:t>Wear a </a:t>
            </a:r>
            <a:r>
              <a:rPr lang="en-US" sz="2000" err="1">
                <a:ln>
                  <a:solidFill>
                    <a:sysClr val="windowText" lastClr="000000"/>
                  </a:solidFill>
                </a:ln>
                <a:effectLst>
                  <a:outerShdw blurRad="38100" dist="38100" dir="2700000" algn="tl">
                    <a:srgbClr val="000000">
                      <a:alpha val="43137"/>
                    </a:srgbClr>
                  </a:outerShdw>
                </a:effectLst>
                <a:latin typeface="Century Gothic"/>
                <a:ea typeface="MJSleepSweetly"/>
                <a:cs typeface="Calibri"/>
              </a:rPr>
              <a:t>Rogus</a:t>
            </a:r>
            <a:r>
              <a:rPr lang="en-US" sz="2000">
                <a:ln>
                  <a:solidFill>
                    <a:sysClr val="windowText" lastClr="000000"/>
                  </a:solidFill>
                </a:ln>
                <a:effectLst>
                  <a:outerShdw blurRad="38100" dist="38100" dir="2700000" algn="tl">
                    <a:srgbClr val="000000">
                      <a:alpha val="43137"/>
                    </a:srgbClr>
                  </a:outerShdw>
                </a:effectLst>
                <a:latin typeface="Century Gothic"/>
                <a:ea typeface="MJSleepSweetly"/>
                <a:cs typeface="Calibri"/>
              </a:rPr>
              <a:t> t-shirt for the last day as a </a:t>
            </a:r>
            <a:r>
              <a:rPr lang="en-US" sz="2000" err="1">
                <a:ln>
                  <a:solidFill>
                    <a:sysClr val="windowText" lastClr="000000"/>
                  </a:solidFill>
                </a:ln>
                <a:effectLst>
                  <a:outerShdw blurRad="38100" dist="38100" dir="2700000" algn="tl">
                    <a:srgbClr val="000000">
                      <a:alpha val="43137"/>
                    </a:srgbClr>
                  </a:outerShdw>
                </a:effectLst>
                <a:latin typeface="Century Gothic"/>
                <a:ea typeface="MJSleepSweetly"/>
                <a:cs typeface="Calibri"/>
              </a:rPr>
              <a:t>Rogus</a:t>
            </a:r>
            <a:r>
              <a:rPr lang="en-US" sz="2000">
                <a:ln>
                  <a:solidFill>
                    <a:sysClr val="windowText" lastClr="000000"/>
                  </a:solidFill>
                </a:ln>
                <a:effectLst>
                  <a:outerShdw blurRad="38100" dist="38100" dir="2700000" algn="tl">
                    <a:srgbClr val="000000">
                      <a:alpha val="43137"/>
                    </a:srgbClr>
                  </a:outerShdw>
                </a:effectLst>
                <a:latin typeface="Century Gothic"/>
                <a:ea typeface="MJSleepSweetly"/>
                <a:cs typeface="Calibri"/>
              </a:rPr>
              <a:t> Eagle. </a:t>
            </a:r>
          </a:p>
          <a:p>
            <a:pPr algn="ctr"/>
            <a:endParaRPr lang="en-US" sz="3000">
              <a:ln>
                <a:solidFill>
                  <a:sysClr val="windowText" lastClr="000000"/>
                </a:solidFill>
              </a:ln>
              <a:effectLst>
                <a:outerShdw blurRad="38100" dist="38100" dir="2700000" algn="tl">
                  <a:srgbClr val="000000">
                    <a:alpha val="43137"/>
                  </a:srgbClr>
                </a:outerShdw>
              </a:effectLst>
              <a:latin typeface="Century Gothic"/>
              <a:ea typeface="MJSleepSweetly" panose="02000603000000000000" pitchFamily="2" charset="0"/>
              <a:cs typeface="Calibri"/>
            </a:endParaRPr>
          </a:p>
          <a:p>
            <a:pPr algn="ctr"/>
            <a:endParaRPr lang="en-US">
              <a:ln>
                <a:solidFill>
                  <a:sysClr val="windowText" lastClr="000000"/>
                </a:solidFill>
              </a:ln>
              <a:effectLst>
                <a:outerShdw blurRad="38100" dist="38100" dir="2700000" algn="tl">
                  <a:srgbClr val="000000">
                    <a:alpha val="43137"/>
                  </a:srgbClr>
                </a:outerShdw>
              </a:effectLst>
              <a:latin typeface="Calibri"/>
              <a:ea typeface="MJSleepSweetly" panose="02000603000000000000" pitchFamily="2" charset="0"/>
              <a:cs typeface="Calibri"/>
            </a:endParaRPr>
          </a:p>
        </p:txBody>
      </p:sp>
      <p:sp>
        <p:nvSpPr>
          <p:cNvPr id="4" name="TextBox 3">
            <a:extLst>
              <a:ext uri="{FF2B5EF4-FFF2-40B4-BE49-F238E27FC236}">
                <a16:creationId xmlns:a16="http://schemas.microsoft.com/office/drawing/2014/main" id="{0C3EDD54-A4F5-4416-BCEE-D152B588C76B}"/>
              </a:ext>
            </a:extLst>
          </p:cNvPr>
          <p:cNvSpPr txBox="1"/>
          <p:nvPr/>
        </p:nvSpPr>
        <p:spPr>
          <a:xfrm>
            <a:off x="259287" y="1755198"/>
            <a:ext cx="7462997" cy="338554"/>
          </a:xfrm>
          <a:prstGeom prst="rect">
            <a:avLst/>
          </a:prstGeom>
          <a:noFill/>
        </p:spPr>
        <p:txBody>
          <a:bodyPr wrap="square" rtlCol="0" anchor="t">
            <a:spAutoFit/>
          </a:bodyPr>
          <a:lstStyle/>
          <a:p>
            <a:pPr algn="ctr"/>
            <a:r>
              <a:rPr lang="en-US" sz="1600" u="sng">
                <a:ln>
                  <a:solidFill>
                    <a:sysClr val="windowText" lastClr="000000"/>
                  </a:solidFill>
                </a:ln>
                <a:effectLst>
                  <a:outerShdw blurRad="38100" dist="38100" dir="2700000" algn="tl">
                    <a:srgbClr val="000000">
                      <a:alpha val="43137"/>
                    </a:srgbClr>
                  </a:outerShdw>
                </a:effectLst>
                <a:latin typeface="Century Gothic"/>
                <a:ea typeface="MJSleepSweetly"/>
              </a:rPr>
              <a:t>*Finish any work from the week. Here are some </a:t>
            </a:r>
            <a:r>
              <a:rPr lang="en-US" sz="1600" u="sng">
                <a:ln>
                  <a:solidFill>
                    <a:sysClr val="windowText" lastClr="000000"/>
                  </a:solidFill>
                </a:ln>
                <a:effectLst>
                  <a:outerShdw blurRad="38100" dist="38100" dir="2700000" algn="tl">
                    <a:srgbClr val="000000">
                      <a:alpha val="43137"/>
                    </a:srgbClr>
                  </a:outerShdw>
                </a:effectLst>
                <a:highlight>
                  <a:srgbClr val="FFFF00"/>
                </a:highlight>
                <a:latin typeface="Century Gothic"/>
                <a:ea typeface="MJSleepSweetly"/>
              </a:rPr>
              <a:t>optional</a:t>
            </a:r>
            <a:r>
              <a:rPr lang="en-US" sz="1600" u="sng">
                <a:ln>
                  <a:solidFill>
                    <a:sysClr val="windowText" lastClr="000000"/>
                  </a:solidFill>
                </a:ln>
                <a:effectLst>
                  <a:outerShdw blurRad="38100" dist="38100" dir="2700000" algn="tl">
                    <a:srgbClr val="000000">
                      <a:alpha val="43137"/>
                    </a:srgbClr>
                  </a:outerShdw>
                </a:effectLst>
                <a:latin typeface="Century Gothic"/>
                <a:ea typeface="MJSleepSweetly"/>
              </a:rPr>
              <a:t> activities below!*</a:t>
            </a:r>
            <a:endParaRPr lang="en-US" sz="1600" u="sng">
              <a:ln>
                <a:solidFill>
                  <a:sysClr val="windowText" lastClr="000000"/>
                </a:solidFill>
              </a:ln>
              <a:effectLst>
                <a:outerShdw blurRad="38100" dist="38100" dir="2700000" algn="tl">
                  <a:srgbClr val="000000">
                    <a:alpha val="43137"/>
                  </a:srgbClr>
                </a:outerShdw>
              </a:effectLst>
              <a:latin typeface="MJSleepSweetly" panose="02000603000000000000" pitchFamily="2" charset="0"/>
              <a:ea typeface="MJSleepSweetly" panose="02000603000000000000" pitchFamily="2" charset="0"/>
            </a:endParaRPr>
          </a:p>
        </p:txBody>
      </p:sp>
    </p:spTree>
    <p:extLst>
      <p:ext uri="{BB962C8B-B14F-4D97-AF65-F5344CB8AC3E}">
        <p14:creationId xmlns:p14="http://schemas.microsoft.com/office/powerpoint/2010/main" val="7390922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Ellsworth</dc:creator>
  <cp:revision>308</cp:revision>
  <cp:lastPrinted>2020-04-18T13:49:39Z</cp:lastPrinted>
  <dcterms:created xsi:type="dcterms:W3CDTF">2016-06-16T06:24:03Z</dcterms:created>
  <dcterms:modified xsi:type="dcterms:W3CDTF">2020-05-18T12:19:41Z</dcterms:modified>
</cp:coreProperties>
</file>