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1"/>
  </p:sldMasterIdLst>
  <p:notesMasterIdLst>
    <p:notesMasterId r:id="rId9"/>
  </p:notesMasterIdLst>
  <p:sldIdLst>
    <p:sldId id="513" r:id="rId2"/>
    <p:sldId id="519" r:id="rId3"/>
    <p:sldId id="515" r:id="rId4"/>
    <p:sldId id="520" r:id="rId5"/>
    <p:sldId id="516" r:id="rId6"/>
    <p:sldId id="517" r:id="rId7"/>
    <p:sldId id="518" r:id="rId8"/>
  </p:sldIdLst>
  <p:sldSz cx="7772400" cy="10058400"/>
  <p:notesSz cx="7102475" cy="9037638"/>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KG Summer Storm Smooth" panose="020B0604020202020204" charset="0"/>
      <p:regular r:id="rId18"/>
    </p:embeddedFont>
    <p:embeddedFont>
      <p:font typeface="MJAreYouSirius" panose="020B0604020202020204" charset="0"/>
      <p:regular r:id="rId19"/>
    </p:embeddedFont>
    <p:embeddedFont>
      <p:font typeface="MJSleepSweetly" panose="020B0604020202020204"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F51C"/>
    <a:srgbClr val="3BF7BD"/>
    <a:srgbClr val="FAC6E7"/>
    <a:srgbClr val="CDFAFF"/>
    <a:srgbClr val="E6E6E6"/>
    <a:srgbClr val="A9FBBD"/>
    <a:srgbClr val="DDA6F0"/>
    <a:srgbClr val="A1EBFC"/>
    <a:srgbClr val="6AD6F0"/>
    <a:srgbClr val="B6F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C50C2-8FD6-547D-CC2D-67A7606DDA82}" v="10" dt="2020-04-17T23:24:38.743"/>
    <p1510:client id="{10C735B6-4E82-CB80-BEA0-1AC638FED339}" v="139" dt="2020-04-29T14:01:41.270"/>
    <p1510:client id="{1B655BEA-855E-2B7B-B182-7468E06AF687}" v="159" dt="2020-05-09T22:46:34.932"/>
    <p1510:client id="{1D2DFA6F-0D1C-B2B2-E232-A7A783FA6D71}" v="15" dt="2020-04-27T11:44:07.008"/>
    <p1510:client id="{27A2D2B4-70AC-A252-5D73-22660C47557F}" v="38" dt="2020-05-10T19:21:46.882"/>
    <p1510:client id="{2BA0BCCD-8F22-6B8B-BE01-B00DE9BC0CBE}" v="104" dt="2020-04-24T18:37:47.417"/>
    <p1510:client id="{2C324D07-489C-5C50-637E-BF4981F7791D}" v="384" dt="2020-04-17T17:25:23.588"/>
    <p1510:client id="{2ED35241-6E59-3DEC-4898-4CD90C6C5086}" v="36" dt="2020-04-23T16:28:19.189"/>
    <p1510:client id="{30C60241-9883-4131-5DFE-0398ECAEAAF8}" v="28" dt="2020-04-17T19:26:16.024"/>
    <p1510:client id="{32B6FFB5-A9ED-4936-28AE-D8F077461E08}" v="558" dt="2020-04-29T01:57:38.400"/>
    <p1510:client id="{35D74C85-42C4-2C03-F521-B6F90F080C9A}" v="730" dt="2020-05-04T02:31:26.348"/>
    <p1510:client id="{36D91FA4-1DFA-3679-3D72-31BBB06B49B6}" v="70" dt="2020-04-28T21:35:51.080"/>
    <p1510:client id="{3DFAFD1F-1F6B-F584-C65F-C31585A6D8D0}" v="26" dt="2020-04-22T18:59:26.280"/>
    <p1510:client id="{3E00D68B-7A07-E538-9608-79459007B731}" v="125" dt="2020-05-01T16:28:56.363"/>
    <p1510:client id="{40F7913E-0770-55CF-EE47-4FE4A94ED5CE}" v="95" dt="2020-04-17T21:45:15.812"/>
    <p1510:client id="{418048E4-A239-8658-EBF0-8731845FEFE8}" v="7" dt="2020-04-24T16:56:43.079"/>
    <p1510:client id="{4E547A9D-2468-3C5A-0EF2-9913A03DDCD5}" v="207" dt="2020-04-29T21:11:31.012"/>
    <p1510:client id="{4E59CE84-1D6E-7956-AE95-E6E9B8C3B09D}" v="75" dt="2020-04-22T15:58:42.309"/>
    <p1510:client id="{50517D79-5E11-455A-9702-4FB091220DC6}" v="414" dt="2020-04-22T21:47:13.863"/>
    <p1510:client id="{528BC6D2-B8F8-E315-AD9D-6042CDBD6C8F}" v="22" dt="2020-05-04T18:05:28.776"/>
    <p1510:client id="{5E801D11-94DC-05EC-6265-7385069D3526}" v="234" dt="2020-05-07T19:22:39.867"/>
    <p1510:client id="{5F3FB64A-3B8C-4734-E619-164559AC1193}" v="65" dt="2020-04-24T21:03:59.766"/>
    <p1510:client id="{64234905-46E4-2C2F-6C86-77BAA2759B95}" v="568" dt="2020-04-28T20:10:31.342"/>
    <p1510:client id="{70AC4957-8179-219B-350F-0654CB6E1866}" v="101" dt="2020-05-01T17:42:13.148"/>
    <p1510:client id="{72118402-9881-D7B3-953B-E368B4F0CACC}" v="1310" dt="2020-05-03T17:06:07.111"/>
    <p1510:client id="{7979D9EE-F1D4-42AD-ADF0-8C74F24C7EF4}" v="1" dt="2020-04-18T13:35:52.039"/>
    <p1510:client id="{86D6AFD8-855E-625E-260F-D1F8763DD550}" v="1730" dt="2020-04-17T18:20:58.870"/>
    <p1510:client id="{8768A085-389A-A7B2-9916-33ACB509504F}" v="176" dt="2020-04-17T17:33:08.646"/>
    <p1510:client id="{8C0F2D4E-1FEE-E165-2151-B8E77DD985D4}" v="1754" dt="2020-04-17T22:18:50.350"/>
    <p1510:client id="{8C768730-F250-7BF4-3119-278852F828AA}" v="160" dt="2020-04-23T17:30:25.877"/>
    <p1510:client id="{8FCCF3DD-CF1E-DC94-D188-C2B2ADE2F64C}" v="42" dt="2020-04-20T16:39:12.946"/>
    <p1510:client id="{912D6243-91E6-34D2-2F13-3B87EC9E0835}" v="199" dt="2020-05-08T20:50:58.131"/>
    <p1510:client id="{9977A237-4601-0DB4-33C4-10F96F4FC4F8}" v="518" dt="2020-05-08T13:36:12.691"/>
    <p1510:client id="{9A27A90F-A509-CE8C-8F64-980D02A55321}" v="319" dt="2020-05-03T19:59:15.619"/>
    <p1510:client id="{A0F3FA5F-1D4D-AE08-7EC2-B0F98AA3ADDE}" v="590" dt="2020-05-01T16:43:46.471"/>
    <p1510:client id="{A234E552-6529-C72E-FDAA-847FE1417A45}" v="58" dt="2020-05-04T03:31:49.921"/>
    <p1510:client id="{A414A891-65E0-06B9-AEF0-57C77F8510FE}" v="420" dt="2020-04-24T16:24:47.201"/>
    <p1510:client id="{AB3E5AEF-FA75-DD8D-21DA-62AAD46665EB}" v="894" dt="2020-04-24T21:15:16.071"/>
    <p1510:client id="{B1C28D8C-1E69-90A2-3A9F-3244C7838AA1}" v="28" dt="2020-05-08T16:12:20.492"/>
    <p1510:client id="{B1EF6A53-2B4A-D30B-6E18-F4AE8BEC4EF9}" v="46" dt="2020-04-17T18:07:58.117"/>
    <p1510:client id="{B383DC02-3C39-32C6-46AC-F4B1B7502DA6}" v="641" dt="2020-04-22T18:48:49.888"/>
    <p1510:client id="{B43AC26E-21DF-E865-E8E8-6849CCE31E7F}" v="462" dt="2020-05-04T15:23:19.387"/>
    <p1510:client id="{B916634A-2770-0A88-1EB8-0551ECF91C32}" v="329" dt="2020-04-23T01:29:58.157"/>
    <p1510:client id="{BA477F6E-10AE-EEE6-CFDE-D6253E81374A}" v="1384" dt="2020-04-24T14:11:00.177"/>
    <p1510:client id="{BC9D4D91-7B0F-FE8F-B1C4-08691E6FEA9A}" v="1215" dt="2020-04-24T23:27:26.661"/>
    <p1510:client id="{C36CF805-73F1-B7CB-E3D3-D661A142B6A8}" v="649" dt="2020-05-11T02:32:24.931"/>
    <p1510:client id="{C9853EF1-5FED-211A-7DB5-82A332B4C25D}" v="37" dt="2020-05-08T21:03:33.014"/>
    <p1510:client id="{D35C0BA4-AED2-7207-F6F2-AB0ACCB3AEE8}" v="11" dt="2020-05-09T22:55:46.460"/>
    <p1510:client id="{DD8663CB-7A49-AC7F-0527-E44775A666E3}" v="719" dt="2020-05-07T14:57:43.084"/>
    <p1510:client id="{E279E35E-F30B-F8B3-39BC-2D3C4CB114A9}" v="323" dt="2020-04-17T18:17:53.355"/>
    <p1510:client id="{EC0EB369-1F47-1D8E-65B5-B971AF9C5F26}" v="50" dt="2020-04-28T21:37:28.774"/>
    <p1510:client id="{F7C2AC69-E10C-ABA1-454C-D6BDE2F56270}" v="606" dt="2020-05-02T20:35:15.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77418" cy="453269"/>
          </a:xfrm>
          <a:prstGeom prst="rect">
            <a:avLst/>
          </a:prstGeom>
        </p:spPr>
        <p:txBody>
          <a:bodyPr vert="horz" lIns="91422" tIns="45712" rIns="91422" bIns="45712" rtlCol="0"/>
          <a:lstStyle>
            <a:lvl1pPr algn="l">
              <a:defRPr sz="1200"/>
            </a:lvl1pPr>
          </a:lstStyle>
          <a:p>
            <a:endParaRPr lang="en-US"/>
          </a:p>
        </p:txBody>
      </p:sp>
      <p:sp>
        <p:nvSpPr>
          <p:cNvPr id="3" name="Date Placeholder 2"/>
          <p:cNvSpPr>
            <a:spLocks noGrp="1"/>
          </p:cNvSpPr>
          <p:nvPr>
            <p:ph type="dt" idx="1"/>
          </p:nvPr>
        </p:nvSpPr>
        <p:spPr>
          <a:xfrm>
            <a:off x="4023451" y="5"/>
            <a:ext cx="3077418" cy="453269"/>
          </a:xfrm>
          <a:prstGeom prst="rect">
            <a:avLst/>
          </a:prstGeom>
        </p:spPr>
        <p:txBody>
          <a:bodyPr vert="horz" lIns="91422" tIns="45712" rIns="91422" bIns="45712" rtlCol="0"/>
          <a:lstStyle>
            <a:lvl1pPr algn="r">
              <a:defRPr sz="1200"/>
            </a:lvl1pPr>
          </a:lstStyle>
          <a:p>
            <a:fld id="{D21D472E-BFC0-43A9-8BE0-A499724576B4}" type="datetimeFigureOut">
              <a:rPr lang="en-US" smtClean="0"/>
              <a:t>5/11/2020</a:t>
            </a:fld>
            <a:endParaRPr lang="en-US"/>
          </a:p>
        </p:txBody>
      </p:sp>
      <p:sp>
        <p:nvSpPr>
          <p:cNvPr id="4" name="Slide Image Placeholder 3"/>
          <p:cNvSpPr>
            <a:spLocks noGrp="1" noRot="1" noChangeAspect="1"/>
          </p:cNvSpPr>
          <p:nvPr>
            <p:ph type="sldImg" idx="2"/>
          </p:nvPr>
        </p:nvSpPr>
        <p:spPr>
          <a:xfrm>
            <a:off x="2373313" y="1130300"/>
            <a:ext cx="2355850" cy="3049588"/>
          </a:xfrm>
          <a:prstGeom prst="rect">
            <a:avLst/>
          </a:prstGeom>
          <a:noFill/>
          <a:ln w="12700">
            <a:solidFill>
              <a:prstClr val="black"/>
            </a:solidFill>
          </a:ln>
        </p:spPr>
        <p:txBody>
          <a:bodyPr vert="horz" lIns="91422" tIns="45712" rIns="91422" bIns="45712" rtlCol="0" anchor="ctr"/>
          <a:lstStyle/>
          <a:p>
            <a:endParaRPr lang="en-US"/>
          </a:p>
        </p:txBody>
      </p:sp>
      <p:sp>
        <p:nvSpPr>
          <p:cNvPr id="5" name="Notes Placeholder 4"/>
          <p:cNvSpPr>
            <a:spLocks noGrp="1"/>
          </p:cNvSpPr>
          <p:nvPr>
            <p:ph type="body" sz="quarter" idx="3"/>
          </p:nvPr>
        </p:nvSpPr>
        <p:spPr>
          <a:xfrm>
            <a:off x="709927" y="4349233"/>
            <a:ext cx="5682622" cy="3558319"/>
          </a:xfrm>
          <a:prstGeom prst="rect">
            <a:avLst/>
          </a:prstGeom>
        </p:spPr>
        <p:txBody>
          <a:bodyPr vert="horz" lIns="91422" tIns="45712" rIns="91422"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373"/>
            <a:ext cx="3077418" cy="453269"/>
          </a:xfrm>
          <a:prstGeom prst="rect">
            <a:avLst/>
          </a:prstGeom>
        </p:spPr>
        <p:txBody>
          <a:bodyPr vert="horz" lIns="91422" tIns="45712" rIns="91422"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4023451" y="8584373"/>
            <a:ext cx="3077418" cy="453269"/>
          </a:xfrm>
          <a:prstGeom prst="rect">
            <a:avLst/>
          </a:prstGeom>
        </p:spPr>
        <p:txBody>
          <a:bodyPr vert="horz" lIns="91422" tIns="45712" rIns="91422" bIns="45712" rtlCol="0" anchor="b"/>
          <a:lstStyle>
            <a:lvl1pPr algn="r">
              <a:defRPr sz="1200"/>
            </a:lvl1pPr>
          </a:lstStyle>
          <a:p>
            <a:fld id="{421384D2-182C-4BB5-BCA1-AA288B120D4E}" type="slidenum">
              <a:rPr lang="en-US" smtClean="0"/>
              <a:t>‹#›</a:t>
            </a:fld>
            <a:endParaRPr lang="en-US"/>
          </a:p>
        </p:txBody>
      </p:sp>
    </p:spTree>
    <p:extLst>
      <p:ext uri="{BB962C8B-B14F-4D97-AF65-F5344CB8AC3E}">
        <p14:creationId xmlns:p14="http://schemas.microsoft.com/office/powerpoint/2010/main" val="409306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E935AC5-6E40-184C-AB62-6900A96D2A49}"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207747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29609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9071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35AC5-6E40-184C-AB62-6900A96D2A49}"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139788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35AC5-6E40-184C-AB62-6900A96D2A49}"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139707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35AC5-6E40-184C-AB62-6900A96D2A49}"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134277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35AC5-6E40-184C-AB62-6900A96D2A49}"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8634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935AC5-6E40-184C-AB62-6900A96D2A49}"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41713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5AC5-6E40-184C-AB62-6900A96D2A49}" type="datetimeFigureOut">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626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319644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3E935AC5-6E40-184C-AB62-6900A96D2A49}"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9A22D-7F6C-0B4C-A3F4-236D2F539901}" type="slidenum">
              <a:rPr lang="en-US" smtClean="0"/>
              <a:t>‹#›</a:t>
            </a:fld>
            <a:endParaRPr lang="en-US"/>
          </a:p>
        </p:txBody>
      </p:sp>
    </p:spTree>
    <p:extLst>
      <p:ext uri="{BB962C8B-B14F-4D97-AF65-F5344CB8AC3E}">
        <p14:creationId xmlns:p14="http://schemas.microsoft.com/office/powerpoint/2010/main" val="212250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E935AC5-6E40-184C-AB62-6900A96D2A49}" type="datetimeFigureOut">
              <a:rPr lang="en-US" smtClean="0"/>
              <a:t>5/11/2020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5C9A22D-7F6C-0B4C-A3F4-236D2F539901}" type="slidenum">
              <a:rPr lang="en-US" smtClean="0"/>
              <a:t>‹#›</a:t>
            </a:fld>
            <a:endParaRPr lang="en-US"/>
          </a:p>
        </p:txBody>
      </p:sp>
    </p:spTree>
    <p:extLst>
      <p:ext uri="{BB962C8B-B14F-4D97-AF65-F5344CB8AC3E}">
        <p14:creationId xmlns:p14="http://schemas.microsoft.com/office/powerpoint/2010/main" val="994732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roach@summithill.org" TargetMode="External"/><Relationship Id="rId3" Type="http://schemas.openxmlformats.org/officeDocument/2006/relationships/hyperlink" Target="https://www.youtube.com/watch?v=aMi2uqEsuj8" TargetMode="External"/><Relationship Id="rId7" Type="http://schemas.openxmlformats.org/officeDocument/2006/relationships/hyperlink" Target="mailto:Jreno@summithill.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Rmillner@summithill.org" TargetMode="External"/><Relationship Id="rId5" Type="http://schemas.openxmlformats.org/officeDocument/2006/relationships/hyperlink" Target="mailto:Jkane@summithill.org" TargetMode="External"/><Relationship Id="rId4" Type="http://schemas.openxmlformats.org/officeDocument/2006/relationships/hyperlink" Target="mailto:Mfish@summithill.or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khanacademy.org" TargetMode="External"/><Relationship Id="rId13" Type="http://schemas.openxmlformats.org/officeDocument/2006/relationships/hyperlink" Target="https://summithillorg.sharepoint.com/:u:/s/djrpe/EdTtv3U8XaJGr6UZDWaUVtkBDP1D6UgpBCorMVfsnmqkJw?e=Ynb1Yo" TargetMode="External"/><Relationship Id="rId18" Type="http://schemas.openxmlformats.org/officeDocument/2006/relationships/hyperlink" Target="http://www.typing.com" TargetMode="External"/><Relationship Id="rId3" Type="http://schemas.openxmlformats.org/officeDocument/2006/relationships/hyperlink" Target="https://launchpad.classlink.com/home" TargetMode="External"/><Relationship Id="rId7" Type="http://schemas.openxmlformats.org/officeDocument/2006/relationships/hyperlink" Target="http://www.freckle.com" TargetMode="External"/><Relationship Id="rId12" Type="http://schemas.openxmlformats.org/officeDocument/2006/relationships/hyperlink" Target="http://www.brainpop.com" TargetMode="External"/><Relationship Id="rId17" Type="http://schemas.openxmlformats.org/officeDocument/2006/relationships/hyperlink" Target="http://summithill.org/teacherpage?section=home&amp;teacher=4&amp;page=157" TargetMode="External"/><Relationship Id="rId2" Type="http://schemas.openxmlformats.org/officeDocument/2006/relationships/image" Target="../media/image1.png"/><Relationship Id="rId16" Type="http://schemas.openxmlformats.org/officeDocument/2006/relationships/hyperlink" Target="http://missgoshko.weebly.com/" TargetMode="External"/><Relationship Id="rId20" Type="http://schemas.openxmlformats.org/officeDocument/2006/relationships/hyperlink" Target="https://www.thepathway2success.com/5-free-mindfulness-activities/" TargetMode="External"/><Relationship Id="rId1" Type="http://schemas.openxmlformats.org/officeDocument/2006/relationships/slideLayout" Target="../slideLayouts/slideLayout7.xml"/><Relationship Id="rId6" Type="http://schemas.openxmlformats.org/officeDocument/2006/relationships/hyperlink" Target="http://www.getepic.com/students" TargetMode="External"/><Relationship Id="rId11" Type="http://schemas.openxmlformats.org/officeDocument/2006/relationships/hyperlink" Target="http://www.spellingcity.com/mlfish" TargetMode="External"/><Relationship Id="rId5" Type="http://schemas.openxmlformats.org/officeDocument/2006/relationships/hyperlink" Target="mailto:firstname.lastname@shsd161.org" TargetMode="External"/><Relationship Id="rId15" Type="http://schemas.openxmlformats.org/officeDocument/2006/relationships/hyperlink" Target="https://www.summithill.org/teacherpage?section=home&amp;teacher=340&amp;page=157" TargetMode="External"/><Relationship Id="rId10" Type="http://schemas.openxmlformats.org/officeDocument/2006/relationships/hyperlink" Target="https://www-k6.thinkcentral.com/content/hsp/reading/journeys2014/na/gr4/ese_9780547894539_/launch.html" TargetMode="External"/><Relationship Id="rId19" Type="http://schemas.openxmlformats.org/officeDocument/2006/relationships/hyperlink" Target="https://jugglingwithkids.com/2011/10/mind-jar.html" TargetMode="External"/><Relationship Id="rId4" Type="http://schemas.openxmlformats.org/officeDocument/2006/relationships/hyperlink" Target="http://www.office.com" TargetMode="External"/><Relationship Id="rId9" Type="http://schemas.openxmlformats.org/officeDocument/2006/relationships/hyperlink" Target="https://www.readworks.org" TargetMode="External"/><Relationship Id="rId14" Type="http://schemas.openxmlformats.org/officeDocument/2006/relationships/hyperlink" Target="http://www.summithill.org/teacherpage?section=home&amp;teacher=865&amp;page=157"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mrnussbaum.com/southwestern-states-interactive-map" TargetMode="External"/><Relationship Id="rId3" Type="http://schemas.openxmlformats.org/officeDocument/2006/relationships/hyperlink" Target="http://www.freckle.com" TargetMode="External"/><Relationship Id="rId7" Type="http://schemas.openxmlformats.org/officeDocument/2006/relationships/hyperlink" Target="https://www.getepic.com/app/user-collection/1190912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khanacademy.org/" TargetMode="External"/><Relationship Id="rId5" Type="http://schemas.openxmlformats.org/officeDocument/2006/relationships/hyperlink" Target="https://www.youtube.com/watch?v=reGjAI4lxMs" TargetMode="External"/><Relationship Id="rId4" Type="http://schemas.openxmlformats.org/officeDocument/2006/relationships/hyperlink" Target="https://www-k6.thinkcentral.com/content/hsp/reading/journeys2014/na/gr4/ese_9780547894539_/Build/launch.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reckle.com" TargetMode="External"/><Relationship Id="rId7" Type="http://schemas.openxmlformats.org/officeDocument/2006/relationships/hyperlink" Target="https://surveyingthesouthwest.weebly.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khanacademy.org/" TargetMode="External"/><Relationship Id="rId5" Type="http://schemas.openxmlformats.org/officeDocument/2006/relationships/hyperlink" Target="http://www.brainpop.com" TargetMode="External"/><Relationship Id="rId4" Type="http://schemas.openxmlformats.org/officeDocument/2006/relationships/hyperlink" Target="https://www-k6.thinkcentral.com/content/hsp/reading/journeys2014/na/gr4/ese_9780547894539_/Build/launch.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khanacademy.org/" TargetMode="External"/><Relationship Id="rId4" Type="http://schemas.openxmlformats.org/officeDocument/2006/relationships/hyperlink" Target="https://www-k6.thinkcentral.com/content/hsp/reading/journeys2014/na/gr4/ese_9780547894539_/Build/launch.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getepic.com/" TargetMode="External"/><Relationship Id="rId5" Type="http://schemas.openxmlformats.org/officeDocument/2006/relationships/hyperlink" Target="https://www.khanacademy.org/" TargetMode="External"/><Relationship Id="rId4" Type="http://schemas.openxmlformats.org/officeDocument/2006/relationships/hyperlink" Target="https://www-k6.thinkcentral.com/content/hsp/reading/journeys2014/na/gr4/ese_9780547894539_/Build/launch.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thealamo.org/visit/grounds/virtual-tour/index.html" TargetMode="External"/><Relationship Id="rId13" Type="http://schemas.openxmlformats.org/officeDocument/2006/relationships/hyperlink" Target="http://www.typing.com" TargetMode="External"/><Relationship Id="rId3" Type="http://schemas.openxmlformats.org/officeDocument/2006/relationships/hyperlink" Target="http://www.getepic.com/students" TargetMode="External"/><Relationship Id="rId7" Type="http://schemas.openxmlformats.org/officeDocument/2006/relationships/hyperlink" Target="https://sso.prodigygame.com/login" TargetMode="External"/><Relationship Id="rId12" Type="http://schemas.openxmlformats.org/officeDocument/2006/relationships/hyperlink" Target="http://www.freckl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accounts.explorelearning.com/reflex/student?_ga=2.51209513.1084832598.1585885090-384560664.1585885090" TargetMode="External"/><Relationship Id="rId11" Type="http://schemas.openxmlformats.org/officeDocument/2006/relationships/hyperlink" Target="https://www.scholastic.com/teachers/activities/teaching-content/rocks-minerals-and-landforms-12-studyjams-interactive-science-activities/" TargetMode="External"/><Relationship Id="rId5" Type="http://schemas.openxmlformats.org/officeDocument/2006/relationships/hyperlink" Target="http://www.xtramath.org" TargetMode="External"/><Relationship Id="rId10" Type="http://schemas.openxmlformats.org/officeDocument/2006/relationships/hyperlink" Target="https://www.sciencekids.co.nz/gamesactivities/rockssoils.html" TargetMode="External"/><Relationship Id="rId4" Type="http://schemas.openxmlformats.org/officeDocument/2006/relationships/hyperlink" Target="http://www.spellingcity.com/mlfish" TargetMode="External"/><Relationship Id="rId9" Type="http://schemas.openxmlformats.org/officeDocument/2006/relationships/hyperlink" Target="https://aelp.smartsparrow.com/v/open/k8xewd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310929" y="970450"/>
            <a:ext cx="8573339" cy="584775"/>
          </a:xfrm>
          <a:prstGeom prst="rect">
            <a:avLst/>
          </a:prstGeom>
          <a:noFill/>
        </p:spPr>
        <p:txBody>
          <a:bodyPr wrap="square" rtlCol="0" anchor="t">
            <a:spAutoFit/>
          </a:bodyPr>
          <a:lstStyle/>
          <a:p>
            <a:pPr algn="ctr"/>
            <a:r>
              <a:rPr lang="en-US" sz="3200">
                <a:ln>
                  <a:solidFill>
                    <a:sysClr val="windowText" lastClr="000000"/>
                  </a:solidFill>
                </a:ln>
                <a:effectLst>
                  <a:outerShdw blurRad="38100" dist="38100" dir="2700000" algn="tl">
                    <a:srgbClr val="000000">
                      <a:alpha val="43137"/>
                    </a:srgbClr>
                  </a:outerShdw>
                </a:effectLst>
                <a:latin typeface="MJSleepSweetly"/>
                <a:ea typeface="MJSleepSweetly"/>
              </a:rPr>
              <a:t>A Letter to Our Parents and Students: </a:t>
            </a:r>
            <a:endParaRPr lang="en-US" sz="32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graphicFrame>
        <p:nvGraphicFramePr>
          <p:cNvPr id="2" name="Table 8">
            <a:extLst>
              <a:ext uri="{FF2B5EF4-FFF2-40B4-BE49-F238E27FC236}">
                <a16:creationId xmlns:a16="http://schemas.microsoft.com/office/drawing/2014/main" id="{847EB67B-AFF3-4513-9A6E-6B45CE2D8594}"/>
              </a:ext>
            </a:extLst>
          </p:cNvPr>
          <p:cNvGraphicFramePr>
            <a:graphicFrameLocks noGrp="1"/>
          </p:cNvGraphicFramePr>
          <p:nvPr>
            <p:extLst>
              <p:ext uri="{D42A27DB-BD31-4B8C-83A1-F6EECF244321}">
                <p14:modId xmlns:p14="http://schemas.microsoft.com/office/powerpoint/2010/main" val="1220159823"/>
              </p:ext>
            </p:extLst>
          </p:nvPr>
        </p:nvGraphicFramePr>
        <p:xfrm>
          <a:off x="114300" y="1543050"/>
          <a:ext cx="7553325" cy="8343900"/>
        </p:xfrm>
        <a:graphic>
          <a:graphicData uri="http://schemas.openxmlformats.org/drawingml/2006/table">
            <a:tbl>
              <a:tblPr firstRow="1" bandRow="1">
                <a:tableStyleId>{5C22544A-7EE6-4342-B048-85BDC9FD1C3A}</a:tableStyleId>
              </a:tblPr>
              <a:tblGrid>
                <a:gridCol w="7553325">
                  <a:extLst>
                    <a:ext uri="{9D8B030D-6E8A-4147-A177-3AD203B41FA5}">
                      <a16:colId xmlns:a16="http://schemas.microsoft.com/office/drawing/2014/main" val="577556384"/>
                    </a:ext>
                  </a:extLst>
                </a:gridCol>
              </a:tblGrid>
              <a:tr h="8305800">
                <a:tc>
                  <a:txBody>
                    <a:bodyPr/>
                    <a:lstStyle/>
                    <a:p>
                      <a:pPr marL="0" marR="0" lvl="0" indent="0" algn="l" rtl="0" eaLnBrk="1" fontAlgn="auto" latinLnBrk="0" hangingPunct="1">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uLnTx/>
                          <a:uFillTx/>
                          <a:latin typeface="Century Gothic"/>
                          <a:ea typeface="MJAreYouSirius"/>
                          <a:cs typeface="+mn-cs"/>
                        </a:rPr>
                        <a:t>Dear Parents and Students,</a:t>
                      </a: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uLnTx/>
                          <a:uFillTx/>
                          <a:latin typeface="Century Gothic"/>
                          <a:ea typeface="MJAreYouSirius"/>
                          <a:cs typeface="+mn-cs"/>
                        </a:rPr>
                        <a:t>Week 6 is complete, and now we only have 1 more to go! We've got this! Fourth graders, continue working hard! Thanks for making us so proud! Here comes week 7! We are ready, and we hope that you are, too! </a:t>
                      </a:r>
                      <a:r>
                        <a:rPr lang="en-US" sz="950" b="1" i="0" u="sng" strike="noStrike" kern="1200" cap="none" spc="0" normalizeH="0" baseline="0" noProof="0" dirty="0">
                          <a:ln>
                            <a:noFill/>
                          </a:ln>
                          <a:solidFill>
                            <a:schemeClr val="tx1"/>
                          </a:solidFill>
                          <a:effectLst/>
                          <a:uLnTx/>
                          <a:uFillTx/>
                          <a:latin typeface="Century Gothic"/>
                          <a:ea typeface="MJAreYouSirius"/>
                          <a:cs typeface="+mn-cs"/>
                        </a:rPr>
                        <a:t>We miss you SO much!</a:t>
                      </a:r>
                    </a:p>
                    <a:p>
                      <a:pPr marL="0" marR="0" lvl="0" indent="0" algn="l">
                        <a:lnSpc>
                          <a:spcPct val="100000"/>
                        </a:lnSpc>
                        <a:spcBef>
                          <a:spcPts val="0"/>
                        </a:spcBef>
                        <a:spcAft>
                          <a:spcPts val="0"/>
                        </a:spcAft>
                        <a:buNone/>
                      </a:pPr>
                      <a:endParaRPr lang="en-US" sz="950" b="1" i="0" u="sng" strike="noStrike" kern="1200" cap="none" spc="0" normalizeH="0" baseline="0" noProof="0">
                        <a:ln>
                          <a:noFill/>
                        </a:ln>
                        <a:solidFill>
                          <a:schemeClr val="tx1"/>
                        </a:solidFill>
                        <a:effectLst/>
                        <a:uLnTx/>
                        <a:uFillTx/>
                        <a:latin typeface="Century Gothic"/>
                        <a:ea typeface="MJAreYouSirius"/>
                        <a:cs typeface="+mn-cs"/>
                      </a:endParaRPr>
                    </a:p>
                    <a:p>
                      <a:pPr marL="0" marR="0" lvl="0" indent="0" algn="ctr">
                        <a:lnSpc>
                          <a:spcPct val="100000"/>
                        </a:lnSpc>
                        <a:spcBef>
                          <a:spcPts val="0"/>
                        </a:spcBef>
                        <a:spcAft>
                          <a:spcPts val="0"/>
                        </a:spcAft>
                        <a:buNone/>
                      </a:pPr>
                      <a:r>
                        <a:rPr lang="en-US" sz="950" b="1" i="0" u="sng" strike="noStrike" kern="1200" cap="none" spc="0" normalizeH="0" baseline="0" noProof="0" dirty="0">
                          <a:ln>
                            <a:noFill/>
                          </a:ln>
                          <a:solidFill>
                            <a:schemeClr val="tx1"/>
                          </a:solidFill>
                          <a:effectLst/>
                          <a:highlight>
                            <a:srgbClr val="00FFFF"/>
                          </a:highlight>
                          <a:uLnTx/>
                          <a:uFillTx/>
                          <a:latin typeface="Century Gothic"/>
                          <a:ea typeface="MJAreYouSirius"/>
                          <a:cs typeface="+mn-cs"/>
                        </a:rPr>
                        <a:t>Please note that teachers are viewing all student progress on all websites to see how students are performing.</a:t>
                      </a:r>
                    </a:p>
                    <a:p>
                      <a:pPr marL="0" marR="0" lvl="0" indent="0" algn="l">
                        <a:lnSpc>
                          <a:spcPct val="100000"/>
                        </a:lnSpc>
                        <a:spcBef>
                          <a:spcPts val="0"/>
                        </a:spcBef>
                        <a:spcAft>
                          <a:spcPts val="0"/>
                        </a:spcAft>
                        <a:buNone/>
                      </a:pPr>
                      <a:endParaRPr lang="en-US" sz="950" b="1" i="0" u="sng" strike="noStrike" kern="1200" cap="none" spc="0" normalizeH="0" baseline="0" noProof="0">
                        <a:ln>
                          <a:noFill/>
                        </a:ln>
                        <a:solidFill>
                          <a:schemeClr val="tx1"/>
                        </a:solidFill>
                        <a:effectLst/>
                        <a:highlight>
                          <a:srgbClr val="00FFFF"/>
                        </a:highligh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highlight>
                            <a:srgbClr val="00FF00"/>
                          </a:highlight>
                          <a:uLnTx/>
                          <a:uFillTx/>
                          <a:latin typeface="Century Gothic"/>
                          <a:ea typeface="MJAreYouSirius"/>
                          <a:cs typeface="+mn-cs"/>
                        </a:rPr>
                        <a:t>Khan Academy</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assignments should be completed in order.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There are still many students who are missing videos and assignments.</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Please watch the videos </a:t>
                      </a:r>
                      <a:r>
                        <a:rPr lang="en-US" sz="950" b="1" i="0" u="none" strike="noStrike" kern="1200" cap="none" spc="0" normalizeH="0" baseline="0" noProof="0" dirty="0">
                          <a:ln>
                            <a:noFill/>
                          </a:ln>
                          <a:solidFill>
                            <a:schemeClr val="tx1"/>
                          </a:solidFill>
                          <a:effectLst/>
                          <a:uLnTx/>
                          <a:uFillTx/>
                          <a:latin typeface="Century Gothic"/>
                          <a:ea typeface="MJAreYouSirius"/>
                          <a:cs typeface="+mn-cs"/>
                        </a:rPr>
                        <a:t>before</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completing the activities and quizzes.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Videos need to be watched all the way through to receive completion.</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Students have the option to redo any assignment on Khan Academy.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Some students are getting zeros and low scores on the activities. These should be redone (you have unlimited </a:t>
                      </a:r>
                      <a:r>
                        <a:rPr lang="en-US" sz="950" b="0" i="0" u="none" strike="noStrike" kern="1200" cap="none" spc="0" normalizeH="0" baseline="0" noProof="0" dirty="0" err="1">
                          <a:ln>
                            <a:noFill/>
                          </a:ln>
                          <a:solidFill>
                            <a:schemeClr val="tx1"/>
                          </a:solidFill>
                          <a:effectLst/>
                          <a:highlight>
                            <a:srgbClr val="FFFF00"/>
                          </a:highlight>
                          <a:uLnTx/>
                          <a:uFillTx/>
                          <a:latin typeface="Century Gothic"/>
                          <a:ea typeface="MJAreYouSirius"/>
                          <a:cs typeface="+mn-cs"/>
                        </a:rPr>
                        <a:t>redos</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 </a:t>
                      </a: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highlight>
                            <a:srgbClr val="00FF00"/>
                          </a:highlight>
                          <a:uLnTx/>
                          <a:uFillTx/>
                          <a:latin typeface="Century Gothic"/>
                          <a:ea typeface="MJAreYouSirius"/>
                          <a:cs typeface="+mn-cs"/>
                        </a:rPr>
                        <a:t>Online quizzes (Khan Academy, Read Works, BrainPOP, Epic Books):</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Please try your best.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If scores are below a 50%, they should be redone.</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Please let us know if you need something reassigned to you.</a:t>
                      </a:r>
                      <a:endParaRPr lang="en-US" dirty="0"/>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highlight>
                            <a:srgbClr val="00FF00"/>
                          </a:highlight>
                          <a:uLnTx/>
                          <a:uFillTx/>
                          <a:latin typeface="Century Gothic"/>
                          <a:ea typeface="MJAreYouSirius"/>
                          <a:cs typeface="+mn-cs"/>
                        </a:rPr>
                        <a:t>Freckle:</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Freckle minutes cannot be made up from previous weeks.</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If you have questions regarding your child's Freckle minutes for the week, please email us. Students are encouraged to ask us via Teams, too. We recommend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setting a timer and adding a few extra 'buffer' minutes. When students are not engaged or in the Piggy Store, students' minutes do not count. Freckle minutes for ELA and math are on PowerSchool. Students need at least 40 minutes for ELA and 40 minutes for math each week.</a:t>
                      </a:r>
                      <a:endParaRPr lang="en-US" dirty="0"/>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highlight>
                            <a:srgbClr val="00FF00"/>
                          </a:highlight>
                          <a:uLnTx/>
                          <a:uFillTx/>
                          <a:latin typeface="Century Gothic"/>
                          <a:ea typeface="MJAreYouSirius"/>
                          <a:cs typeface="+mn-cs"/>
                        </a:rPr>
                        <a:t>PowerSchool:</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Parents, please continue checking PowerSchool to see your child's work completion and our feedback for each subject and assignment each week. Please remember, we are monitoring completion. Assignments may have a comment with more information (i.e. scores and feedback), so please monitor the comments, as well. If your child goes back and completes something, please send us an email so we know to change it.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Please have all students' work completed by </a:t>
                      </a:r>
                      <a:r>
                        <a:rPr lang="en-US" sz="950" b="1" i="0" u="sng"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4pm on Friday</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 so that we can update PowerSchool. If you need additional time (we understand), please email us so that we can go back to check their assignments.</a:t>
                      </a: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highlight>
                          <a:srgbClr val="FFFF00"/>
                        </a:highlight>
                        <a:uLnTx/>
                        <a:uFillTx/>
                        <a:latin typeface="Century Gothic"/>
                        <a:ea typeface="MJAreYouSirius"/>
                        <a:cs typeface="+mn-cs"/>
                      </a:endParaRPr>
                    </a:p>
                    <a:p>
                      <a:pPr marL="0" marR="0" lvl="0" indent="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highlight>
                            <a:srgbClr val="00FF00"/>
                          </a:highlight>
                          <a:uLnTx/>
                          <a:uFillTx/>
                          <a:latin typeface="Century Gothic"/>
                          <a:ea typeface="MJAreYouSirius"/>
                          <a:cs typeface="+mn-cs"/>
                        </a:rPr>
                        <a:t>MS Teams:</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For assignments on Teams, please make sure your child clicks on the assignment -&gt;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clicks edit in browser</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-&gt; types in assignment -&gt; makes sure it says 'save' at the top -&gt; closes out of the assignment -&gt; clicks the 'turn in' button. Some students are turning in blank work because they are not using the browser version. Also,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do not save the assignments as a different name</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a:t>
                      </a:r>
                      <a:r>
                        <a:rPr lang="en-US" sz="950" b="0" i="0" u="none" strike="noStrike" kern="1200" cap="none" spc="0" normalizeH="0" baseline="0" noProof="0" dirty="0">
                          <a:ln>
                            <a:noFill/>
                          </a:ln>
                          <a:solidFill>
                            <a:schemeClr val="tx1"/>
                          </a:solidFill>
                          <a:effectLst/>
                          <a:uLnTx/>
                          <a:uFillTx/>
                          <a:latin typeface="Century Gothic"/>
                        </a:rPr>
                        <a:t>Students should double check their work after turning in an assignment. </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We will return blank assignments to the students to fix. Check the feedback comments for assignments.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If an assignment is returned to the student and </a:t>
                      </a:r>
                      <a:r>
                        <a:rPr lang="en-US" sz="950" b="1" i="0" u="sng"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does not </a:t>
                      </a:r>
                      <a:r>
                        <a:rPr lang="en-US" sz="950" b="0" i="0" u="none" strike="noStrike" kern="1200" cap="none" spc="0" normalizeH="0" baseline="0" noProof="0" dirty="0">
                          <a:ln>
                            <a:noFill/>
                          </a:ln>
                          <a:solidFill>
                            <a:schemeClr val="tx1"/>
                          </a:solidFill>
                          <a:effectLst/>
                          <a:highlight>
                            <a:srgbClr val="FFFF00"/>
                          </a:highlight>
                          <a:uLnTx/>
                          <a:uFillTx/>
                          <a:latin typeface="Century Gothic"/>
                          <a:ea typeface="MJAreYouSirius"/>
                          <a:cs typeface="+mn-cs"/>
                        </a:rPr>
                        <a:t>ask for the assignment to be resubmitted, please do not resubmit the assignment to the teacher.</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Watch this video on how to turn an assignment in on Microsoft Teams: </a:t>
                      </a:r>
                      <a:r>
                        <a:rPr lang="en-US" sz="950" b="0" i="0" u="none" strike="noStrike" kern="1200" cap="none" spc="0" normalizeH="0" baseline="0" noProof="0" dirty="0">
                          <a:ln>
                            <a:noFill/>
                          </a:ln>
                          <a:solidFill>
                            <a:schemeClr val="tx1"/>
                          </a:solidFill>
                          <a:effectLst/>
                          <a:uLnTx/>
                          <a:uFillTx/>
                          <a:latin typeface="Century Gothic"/>
                          <a:hlinkClick r:id="rId3"/>
                        </a:rPr>
                        <a:t>Turning in Assignments on Teams Video</a:t>
                      </a:r>
                      <a:r>
                        <a:rPr lang="en-US" sz="950" b="0" i="0" u="none" strike="noStrike" kern="1200" cap="none" spc="0" normalizeH="0" baseline="0" noProof="0" dirty="0">
                          <a:ln>
                            <a:noFill/>
                          </a:ln>
                          <a:solidFill>
                            <a:schemeClr val="tx1"/>
                          </a:solidFill>
                          <a:effectLst/>
                          <a:uLnTx/>
                          <a:uFillTx/>
                          <a:latin typeface="Century Gothic"/>
                        </a:rPr>
                        <a:t>. </a:t>
                      </a:r>
                      <a:r>
                        <a:rPr lang="en-US" sz="950" b="1" i="0" u="none" strike="noStrike" kern="1200" cap="none" spc="0" normalizeH="0" baseline="0" noProof="0" dirty="0">
                          <a:ln>
                            <a:noFill/>
                          </a:ln>
                          <a:solidFill>
                            <a:schemeClr val="tx1"/>
                          </a:solidFill>
                          <a:effectLst/>
                          <a:uLnTx/>
                          <a:uFillTx/>
                          <a:latin typeface="Century Gothic"/>
                        </a:rPr>
                        <a:t>Students, remember to ask your teacher for help on Teams if you need it! We are here for you!</a:t>
                      </a:r>
                      <a:endParaRPr lang="en-US" dirty="0"/>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ndParaRPr>
                    </a:p>
                    <a:p>
                      <a:pPr marL="0" marR="0" lvl="0" indent="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uLnTx/>
                          <a:uFillTx/>
                          <a:latin typeface="Century Gothic"/>
                        </a:rPr>
                        <a:t>Participation for PE, music, and art is expected. Please check their webpages for assignments and participation. If you have any questions about specials, please email the specials teacher for support. </a:t>
                      </a:r>
                      <a:r>
                        <a:rPr lang="en-US" sz="950" b="1" i="0" u="none" strike="noStrike" kern="1200" cap="none" spc="0" normalizeH="0" baseline="0" noProof="0" dirty="0">
                          <a:ln>
                            <a:noFill/>
                          </a:ln>
                          <a:solidFill>
                            <a:schemeClr val="tx1"/>
                          </a:solidFill>
                          <a:effectLst/>
                          <a:highlight>
                            <a:srgbClr val="FF0000"/>
                          </a:highlight>
                          <a:uLnTx/>
                          <a:uFillTx/>
                          <a:latin typeface="Century Gothic"/>
                        </a:rPr>
                        <a:t>Ms. Turek is missing a lot of assignments from students. Please refer to her teacher page for information regarding required assignments.</a:t>
                      </a:r>
                      <a:endParaRPr lang="en-US" u="none" dirty="0">
                        <a:highlight>
                          <a:srgbClr val="FF0000"/>
                        </a:highlight>
                      </a:endParaRP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ndParaRPr>
                    </a:p>
                    <a:p>
                      <a:pPr marL="0" marR="0" lvl="0" indent="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uLnTx/>
                          <a:uFillTx/>
                          <a:latin typeface="Century Gothic"/>
                        </a:rPr>
                        <a:t>Just a reminder that Fridays will be considered "Flexible Friday" and will be a day for students to catch up on any incomplete work or for them to go on any of the </a:t>
                      </a:r>
                      <a:r>
                        <a:rPr lang="en-US" sz="950" b="1" i="0" u="none" strike="noStrike" kern="1200" cap="none" spc="0" normalizeH="0" baseline="0" noProof="0" dirty="0">
                          <a:ln>
                            <a:noFill/>
                          </a:ln>
                          <a:solidFill>
                            <a:schemeClr val="tx1"/>
                          </a:solidFill>
                          <a:effectLst/>
                          <a:uLnTx/>
                          <a:uFillTx/>
                          <a:latin typeface="Century Gothic"/>
                        </a:rPr>
                        <a:t>optional</a:t>
                      </a:r>
                      <a:r>
                        <a:rPr lang="en-US" sz="950" b="0" i="0" u="none" strike="noStrike" kern="1200" cap="none" spc="0" normalizeH="0" baseline="0" noProof="0" dirty="0">
                          <a:ln>
                            <a:noFill/>
                          </a:ln>
                          <a:solidFill>
                            <a:schemeClr val="tx1"/>
                          </a:solidFill>
                          <a:effectLst/>
                          <a:uLnTx/>
                          <a:uFillTx/>
                          <a:latin typeface="Century Gothic"/>
                        </a:rPr>
                        <a:t> websites listed for that day.</a:t>
                      </a: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ndParaRPr>
                    </a:p>
                    <a:p>
                      <a:pPr marL="0" marR="0" lvl="0" indent="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highlight>
                            <a:srgbClr val="FF00FF"/>
                          </a:highlight>
                          <a:uLnTx/>
                          <a:uFillTx/>
                          <a:latin typeface="Century Gothic"/>
                        </a:rPr>
                        <a:t>ABC countdown: To give students something fun to look forward to each day, we created an ABC countdown. Each day will have a theme or activity for your child to participate in. This is optional and is meant to just add some fun into the days! Look at the top of each daily plan for more information. </a:t>
                      </a:r>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ndParaRPr>
                    </a:p>
                    <a:p>
                      <a:pPr marL="0" marR="0" lvl="0" indent="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uLnTx/>
                          <a:uFillTx/>
                          <a:latin typeface="Century Gothic"/>
                          <a:ea typeface="MJAreYouSirius"/>
                          <a:cs typeface="+mn-cs"/>
                        </a:rPr>
                        <a:t>We will continue to be available each day on Microsoft Teams and via email. Please do not hesitate to reach out to us with any questions or concerns you have throughout this unprecedented time. We are here to support you in any way we can. We appreciate all the support you are giving us as we navigate through this new journey, and we cannot thank you enough for that! We are heartbroken that we will not finish the school year in person with our fourth-grade friends, but we continue to look forward to hearing from our students and making those connections as our remote school year continues. We love you all! </a:t>
                      </a:r>
                      <a:endParaRPr lang="en-US" dirty="0"/>
                    </a:p>
                    <a:p>
                      <a:pPr marL="0" marR="0" lvl="0" indent="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lvl="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uLnTx/>
                          <a:uFillTx/>
                          <a:latin typeface="Century Gothic"/>
                          <a:ea typeface="MJAreYouSirius"/>
                          <a:cs typeface="+mn-cs"/>
                        </a:rPr>
                        <a:t>Take Care, </a:t>
                      </a:r>
                    </a:p>
                    <a:p>
                      <a:pPr lvl="0" algn="l">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uLnTx/>
                          <a:uFillTx/>
                          <a:latin typeface="Century Gothic"/>
                          <a:ea typeface="MJAreYouSirius"/>
                          <a:cs typeface="+mn-cs"/>
                        </a:rPr>
                        <a:t>The Fourth Grade Teachers </a:t>
                      </a:r>
                      <a:endParaRPr lang="en-US" dirty="0"/>
                    </a:p>
                    <a:p>
                      <a:pPr lvl="0" algn="l">
                        <a:lnSpc>
                          <a:spcPct val="100000"/>
                        </a:lnSpc>
                        <a:spcBef>
                          <a:spcPts val="0"/>
                        </a:spcBef>
                        <a:spcAft>
                          <a:spcPts val="0"/>
                        </a:spcAft>
                        <a:buNone/>
                      </a:pPr>
                      <a:endParaRPr lang="en-US" sz="950" b="0" i="0" u="none" strike="noStrike" kern="1200" cap="none" spc="0" normalizeH="0" baseline="0" noProof="0">
                        <a:ln>
                          <a:noFill/>
                        </a:ln>
                        <a:solidFill>
                          <a:schemeClr val="tx1"/>
                        </a:solidFill>
                        <a:effectLst/>
                        <a:uLnTx/>
                        <a:uFillTx/>
                        <a:latin typeface="Century Gothic"/>
                        <a:ea typeface="MJAreYouSirius"/>
                        <a:cs typeface="+mn-cs"/>
                      </a:endParaRPr>
                    </a:p>
                    <a:p>
                      <a:pPr marL="0" marR="0" lvl="0" indent="0" algn="ctr">
                        <a:lnSpc>
                          <a:spcPct val="100000"/>
                        </a:lnSpc>
                        <a:spcBef>
                          <a:spcPts val="0"/>
                        </a:spcBef>
                        <a:spcAft>
                          <a:spcPts val="0"/>
                        </a:spcAft>
                        <a:buNone/>
                      </a:pPr>
                      <a:r>
                        <a:rPr lang="en-US" sz="950" b="0" i="0" u="none" strike="noStrike" kern="1200" cap="none" spc="0" normalizeH="0" baseline="0" noProof="0" dirty="0">
                          <a:ln>
                            <a:noFill/>
                          </a:ln>
                          <a:solidFill>
                            <a:schemeClr val="tx1"/>
                          </a:solidFill>
                          <a:effectLst/>
                          <a:uLnTx/>
                          <a:uFillTx/>
                          <a:latin typeface="Century Gothic"/>
                          <a:ea typeface="MJAreYouSirius"/>
                          <a:cs typeface="+mn-cs"/>
                          <a:hlinkClick r:id="rId4"/>
                        </a:rPr>
                        <a:t>mfish@summithill.org</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 </a:t>
                      </a:r>
                      <a:r>
                        <a:rPr lang="en-US" sz="950" b="0" i="0" u="none" strike="noStrike" kern="1200" cap="none" spc="0" normalizeH="0" baseline="0" noProof="0" dirty="0">
                          <a:ln>
                            <a:noFill/>
                          </a:ln>
                          <a:solidFill>
                            <a:schemeClr val="tx1"/>
                          </a:solidFill>
                          <a:effectLst/>
                          <a:uLnTx/>
                          <a:uFillTx/>
                          <a:latin typeface="Century Gothic"/>
                          <a:ea typeface="MJAreYouSirius"/>
                          <a:cs typeface="+mn-cs"/>
                          <a:hlinkClick r:id="rId5"/>
                        </a:rPr>
                        <a:t>jkane@summithill.org</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 </a:t>
                      </a:r>
                      <a:r>
                        <a:rPr lang="en-US" sz="950" b="0" i="0" u="none" strike="noStrike" kern="1200" cap="none" spc="0" normalizeH="0" baseline="0" noProof="0" dirty="0">
                          <a:ln>
                            <a:noFill/>
                          </a:ln>
                          <a:solidFill>
                            <a:schemeClr val="tx1"/>
                          </a:solidFill>
                          <a:effectLst/>
                          <a:uLnTx/>
                          <a:uFillTx/>
                          <a:latin typeface="Century Gothic"/>
                          <a:ea typeface="MJAreYouSirius"/>
                          <a:cs typeface="+mn-cs"/>
                          <a:hlinkClick r:id="rId6"/>
                        </a:rPr>
                        <a:t>rmillner@summithill.org</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 </a:t>
                      </a:r>
                      <a:r>
                        <a:rPr lang="en-US" sz="950" b="0" i="0" u="none" strike="noStrike" kern="1200" cap="none" spc="0" normalizeH="0" baseline="0" noProof="0" dirty="0">
                          <a:ln>
                            <a:noFill/>
                          </a:ln>
                          <a:solidFill>
                            <a:schemeClr val="tx1"/>
                          </a:solidFill>
                          <a:effectLst/>
                          <a:uLnTx/>
                          <a:uFillTx/>
                          <a:latin typeface="Century Gothic"/>
                          <a:ea typeface="MJAreYouSirius"/>
                          <a:cs typeface="+mn-cs"/>
                          <a:hlinkClick r:id="rId7"/>
                        </a:rPr>
                        <a:t>jreno@summithill.org</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a:t>
                      </a:r>
                      <a:r>
                        <a:rPr lang="en-US" sz="950" b="0" i="0" u="none" strike="noStrike" kern="1200" cap="none" spc="0" normalizeH="0" baseline="0" noProof="0" dirty="0">
                          <a:ln>
                            <a:noFill/>
                          </a:ln>
                          <a:solidFill>
                            <a:schemeClr val="tx1"/>
                          </a:solidFill>
                          <a:effectLst/>
                          <a:uLnTx/>
                          <a:uFillTx/>
                          <a:latin typeface="Century Gothic"/>
                          <a:ea typeface="MJAreYouSirius"/>
                          <a:cs typeface="+mn-cs"/>
                          <a:hlinkClick r:id="rId8"/>
                        </a:rPr>
                        <a:t>broach@summithill.org</a:t>
                      </a:r>
                      <a:r>
                        <a:rPr lang="en-US" sz="950" b="0" i="0" u="none" strike="noStrike" kern="1200" cap="none" spc="0" normalizeH="0" baseline="0" noProof="0" dirty="0">
                          <a:ln>
                            <a:noFill/>
                          </a:ln>
                          <a:solidFill>
                            <a:schemeClr val="tx1"/>
                          </a:solidFill>
                          <a:effectLst/>
                          <a:uLnTx/>
                          <a:uFillTx/>
                          <a:latin typeface="Century Gothic"/>
                          <a:ea typeface="MJAreYouSirius"/>
                          <a:cs typeface="+mn-cs"/>
                        </a:rPr>
                        <a:t> </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bl>
          </a:graphicData>
        </a:graphic>
      </p:graphicFrame>
    </p:spTree>
    <p:extLst>
      <p:ext uri="{BB962C8B-B14F-4D97-AF65-F5344CB8AC3E}">
        <p14:creationId xmlns:p14="http://schemas.microsoft.com/office/powerpoint/2010/main" val="326689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6B8C-8F1D-491A-9858-A15C95A1CC7D}"/>
              </a:ext>
            </a:extLst>
          </p:cNvPr>
          <p:cNvSpPr txBox="1"/>
          <p:nvPr/>
        </p:nvSpPr>
        <p:spPr>
          <a:xfrm>
            <a:off x="-83820" y="873519"/>
            <a:ext cx="8250981" cy="923330"/>
          </a:xfrm>
          <a:prstGeom prst="rect">
            <a:avLst/>
          </a:prstGeom>
          <a:noFill/>
        </p:spPr>
        <p:txBody>
          <a:bodyPr wrap="square" rtlCol="0" anchor="t">
            <a:spAutoFit/>
          </a:bodyPr>
          <a:lstStyle/>
          <a:p>
            <a:pPr algn="ctr"/>
            <a:r>
              <a:rPr lang="en-US" sz="5400">
                <a:ln>
                  <a:solidFill>
                    <a:sysClr val="windowText" lastClr="000000"/>
                  </a:solidFill>
                </a:ln>
                <a:effectLst>
                  <a:outerShdw blurRad="38100" dist="38100" dir="2700000" algn="tl">
                    <a:srgbClr val="000000">
                      <a:alpha val="43137"/>
                    </a:srgbClr>
                  </a:outerShdw>
                </a:effectLst>
                <a:latin typeface="MJSleepSweetly"/>
                <a:ea typeface="MJSleepSweetly"/>
              </a:rPr>
              <a:t>Things to Know: </a:t>
            </a:r>
            <a:endParaRPr lang="en-US" sz="54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graphicFrame>
        <p:nvGraphicFramePr>
          <p:cNvPr id="5" name="Table 8">
            <a:extLst>
              <a:ext uri="{FF2B5EF4-FFF2-40B4-BE49-F238E27FC236}">
                <a16:creationId xmlns:a16="http://schemas.microsoft.com/office/drawing/2014/main" id="{137045F9-804C-D642-8B67-1607BF1BA06C}"/>
              </a:ext>
            </a:extLst>
          </p:cNvPr>
          <p:cNvGraphicFramePr>
            <a:graphicFrameLocks noGrp="1"/>
          </p:cNvGraphicFramePr>
          <p:nvPr>
            <p:extLst>
              <p:ext uri="{D42A27DB-BD31-4B8C-83A1-F6EECF244321}">
                <p14:modId xmlns:p14="http://schemas.microsoft.com/office/powerpoint/2010/main" val="2364492295"/>
              </p:ext>
            </p:extLst>
          </p:nvPr>
        </p:nvGraphicFramePr>
        <p:xfrm>
          <a:off x="258390" y="1849037"/>
          <a:ext cx="7293718" cy="7487451"/>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574818070"/>
                    </a:ext>
                  </a:extLst>
                </a:gridCol>
                <a:gridCol w="5617318">
                  <a:extLst>
                    <a:ext uri="{9D8B030D-6E8A-4147-A177-3AD203B41FA5}">
                      <a16:colId xmlns:a16="http://schemas.microsoft.com/office/drawing/2014/main" val="577556384"/>
                    </a:ext>
                  </a:extLst>
                </a:gridCol>
              </a:tblGrid>
              <a:tr h="410567">
                <a:tc gridSpan="2">
                  <a:txBody>
                    <a:bodyPr/>
                    <a:lstStyle/>
                    <a:p>
                      <a:pPr lvl="0" algn="ctr">
                        <a:buNone/>
                      </a:pPr>
                      <a:r>
                        <a:rPr lang="en-US" sz="1600" b="1" i="0" u="sng" strike="noStrike" noProof="0">
                          <a:solidFill>
                            <a:schemeClr val="tx1"/>
                          </a:solidFill>
                          <a:latin typeface="KG Summer Storm Smooth"/>
                        </a:rPr>
                        <a:t>Important Info:</a:t>
                      </a:r>
                      <a:endParaRPr lang="en-US" sz="1600" u="sng">
                        <a:solidFill>
                          <a:schemeClr val="tx1"/>
                        </a:solidFill>
                        <a:latin typeface="KG Summer Storm Smooth"/>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hMerge="1">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47554">
                <a:tc>
                  <a:txBody>
                    <a:bodyPr/>
                    <a:lstStyle/>
                    <a:p>
                      <a:pPr algn="ctr"/>
                      <a:r>
                        <a:rPr lang="en-US" sz="1400" b="1" u="sng">
                          <a:latin typeface="MJAreYouSirius"/>
                          <a:ea typeface="MJAreYouSirius"/>
                        </a:rPr>
                        <a:t>Websites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3"/>
                        </a:rPr>
                        <a:t>ClassLink Website</a:t>
                      </a:r>
                      <a:r>
                        <a:rPr lang="en-US" sz="1050" b="0" i="0" u="none" strike="noStrike" kern="1200" cap="none" spc="0" normalizeH="0" baseline="0" noProof="0">
                          <a:ln>
                            <a:noFill/>
                          </a:ln>
                          <a:effectLst/>
                          <a:uLnTx/>
                          <a:uFillTx/>
                          <a:latin typeface="Century Gothic"/>
                          <a:ea typeface="MJAreYouSirius"/>
                          <a:cs typeface="+mn-cs"/>
                        </a:rPr>
                        <a:t> (Log in using Microsoft Office 365 Information)</a:t>
                      </a:r>
                      <a:endParaRPr lang="en-US" sz="1050" b="0">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4"/>
                        </a:rPr>
                        <a:t>Office 365</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rPr>
                        <a:t>Office 365/ClassLink Username Example: </a:t>
                      </a:r>
                      <a:r>
                        <a:rPr lang="en-US" sz="1050" b="0" i="0" u="none" strike="noStrike" kern="1200" cap="none" spc="0" normalizeH="0" baseline="0" noProof="0">
                          <a:ln>
                            <a:noFill/>
                          </a:ln>
                          <a:effectLst/>
                          <a:uLnTx/>
                          <a:uFillTx/>
                          <a:latin typeface="Century Gothic"/>
                          <a:hlinkClick r:id="rId5"/>
                        </a:rPr>
                        <a:t>firstname.lastname@shsd161.org</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rPr>
                        <a:t>Office 365/ClassLink Username Password: house address # + Look (Ex: 12345Look)</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6"/>
                        </a:rPr>
                        <a:t>Epic Books</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7"/>
                        </a:rPr>
                        <a:t>Freckle</a:t>
                      </a:r>
                      <a:r>
                        <a:rPr lang="en-US" sz="1050" b="0" i="0" u="none" strike="noStrike" kern="1200" cap="none" spc="0" normalizeH="0" baseline="0" noProof="0">
                          <a:ln>
                            <a:noFill/>
                          </a:ln>
                          <a:effectLst/>
                          <a:uLnTx/>
                          <a:uFillTx/>
                          <a:latin typeface="Century Gothic"/>
                        </a:rPr>
                        <a:t> </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8"/>
                        </a:rPr>
                        <a:t>Khan Academy</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9"/>
                        </a:rPr>
                        <a:t>Read Works</a:t>
                      </a:r>
                      <a:endParaRPr lang="en-US" sz="1050" b="0" i="0" u="none" strike="noStrike" kern="1200" cap="none" spc="0" normalizeH="0" baseline="0" noProof="0">
                        <a:ln>
                          <a:noFill/>
                        </a:ln>
                        <a:effectLst/>
                        <a:uLnTx/>
                        <a:uFillTx/>
                        <a:latin typeface="Century Gothic"/>
                      </a:endParaRP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10"/>
                        </a:rPr>
                        <a:t>Journeys Reading Textbook</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11"/>
                        </a:rPr>
                        <a:t>www.spellingcity.com/mlfish</a:t>
                      </a:r>
                      <a:r>
                        <a:rPr lang="en-US" sz="1050" b="0" i="0" u="none" strike="noStrike" kern="1200" cap="none" spc="0" normalizeH="0" baseline="0" noProof="0">
                          <a:ln>
                            <a:noFill/>
                          </a:ln>
                          <a:effectLst/>
                          <a:uLnTx/>
                          <a:uFillTx/>
                          <a:latin typeface="Century Gothic"/>
                        </a:rPr>
                        <a:t> </a:t>
                      </a:r>
                    </a:p>
                    <a:p>
                      <a:pPr marL="171450" marR="0" lvl="0" indent="-171450" algn="l">
                        <a:lnSpc>
                          <a:spcPct val="100000"/>
                        </a:lnSpc>
                        <a:spcBef>
                          <a:spcPts val="0"/>
                        </a:spcBef>
                        <a:spcAft>
                          <a:spcPts val="0"/>
                        </a:spcAft>
                        <a:buFont typeface="Wingdings" panose="05000000000000000000" pitchFamily="2" charset="2"/>
                        <a:buChar char="q"/>
                      </a:pPr>
                      <a:r>
                        <a:rPr lang="en-US" sz="1050" b="0" i="0" u="none" strike="noStrike" kern="1200" cap="none" spc="0" normalizeH="0" baseline="0" noProof="0">
                          <a:ln>
                            <a:noFill/>
                          </a:ln>
                          <a:effectLst/>
                          <a:uLnTx/>
                          <a:uFillTx/>
                          <a:latin typeface="Century Gothic"/>
                          <a:hlinkClick r:id="rId12"/>
                        </a:rPr>
                        <a:t>BrainPOP</a:t>
                      </a:r>
                      <a:endParaRPr lang="en-US" sz="105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101070">
                <a:tc>
                  <a:txBody>
                    <a:bodyPr/>
                    <a:lstStyle/>
                    <a:p>
                      <a:pPr algn="ctr"/>
                      <a:r>
                        <a:rPr lang="en-US" sz="1400" b="1" u="sng">
                          <a:latin typeface="MJAreYouSirius"/>
                          <a:ea typeface="MJAreYouSirius"/>
                        </a:rPr>
                        <a:t>Spelling Words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marR="0" lvl="0" indent="-171450" algn="l" rtl="0" eaLnBrk="1" fontAlgn="auto" latinLnBrk="0" hangingPunct="1">
                        <a:lnSpc>
                          <a:spcPct val="100000"/>
                        </a:lnSpc>
                        <a:spcBef>
                          <a:spcPts val="0"/>
                        </a:spcBef>
                        <a:spcAft>
                          <a:spcPts val="0"/>
                        </a:spcAft>
                        <a:buFont typeface="Wingdings" panose="05000000000000000000" pitchFamily="2" charset="2"/>
                        <a:buChar char="q"/>
                      </a:pPr>
                      <a:r>
                        <a:rPr lang="en-US" sz="1100" b="0" i="0" u="sng" strike="noStrike" kern="1200" cap="none" spc="0" normalizeH="0" baseline="0" noProof="0">
                          <a:ln>
                            <a:noFill/>
                          </a:ln>
                          <a:effectLst/>
                          <a:uLnTx/>
                          <a:uFillTx/>
                          <a:latin typeface="Century Gothic"/>
                          <a:ea typeface="MJAreYouSirius"/>
                          <a:cs typeface="+mn-cs"/>
                        </a:rPr>
                        <a:t>Spelling Words from "The Right Dog for the Job"</a:t>
                      </a:r>
                    </a:p>
                    <a:p>
                      <a:pPr marL="171450" marR="0" lvl="0" indent="-171450" algn="l">
                        <a:lnSpc>
                          <a:spcPct val="100000"/>
                        </a:lnSpc>
                        <a:spcBef>
                          <a:spcPts val="0"/>
                        </a:spcBef>
                        <a:spcAft>
                          <a:spcPts val="0"/>
                        </a:spcAft>
                        <a:buFont typeface="Wingdings" panose="05000000000000000000" pitchFamily="2" charset="2"/>
                        <a:buChar char="q"/>
                      </a:pPr>
                      <a:r>
                        <a:rPr lang="en-US" sz="1100" b="0" i="0" u="none" strike="noStrike" kern="1200" cap="none" spc="0" normalizeH="0" baseline="0" noProof="0">
                          <a:ln>
                            <a:noFill/>
                          </a:ln>
                          <a:effectLst/>
                          <a:uLnTx/>
                          <a:uFillTx/>
                          <a:latin typeface="Century Gothic"/>
                          <a:ea typeface="MJAreYouSirius"/>
                          <a:cs typeface="+mn-cs"/>
                        </a:rPr>
                        <a:t>Words with Final /j/ and /s/:</a:t>
                      </a:r>
                      <a:endParaRPr lang="en-US" sz="1100" b="0" i="0" u="sng" strike="noStrike" kern="1200" cap="none" spc="0" normalizeH="0" baseline="0" noProof="0">
                        <a:ln>
                          <a:noFill/>
                        </a:ln>
                        <a:effectLst/>
                        <a:uLnTx/>
                        <a:uFillTx/>
                        <a:latin typeface="Century Gothic"/>
                        <a:ea typeface="MJAreYouSirius"/>
                        <a:cs typeface="+mn-cs"/>
                      </a:endParaRPr>
                    </a:p>
                    <a:p>
                      <a:pPr marL="171450" marR="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highlight>
                            <a:srgbClr val="FFFF00"/>
                          </a:highlight>
                          <a:uLnTx/>
                          <a:uFillTx/>
                          <a:latin typeface="Century Gothic"/>
                          <a:ea typeface="MJAreYouSirius"/>
                          <a:cs typeface="+mn-cs"/>
                        </a:rPr>
                        <a:t>glance, judge, damage, package, twice, stage, carriage, since, practice, marriage, baggage, office, message, bridge, chance, notice, ridge, manage, palace, bandage, fringe, average, fleece, fragrance, excellence</a:t>
                      </a:r>
                    </a:p>
                    <a:p>
                      <a:pPr marL="0" marR="0" lvl="0" indent="0" algn="l">
                        <a:lnSpc>
                          <a:spcPct val="100000"/>
                        </a:lnSpc>
                        <a:spcBef>
                          <a:spcPts val="0"/>
                        </a:spcBef>
                        <a:spcAft>
                          <a:spcPts val="0"/>
                        </a:spcAft>
                        <a:buNone/>
                      </a:pPr>
                      <a:endParaRPr lang="en-US" sz="1100" b="1"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723900">
                <a:tc>
                  <a:txBody>
                    <a:bodyPr/>
                    <a:lstStyle/>
                    <a:p>
                      <a:pPr lvl="0" algn="ctr">
                        <a:buNone/>
                      </a:pPr>
                      <a:r>
                        <a:rPr lang="en-US" sz="1400" b="1" u="sng">
                          <a:latin typeface="MJAreYouSirius"/>
                          <a:ea typeface="MJAreYouSirius"/>
                        </a:rPr>
                        <a:t>ELA Vocab Words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sng" strike="noStrike" kern="1200" cap="none" spc="0" normalizeH="0" baseline="0" noProof="0">
                          <a:ln>
                            <a:noFill/>
                          </a:ln>
                          <a:effectLst/>
                          <a:uLnTx/>
                          <a:uFillTx/>
                          <a:latin typeface="Century Gothic"/>
                        </a:rPr>
                        <a:t>Vocab Words from "The Right Dog for the Job"</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highlight>
                            <a:srgbClr val="FFFF00"/>
                          </a:highlight>
                          <a:uLnTx/>
                          <a:uFillTx/>
                          <a:latin typeface="Century Gothic"/>
                        </a:rPr>
                        <a:t>confidence, graduate, performs, confesses, foster, patiently, disobey, ceremony, reward, symbol</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463568"/>
                  </a:ext>
                </a:extLst>
              </a:tr>
              <a:tr h="485775">
                <a:tc>
                  <a:txBody>
                    <a:bodyPr/>
                    <a:lstStyle/>
                    <a:p>
                      <a:pPr lvl="0" algn="ctr">
                        <a:buNone/>
                      </a:pPr>
                      <a:r>
                        <a:rPr lang="en-US" sz="1400" b="1" u="sng">
                          <a:latin typeface="MJAreYouSirius"/>
                          <a:ea typeface="MJAreYouSirius"/>
                        </a:rPr>
                        <a:t>PE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3"/>
                        </a:rPr>
                        <a:t>Mr. Mena &amp; Mr. Schereck's Webpage</a:t>
                      </a:r>
                      <a:r>
                        <a:rPr lang="en-US" sz="1100" b="0" i="0" u="none" strike="noStrike" kern="1200" cap="none" spc="0" normalizeH="0" baseline="0" noProof="0">
                          <a:ln>
                            <a:noFill/>
                          </a:ln>
                          <a:effectLst/>
                          <a:uLnTx/>
                          <a:uFillTx/>
                          <a:latin typeface="Century Gothic"/>
                        </a:rPr>
                        <a:t> -Be sure to log into O365 first!</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See their teacher webpages for daily activities</a:t>
                      </a:r>
                    </a:p>
                    <a:p>
                      <a:pPr marL="0" lvl="0" indent="0" algn="l">
                        <a:lnSpc>
                          <a:spcPct val="100000"/>
                        </a:lnSpc>
                        <a:spcBef>
                          <a:spcPts val="0"/>
                        </a:spcBef>
                        <a:spcAft>
                          <a:spcPts val="0"/>
                        </a:spcAft>
                        <a:buNone/>
                      </a:pPr>
                      <a:endParaRPr lang="en-US" sz="11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6635536"/>
                  </a:ext>
                </a:extLst>
              </a:tr>
              <a:tr h="429229">
                <a:tc>
                  <a:txBody>
                    <a:bodyPr/>
                    <a:lstStyle/>
                    <a:p>
                      <a:pPr lvl="0" algn="ctr">
                        <a:buNone/>
                      </a:pPr>
                      <a:r>
                        <a:rPr lang="en-US" sz="1400" b="1" u="sng">
                          <a:latin typeface="MJAreYouSirius"/>
                          <a:ea typeface="MJAreYouSirius"/>
                        </a:rPr>
                        <a:t>Art</a:t>
                      </a:r>
                      <a:endParaRPr lang="en-US" b="1" u="sng"/>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4"/>
                        </a:rPr>
                        <a:t>Ms. Hole's Art Webpage</a:t>
                      </a:r>
                      <a:r>
                        <a:rPr lang="en-US" sz="1100" b="0" i="0" u="none" strike="noStrike" kern="1200" cap="none" spc="0" normalizeH="0" baseline="0" noProof="0">
                          <a:ln>
                            <a:noFill/>
                          </a:ln>
                          <a:effectLst/>
                          <a:uLnTx/>
                          <a:uFillTx/>
                          <a:latin typeface="Century Gothic"/>
                        </a:rPr>
                        <a:t> </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See Ms. Hole's webpage for daily activities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834444"/>
                  </a:ext>
                </a:extLst>
              </a:tr>
              <a:tr h="578526">
                <a:tc>
                  <a:txBody>
                    <a:bodyPr/>
                    <a:lstStyle/>
                    <a:p>
                      <a:pPr lvl="0" algn="ctr">
                        <a:buNone/>
                      </a:pPr>
                      <a:r>
                        <a:rPr lang="en-US" sz="1400" b="1" u="sng">
                          <a:latin typeface="MJAreYouSirius"/>
                          <a:ea typeface="MJAreYouSirius"/>
                        </a:rPr>
                        <a:t>Music</a:t>
                      </a:r>
                      <a:endParaRPr lang="en-US" b="1" u="sng"/>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5"/>
                        </a:rPr>
                        <a:t>Ms. Turek's Webpage</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See Ms. Turek's teacher webpage for daily activities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3406912"/>
                  </a:ext>
                </a:extLst>
              </a:tr>
              <a:tr h="781050">
                <a:tc>
                  <a:txBody>
                    <a:bodyPr/>
                    <a:lstStyle/>
                    <a:p>
                      <a:pPr lvl="0" algn="ctr">
                        <a:buNone/>
                      </a:pPr>
                      <a:r>
                        <a:rPr lang="en-US" sz="1400" b="1" u="sng">
                          <a:latin typeface="MJAreYouSirius"/>
                          <a:ea typeface="MJAreYouSirius"/>
                        </a:rPr>
                        <a:t>Tech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6"/>
                        </a:rPr>
                        <a:t>Ms. Goshko's Weebly</a:t>
                      </a:r>
                      <a:endParaRPr lang="en-US" sz="1100" b="0" i="0" u="none" strike="noStrike" kern="1200" cap="none" spc="0" normalizeH="0" baseline="0" noProof="0">
                        <a:ln>
                          <a:noFill/>
                        </a:ln>
                        <a:effectLst/>
                        <a:uLnTx/>
                        <a:uFillTx/>
                        <a:latin typeface="Century Gothic"/>
                        <a:ea typeface="MJAreYouSirius"/>
                        <a:cs typeface="+mn-cs"/>
                        <a:hlinkClick r:id="rId16"/>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7"/>
                        </a:rPr>
                        <a:t>Ms. Goshko's Webpage</a:t>
                      </a:r>
                      <a:endParaRPr lang="en-US" sz="1100" b="0" i="0" u="none" strike="noStrike" kern="1200" cap="none" spc="0" normalizeH="0" baseline="0" noProof="0">
                        <a:ln>
                          <a:noFill/>
                        </a:ln>
                        <a:effectLst/>
                        <a:uLnTx/>
                        <a:uFillTx/>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8"/>
                        </a:rPr>
                        <a:t>www.typing.com</a:t>
                      </a:r>
                      <a:r>
                        <a:rPr lang="en-US" sz="1100" b="0" i="0" u="none" strike="noStrike" kern="1200" cap="none" spc="0" normalizeH="0" baseline="0" noProof="0">
                          <a:ln>
                            <a:noFill/>
                          </a:ln>
                          <a:effectLst/>
                          <a:uLnTx/>
                          <a:uFillTx/>
                          <a:latin typeface="Century Gothic"/>
                        </a:rPr>
                        <a:t> </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See Ms. </a:t>
                      </a:r>
                      <a:r>
                        <a:rPr lang="en-US" sz="1100" b="0" i="0" u="none" strike="noStrike" kern="1200" cap="none" spc="0" normalizeH="0" baseline="0" noProof="0" err="1">
                          <a:ln>
                            <a:noFill/>
                          </a:ln>
                          <a:effectLst/>
                          <a:uLnTx/>
                          <a:uFillTx/>
                          <a:latin typeface="Century Gothic"/>
                        </a:rPr>
                        <a:t>Goshko's</a:t>
                      </a:r>
                      <a:r>
                        <a:rPr lang="en-US" sz="1100" b="0" i="0" u="none" strike="noStrike" kern="1200" cap="none" spc="0" normalizeH="0" baseline="0" noProof="0">
                          <a:ln>
                            <a:noFill/>
                          </a:ln>
                          <a:effectLst/>
                          <a:uLnTx/>
                          <a:uFillTx/>
                          <a:latin typeface="Century Gothic"/>
                        </a:rPr>
                        <a:t> teacher webpage for daily activities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152812"/>
                  </a:ext>
                </a:extLst>
              </a:tr>
              <a:tr h="1017089">
                <a:tc>
                  <a:txBody>
                    <a:bodyPr/>
                    <a:lstStyle/>
                    <a:p>
                      <a:pPr lvl="0" algn="ctr">
                        <a:buNone/>
                      </a:pPr>
                      <a:r>
                        <a:rPr lang="en-US" sz="1400" b="1" u="sng">
                          <a:latin typeface="MJAreYouSirius"/>
                          <a:ea typeface="MJAreYouSirius"/>
                        </a:rPr>
                        <a:t>Social Emotional</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Try creating a daily/weekly schedule to help with routine</a:t>
                      </a:r>
                      <a:endParaRPr lang="en-US" sz="1100">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rPr>
                        <a:t>Take breaks, eat a snack, and/or try movement breaks</a:t>
                      </a: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19"/>
                        </a:rPr>
                        <a:t>Make a Mind Jar</a:t>
                      </a:r>
                      <a:endParaRPr lang="en-US" sz="1100" b="0" i="0" u="none" strike="noStrike" kern="1200" cap="none" spc="0" normalizeH="0" baseline="0" noProof="0">
                        <a:ln>
                          <a:noFill/>
                        </a:ln>
                        <a:effectLst/>
                        <a:uLnTx/>
                        <a:uFillTx/>
                        <a:latin typeface="Century Gothic"/>
                      </a:endParaRPr>
                    </a:p>
                    <a:p>
                      <a:pPr marL="171450" lvl="0" indent="-171450" algn="l">
                        <a:lnSpc>
                          <a:spcPct val="100000"/>
                        </a:lnSpc>
                        <a:spcBef>
                          <a:spcPts val="0"/>
                        </a:spcBef>
                        <a:spcAft>
                          <a:spcPts val="0"/>
                        </a:spcAft>
                        <a:buFont typeface="Wingdings"/>
                        <a:buChar char="q"/>
                      </a:pPr>
                      <a:r>
                        <a:rPr lang="en-US" sz="1100" b="0" i="0" u="none" strike="noStrike" kern="1200" cap="none" spc="0" normalizeH="0" baseline="0" noProof="0">
                          <a:ln>
                            <a:noFill/>
                          </a:ln>
                          <a:effectLst/>
                          <a:uLnTx/>
                          <a:uFillTx/>
                          <a:latin typeface="Century Gothic"/>
                          <a:hlinkClick r:id="rId20"/>
                        </a:rPr>
                        <a:t>Mindfulness Activities </a:t>
                      </a:r>
                      <a:endParaRPr lang="en-US" sz="11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775069"/>
                  </a:ext>
                </a:extLst>
              </a:tr>
            </a:tbl>
          </a:graphicData>
        </a:graphic>
      </p:graphicFrame>
    </p:spTree>
    <p:extLst>
      <p:ext uri="{BB962C8B-B14F-4D97-AF65-F5344CB8AC3E}">
        <p14:creationId xmlns:p14="http://schemas.microsoft.com/office/powerpoint/2010/main" val="388619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438623884"/>
              </p:ext>
            </p:extLst>
          </p:nvPr>
        </p:nvGraphicFramePr>
        <p:xfrm>
          <a:off x="239340" y="2016601"/>
          <a:ext cx="7293720" cy="7301560"/>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574818070"/>
                    </a:ext>
                  </a:extLst>
                </a:gridCol>
                <a:gridCol w="4969620">
                  <a:extLst>
                    <a:ext uri="{9D8B030D-6E8A-4147-A177-3AD203B41FA5}">
                      <a16:colId xmlns:a16="http://schemas.microsoft.com/office/drawing/2014/main" val="577556384"/>
                    </a:ext>
                  </a:extLst>
                </a:gridCol>
              </a:tblGrid>
              <a:tr h="348665">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819275">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ELA</a:t>
                      </a:r>
                      <a:r>
                        <a:rPr lang="en-US" sz="1400" b="0" i="0" u="none" strike="noStrike" kern="1200" cap="none" spc="0" normalizeH="0" baseline="0" noProof="0" dirty="0">
                          <a:ln>
                            <a:noFill/>
                          </a:ln>
                          <a:effectLst/>
                          <a:uLnTx/>
                          <a:uFillTx/>
                          <a:latin typeface="Century Gothic"/>
                          <a:ea typeface="MJAreYouSirius"/>
                          <a:cs typeface="+mn-cs"/>
                        </a:rPr>
                        <a:t> (10 minutes- </a:t>
                      </a:r>
                      <a:r>
                        <a:rPr lang="en-US" sz="1400" b="1" i="0" u="sng" strike="noStrike" kern="1200" cap="none" spc="0" normalizeH="0" baseline="0" noProof="0" dirty="0">
                          <a:ln>
                            <a:noFill/>
                          </a:ln>
                          <a:effectLst/>
                          <a:uLnTx/>
                          <a:uFillTx/>
                          <a:latin typeface="Century Gothic"/>
                          <a:ea typeface="MJAreYouSirius"/>
                          <a:cs typeface="+mn-cs"/>
                        </a:rPr>
                        <a:t>Adaptive Practice</a:t>
                      </a:r>
                      <a:r>
                        <a:rPr lang="en-US" sz="1400" b="0" i="0" u="none" strike="noStrike" kern="1200" cap="none" spc="0" normalizeH="0" baseline="0" noProof="0" dirty="0">
                          <a:ln>
                            <a:noFill/>
                          </a:ln>
                          <a:effectLst/>
                          <a:uLnTx/>
                          <a:uFillTx/>
                          <a:latin typeface="Century Gothic"/>
                          <a:ea typeface="MJAreYouSirius"/>
                          <a:cs typeface="+mn-cs"/>
                        </a:rPr>
                        <a:t>)</a:t>
                      </a: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rPr>
                        <a:t>Listen to the story "The Right Dog for the Job"</a:t>
                      </a: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hlinkClick r:id="rId4"/>
                        </a:rPr>
                        <a:t>Click here to listen to the story "The Right Dog for the Job</a:t>
                      </a:r>
                      <a:r>
                        <a:rPr lang="en-US" sz="1400" b="0" i="0" u="none" strike="noStrike" kern="1200" cap="none" spc="0" normalizeH="0" baseline="0" noProof="0" dirty="0">
                          <a:ln>
                            <a:noFill/>
                          </a:ln>
                          <a:effectLst/>
                          <a:uLnTx/>
                          <a:uFillTx/>
                          <a:latin typeface="Century Gothic"/>
                        </a:rPr>
                        <a:t>" on page 500</a:t>
                      </a: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rPr>
                        <a:t>View the Cause and Effect Video below</a:t>
                      </a:r>
                    </a:p>
                    <a:p>
                      <a:pPr marL="285750" marR="0" lvl="0" indent="-285750" algn="l">
                        <a:lnSpc>
                          <a:spcPct val="100000"/>
                        </a:lnSpc>
                        <a:spcBef>
                          <a:spcPts val="0"/>
                        </a:spcBef>
                        <a:spcAft>
                          <a:spcPts val="0"/>
                        </a:spcAft>
                        <a:buFont typeface="Wingdings" panose="05000000000000000000" pitchFamily="2" charset="2"/>
                        <a:buChar char="q"/>
                      </a:pPr>
                      <a:r>
                        <a:rPr lang="en-US" sz="1400" b="0" i="0" u="sng" strike="noStrike" kern="1200" cap="none" spc="0" normalizeH="0" baseline="0" noProof="0" dirty="0">
                          <a:ln>
                            <a:noFill/>
                          </a:ln>
                          <a:effectLst/>
                          <a:uLnTx/>
                          <a:uFillTx/>
                          <a:latin typeface="Century Gothic"/>
                          <a:hlinkClick r:id="rId5"/>
                        </a:rPr>
                        <a:t>Click here to view the Cause and Effect Video</a:t>
                      </a:r>
                      <a:endParaRPr lang="en-US" sz="1400" b="0" i="0" u="sng"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rPr>
                        <a:t>Complete the Cause and Effect assignment in Teams (remember to turn this in)</a:t>
                      </a: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rPr>
                        <a:t>Complete 'Vocab 4 Squares' as an assignment in Teams (remember to turn this in)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733550">
                <a:tc>
                  <a:txBody>
                    <a:bodyPr/>
                    <a:lstStyle/>
                    <a:p>
                      <a:pPr algn="ctr"/>
                      <a:r>
                        <a:rPr lang="en-US" sz="1800" dirty="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Math</a:t>
                      </a:r>
                      <a:r>
                        <a:rPr lang="en-US" sz="1400" b="0" i="0" u="none" strike="noStrike" kern="1200" cap="none" spc="0" normalizeH="0" baseline="0" noProof="0" dirty="0">
                          <a:ln>
                            <a:noFill/>
                          </a:ln>
                          <a:effectLst/>
                          <a:uLnTx/>
                          <a:uFillTx/>
                          <a:latin typeface="Century Gothic"/>
                        </a:rPr>
                        <a:t> (10 minutes- </a:t>
                      </a:r>
                      <a:r>
                        <a:rPr lang="en-US" sz="1400" b="1" i="0" u="sng" strike="noStrike" kern="1200" cap="none" spc="0" normalizeH="0" baseline="0" noProof="0" dirty="0">
                          <a:ln>
                            <a:noFill/>
                          </a:ln>
                          <a:effectLst/>
                          <a:uLnTx/>
                          <a:uFillTx/>
                          <a:latin typeface="Century Gothic"/>
                        </a:rPr>
                        <a:t>Adaptive Practice</a:t>
                      </a:r>
                      <a:r>
                        <a:rPr lang="en-US" sz="1400" b="0" i="0" u="none" strike="noStrike" kern="1200" cap="none" spc="0" normalizeH="0" baseline="0" noProof="0" dirty="0">
                          <a:ln>
                            <a:noFill/>
                          </a:ln>
                          <a:effectLst/>
                          <a:uLnTx/>
                          <a:uFillTx/>
                          <a:latin typeface="Century Gothic"/>
                        </a:rPr>
                        <a:t>)</a:t>
                      </a: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6"/>
                        </a:rPr>
                        <a:t>Khan Academy</a:t>
                      </a:r>
                      <a:r>
                        <a:rPr lang="en-US" sz="1400" b="0" i="0" u="none" strike="noStrike" kern="1200" cap="none" spc="0" normalizeH="0" baseline="0" noProof="0" dirty="0">
                          <a:ln>
                            <a:noFill/>
                          </a:ln>
                          <a:effectLst/>
                          <a:uLnTx/>
                          <a:uFillTx/>
                          <a:latin typeface="Century Gothic"/>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Watch the video called "Time differences examples"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Complete the activity called "Time differences"</a:t>
                      </a:r>
                    </a:p>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highlight>
                            <a:srgbClr val="FFFF00"/>
                          </a:highlight>
                          <a:uLnTx/>
                          <a:uFillTx/>
                          <a:latin typeface="Century Gothic"/>
                        </a:rPr>
                        <a:t>*Remember to watch the entire video for completion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877425">
                <a:tc>
                  <a:txBody>
                    <a:bodyPr/>
                    <a:lstStyle/>
                    <a:p>
                      <a:pPr algn="ctr"/>
                      <a:r>
                        <a:rPr lang="en-US" sz="1800" dirty="0">
                          <a:latin typeface="KG Summer Storm Smooth"/>
                          <a:ea typeface="MJAreYouSirius"/>
                        </a:rPr>
                        <a:t>Social </a:t>
                      </a:r>
                      <a:endParaRPr lang="en-US" sz="1800" b="0" i="0" u="none" strike="noStrike" kern="1200" cap="none" spc="0" normalizeH="0" baseline="0" noProof="0" dirty="0">
                        <a:ln>
                          <a:noFill/>
                        </a:ln>
                        <a:solidFill>
                          <a:prstClr val="black"/>
                        </a:solidFill>
                        <a:effectLst/>
                        <a:uLnTx/>
                        <a:uFillTx/>
                        <a:latin typeface="KG Summer Storm Smooth"/>
                        <a:ea typeface="MJAreYouSirius"/>
                        <a:cs typeface="+mn-cs"/>
                      </a:endParaRPr>
                    </a:p>
                    <a:p>
                      <a:pPr lvl="0" algn="ctr">
                        <a:buNone/>
                      </a:pPr>
                      <a:r>
                        <a:rPr lang="en-US" sz="1800" dirty="0">
                          <a:latin typeface="KG Summer Storm Smooth"/>
                          <a:ea typeface="MJAreYouSirius"/>
                        </a:rPr>
                        <a:t>Studies</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uLnTx/>
                          <a:uFillTx/>
                          <a:latin typeface="Century Gothic"/>
                        </a:rPr>
                        <a:t> The Southwest Region:  </a:t>
                      </a:r>
                      <a:endParaRPr lang="en-US" sz="1400" b="0" i="0" u="sng" strike="noStrike" kern="1200" cap="none" spc="0" normalizeH="0" baseline="0" noProof="0">
                        <a:ln>
                          <a:noFill/>
                        </a:ln>
                        <a:effectLst/>
                        <a:uLnTx/>
                        <a:uFillTx/>
                        <a:latin typeface="Century Gothic"/>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Read one of the books from </a:t>
                      </a:r>
                      <a:r>
                        <a:rPr lang="en-US" sz="1400" b="0" i="0" u="none" strike="noStrike" kern="1200" cap="none" spc="0" normalizeH="0" baseline="0" noProof="0" dirty="0">
                          <a:ln>
                            <a:noFill/>
                          </a:ln>
                          <a:solidFill>
                            <a:schemeClr val="accent1"/>
                          </a:solidFill>
                          <a:effectLst/>
                          <a:uLnTx/>
                          <a:uFillTx/>
                          <a:latin typeface="Century Gothic"/>
                          <a:hlinkClick r:id="rId7"/>
                        </a:rPr>
                        <a:t>EPIC</a:t>
                      </a:r>
                      <a:r>
                        <a:rPr lang="en-US" sz="1400" b="0" i="0" u="none" strike="noStrike" kern="1200" cap="none" spc="0" normalizeH="0" baseline="0" noProof="0" dirty="0">
                          <a:ln>
                            <a:noFill/>
                          </a:ln>
                          <a:effectLst/>
                          <a:uLnTx/>
                          <a:uFillTx/>
                          <a:latin typeface="Century Gothic"/>
                        </a:rPr>
                        <a:t> in the '</a:t>
                      </a:r>
                      <a:r>
                        <a:rPr lang="en-US" sz="1400" b="0" i="0" u="none" strike="noStrike" kern="1200" cap="none" spc="0" normalizeH="0" baseline="0" noProof="0" dirty="0" err="1">
                          <a:ln>
                            <a:noFill/>
                          </a:ln>
                          <a:effectLst/>
                          <a:uLnTx/>
                          <a:uFillTx/>
                          <a:latin typeface="Century Gothic"/>
                        </a:rPr>
                        <a:t>Rogus</a:t>
                      </a:r>
                      <a:r>
                        <a:rPr lang="en-US" sz="1400" b="0" i="0" u="none" strike="noStrike" kern="1200" cap="none" spc="0" normalizeH="0" baseline="0" noProof="0" dirty="0">
                          <a:ln>
                            <a:noFill/>
                          </a:ln>
                          <a:effectLst/>
                          <a:uLnTx/>
                          <a:uFillTx/>
                          <a:latin typeface="Century Gothic"/>
                        </a:rPr>
                        <a:t> Southwest' Collection: </a:t>
                      </a:r>
                      <a:r>
                        <a:rPr lang="en-US" sz="1400" b="0" u="sng" dirty="0">
                          <a:latin typeface="Century Gothic"/>
                        </a:rPr>
                        <a:t>Hello, America!: Alamo,</a:t>
                      </a:r>
                      <a:r>
                        <a:rPr lang="en-US" sz="1400" b="0" u="none" dirty="0">
                          <a:latin typeface="Century Gothic"/>
                        </a:rPr>
                        <a:t>  or </a:t>
                      </a:r>
                      <a:r>
                        <a:rPr lang="en-US" sz="1400" b="0" i="0" u="sng" dirty="0">
                          <a:latin typeface="Century Gothic"/>
                        </a:rPr>
                        <a:t>Grand Canyon National Park,</a:t>
                      </a:r>
                      <a:r>
                        <a:rPr lang="en-US" sz="1400" b="0" i="0" u="none" dirty="0">
                          <a:latin typeface="Century Gothic"/>
                        </a:rPr>
                        <a:t> </a:t>
                      </a:r>
                      <a:r>
                        <a:rPr lang="en-US" sz="1400" b="1" i="0" u="none" dirty="0">
                          <a:latin typeface="Century Gothic"/>
                        </a:rPr>
                        <a:t>or </a:t>
                      </a:r>
                      <a:r>
                        <a:rPr lang="en-US" sz="1400" b="0" i="0" u="sng" dirty="0">
                          <a:latin typeface="Century Gothic"/>
                        </a:rPr>
                        <a:t>Native Nations of the Southwest</a:t>
                      </a:r>
                      <a:endParaRPr lang="en-US" sz="1400" b="0" i="0" u="sng" strike="noStrike" kern="1200" cap="none" spc="0" normalizeH="0" baseline="0" noProof="0" dirty="0">
                        <a:ln>
                          <a:noFill/>
                        </a:ln>
                        <a:effectLst/>
                        <a:uLnTx/>
                        <a:uFillTx/>
                        <a:latin typeface="Century Gothic"/>
                      </a:endParaRP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kern="1200" cap="none" spc="0" normalizeH="0" baseline="0" noProof="0" dirty="0">
                          <a:ln>
                            <a:noFill/>
                          </a:ln>
                          <a:effectLst/>
                          <a:uLnTx/>
                          <a:uFillTx/>
                          <a:latin typeface="Century Gothic"/>
                        </a:rPr>
                        <a:t>Complete the 'Southwest States Map' as an </a:t>
                      </a:r>
                      <a:r>
                        <a:rPr lang="en-US" sz="1400" b="0" i="0" u="none" strike="noStrike" kern="1200" cap="none" spc="0" normalizeH="0" baseline="0" noProof="0" dirty="0">
                          <a:ln>
                            <a:noFill/>
                          </a:ln>
                          <a:solidFill>
                            <a:schemeClr val="tx1"/>
                          </a:solidFill>
                          <a:effectLst/>
                          <a:uLnTx/>
                          <a:uFillTx/>
                          <a:latin typeface="Century Gothic"/>
                        </a:rPr>
                        <a:t>assignment on Teams</a:t>
                      </a:r>
                      <a:r>
                        <a:rPr lang="en-US" sz="1400" b="0" i="0" u="none" strike="noStrike" kern="1200" cap="none" spc="0" normalizeH="0" baseline="0" noProof="0" dirty="0">
                          <a:ln>
                            <a:noFill/>
                          </a:ln>
                          <a:effectLst/>
                          <a:uLnTx/>
                          <a:uFillTx/>
                          <a:latin typeface="Century Gothic"/>
                        </a:rPr>
                        <a:t> (remember to turn this in)</a:t>
                      </a: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kern="1200" cap="none" spc="0" normalizeH="0" baseline="0" noProof="0" dirty="0">
                          <a:ln>
                            <a:noFill/>
                          </a:ln>
                          <a:effectLst/>
                          <a:uLnTx/>
                          <a:uFillTx/>
                          <a:latin typeface="Century Gothic"/>
                          <a:hlinkClick r:id="rId8"/>
                        </a:rPr>
                        <a:t>Click here to view an interactive map to help you with your assignment on Teams</a:t>
                      </a:r>
                      <a:r>
                        <a:rPr lang="en-US" sz="1400" b="0" i="0" u="none" strike="noStrike" kern="1200" cap="none" spc="0" normalizeH="0" baseline="0" noProof="0" dirty="0">
                          <a:ln>
                            <a:noFill/>
                          </a:ln>
                          <a:effectLst/>
                          <a:uLnTx/>
                          <a:uFillTx/>
                          <a:latin typeface="Century Gothic"/>
                        </a:rPr>
                        <a:t> </a:t>
                      </a:r>
                      <a:endParaRPr lang="en-US" dirty="0">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965530">
                <a:tc>
                  <a:txBody>
                    <a:bodyPr/>
                    <a:lstStyle/>
                    <a:p>
                      <a:pPr algn="ctr"/>
                      <a:r>
                        <a:rPr lang="en-US" sz="1800" dirty="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No science today</a:t>
                      </a: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48865" y="957003"/>
            <a:ext cx="7424897" cy="954107"/>
          </a:xfrm>
          <a:prstGeom prst="rect">
            <a:avLst/>
          </a:prstGeom>
          <a:noFill/>
        </p:spPr>
        <p:txBody>
          <a:bodyPr wrap="square" rtlCol="0" anchor="t">
            <a:spAutoFit/>
          </a:bodyPr>
          <a:lstStyle/>
          <a:p>
            <a:pPr algn="ctr"/>
            <a:r>
              <a:rPr lang="en-US" sz="3800">
                <a:ln>
                  <a:solidFill>
                    <a:sysClr val="windowText" lastClr="000000"/>
                  </a:solidFill>
                </a:ln>
                <a:effectLst>
                  <a:outerShdw blurRad="38100" dist="38100" dir="2700000" algn="tl">
                    <a:srgbClr val="000000">
                      <a:alpha val="43137"/>
                    </a:srgbClr>
                  </a:outerShdw>
                </a:effectLst>
                <a:latin typeface="MJSleepSweetly"/>
                <a:ea typeface="MJSleepSweetly"/>
              </a:rPr>
              <a:t>Monday 5/11/20- Kindness </a:t>
            </a:r>
            <a:r>
              <a:rPr lang="en-US" sz="3800">
                <a:ln>
                  <a:solidFill>
                    <a:sysClr val="windowText" lastClr="000000"/>
                  </a:solidFill>
                </a:ln>
                <a:effectLst>
                  <a:outerShdw blurRad="38100" dist="38100" dir="2700000" algn="tl">
                    <a:srgbClr val="000000">
                      <a:alpha val="43137"/>
                    </a:srgbClr>
                  </a:outerShdw>
                </a:effectLst>
                <a:latin typeface="Century Gothic"/>
                <a:ea typeface="MJSleepSweetly"/>
              </a:rPr>
              <a:t>Day</a:t>
            </a:r>
            <a:r>
              <a:rPr lang="en-US" sz="3800">
                <a:ln>
                  <a:solidFill>
                    <a:sysClr val="windowText" lastClr="000000"/>
                  </a:solidFill>
                </a:ln>
                <a:effectLst>
                  <a:outerShdw blurRad="38100" dist="38100" dir="2700000" algn="tl">
                    <a:srgbClr val="000000">
                      <a:alpha val="43137"/>
                    </a:srgbClr>
                  </a:outerShdw>
                </a:effectLst>
                <a:latin typeface="MJSleepSweetly"/>
                <a:ea typeface="MJSleepSweetly"/>
              </a:rPr>
              <a:t> </a:t>
            </a:r>
          </a:p>
          <a:p>
            <a:pPr algn="ctr"/>
            <a:r>
              <a:rPr lang="en-US">
                <a:ln>
                  <a:solidFill>
                    <a:sysClr val="windowText" lastClr="000000"/>
                  </a:solidFill>
                </a:ln>
                <a:effectLst>
                  <a:outerShdw blurRad="38100" dist="38100" dir="2700000" algn="tl">
                    <a:srgbClr val="000000">
                      <a:alpha val="43137"/>
                    </a:srgbClr>
                  </a:outerShdw>
                </a:effectLst>
                <a:latin typeface="Century Gothic"/>
                <a:ea typeface="MJSleepSweetly"/>
              </a:rPr>
              <a:t>Do a kind deed for someone in your family.</a:t>
            </a:r>
            <a:endParaRPr lang="en-US"/>
          </a:p>
        </p:txBody>
      </p:sp>
    </p:spTree>
    <p:extLst>
      <p:ext uri="{BB962C8B-B14F-4D97-AF65-F5344CB8AC3E}">
        <p14:creationId xmlns:p14="http://schemas.microsoft.com/office/powerpoint/2010/main" val="35796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1323034209"/>
              </p:ext>
            </p:extLst>
          </p:nvPr>
        </p:nvGraphicFramePr>
        <p:xfrm>
          <a:off x="248865" y="1921351"/>
          <a:ext cx="7293719" cy="7306994"/>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1574818070"/>
                    </a:ext>
                  </a:extLst>
                </a:gridCol>
                <a:gridCol w="4998194">
                  <a:extLst>
                    <a:ext uri="{9D8B030D-6E8A-4147-A177-3AD203B41FA5}">
                      <a16:colId xmlns:a16="http://schemas.microsoft.com/office/drawing/2014/main" val="577556384"/>
                    </a:ext>
                  </a:extLst>
                </a:gridCol>
              </a:tblGrid>
              <a:tr h="357268">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214993">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ELA</a:t>
                      </a:r>
                      <a:r>
                        <a:rPr lang="en-US" sz="1400" b="0" i="0" u="none" strike="noStrike" kern="1200" cap="none" spc="0" normalizeH="0" baseline="0" noProof="0" dirty="0">
                          <a:ln>
                            <a:noFill/>
                          </a:ln>
                          <a:effectLst/>
                          <a:uLnTx/>
                          <a:uFillTx/>
                          <a:latin typeface="Century Gothic"/>
                          <a:ea typeface="MJAreYouSirius"/>
                          <a:cs typeface="+mn-cs"/>
                        </a:rPr>
                        <a:t> (10 minutes- </a:t>
                      </a:r>
                      <a:r>
                        <a:rPr lang="en-US" sz="1400" b="1" i="0" u="sng" strike="noStrike" kern="1200" cap="none" spc="0" normalizeH="0" baseline="0" noProof="0" dirty="0">
                          <a:ln>
                            <a:noFill/>
                          </a:ln>
                          <a:effectLst/>
                          <a:uLnTx/>
                          <a:uFillTx/>
                          <a:latin typeface="Century Gothic"/>
                          <a:ea typeface="MJAreYouSirius"/>
                          <a:cs typeface="+mn-cs"/>
                        </a:rPr>
                        <a:t>Adaptive Practice</a:t>
                      </a:r>
                      <a:r>
                        <a:rPr lang="en-US" sz="1400" b="0" i="0" u="none" strike="noStrike" kern="1200" cap="none" spc="0" normalizeH="0" baseline="0" noProof="0" dirty="0">
                          <a:ln>
                            <a:noFill/>
                          </a:ln>
                          <a:effectLst/>
                          <a:uLnTx/>
                          <a:uFillTx/>
                          <a:latin typeface="Century Gothic"/>
                          <a:ea typeface="MJAreYouSirius"/>
                          <a:cs typeface="+mn-cs"/>
                        </a:rPr>
                        <a:t>)</a:t>
                      </a:r>
                    </a:p>
                    <a:p>
                      <a:pPr marL="285750" marR="0" lvl="0" indent="-285750" algn="l">
                        <a:lnSpc>
                          <a:spcPct val="100000"/>
                        </a:lnSpc>
                        <a:spcBef>
                          <a:spcPts val="0"/>
                        </a:spcBef>
                        <a:spcAft>
                          <a:spcPts val="0"/>
                        </a:spcAft>
                        <a:buFont typeface="Wingdings" panose="05000000000000000000" pitchFamily="2" charset="2"/>
                        <a:buChar char="q"/>
                      </a:pPr>
                      <a:r>
                        <a:rPr lang="en-US" sz="1400" b="0" i="0" u="none" strike="noStrike" kern="1200" cap="none" spc="0" normalizeH="0" baseline="0" noProof="0" dirty="0">
                          <a:ln>
                            <a:noFill/>
                          </a:ln>
                          <a:effectLst/>
                          <a:uLnTx/>
                          <a:uFillTx/>
                          <a:latin typeface="Century Gothic"/>
                        </a:rPr>
                        <a:t>Complete 'Right Dog for the Job Vocabulary Think About It' as an assignment on Teams (remember to turn this in)</a:t>
                      </a: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kern="1200" cap="none" spc="0" normalizeH="0" baseline="0" noProof="0" dirty="0">
                          <a:ln>
                            <a:noFill/>
                          </a:ln>
                          <a:effectLst/>
                          <a:uLnTx/>
                          <a:uFillTx/>
                          <a:latin typeface="Century Gothic"/>
                          <a:hlinkClick r:id="rId4"/>
                        </a:rPr>
                        <a:t>Click this link for "The Right Dog for the Job" story</a:t>
                      </a:r>
                      <a:r>
                        <a:rPr lang="en-US" sz="1400" b="0" i="0" u="none" strike="noStrike" kern="1200" cap="none" spc="0" normalizeH="0" baseline="0" noProof="0" dirty="0">
                          <a:ln>
                            <a:noFill/>
                          </a:ln>
                          <a:effectLst/>
                          <a:uLnTx/>
                          <a:uFillTx/>
                          <a:latin typeface="Century Gothic"/>
                        </a:rPr>
                        <a:t>  page 500</a:t>
                      </a:r>
                      <a:endParaRPr lang="en-US" sz="1400" b="0" i="0" u="none" strike="noStrike" kern="1200" cap="none" spc="0" normalizeH="0" baseline="0" noProof="0" dirty="0">
                        <a:ln>
                          <a:noFill/>
                        </a:ln>
                        <a:effectLst/>
                        <a:uLnTx/>
                        <a:uFillTx/>
                        <a:latin typeface="Century Gothic"/>
                        <a:hlinkClick r:id="" action="ppaction://noaction"/>
                      </a:endParaRP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kern="1200" cap="none" spc="0" normalizeH="0" baseline="0" noProof="0" dirty="0">
                          <a:ln>
                            <a:noFill/>
                          </a:ln>
                          <a:effectLst/>
                          <a:uLnTx/>
                          <a:uFillTx/>
                          <a:latin typeface="Century Gothic"/>
                        </a:rPr>
                        <a:t>Log in to </a:t>
                      </a:r>
                      <a:r>
                        <a:rPr lang="en-US" sz="1400" b="0" i="0" u="none" strike="noStrike" kern="1200" cap="none" spc="0" normalizeH="0" baseline="0" noProof="0" dirty="0">
                          <a:ln>
                            <a:noFill/>
                          </a:ln>
                          <a:effectLst/>
                          <a:uLnTx/>
                          <a:uFillTx/>
                          <a:latin typeface="Century Gothic"/>
                          <a:hlinkClick r:id="rId5"/>
                        </a:rPr>
                        <a:t>BrainPOP</a:t>
                      </a:r>
                      <a:r>
                        <a:rPr lang="en-US" sz="1400" b="0" i="0" u="none" strike="noStrike" kern="1200" cap="none" spc="0" normalizeH="0" baseline="0" noProof="0" dirty="0">
                          <a:ln>
                            <a:noFill/>
                          </a:ln>
                          <a:effectLst/>
                          <a:uLnTx/>
                          <a:uFillTx/>
                          <a:latin typeface="Century Gothic"/>
                        </a:rPr>
                        <a:t> and view the video "Main Idea" (this was assigned to you)</a:t>
                      </a:r>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kern="1200" cap="none" spc="0" normalizeH="0" baseline="0" noProof="0" dirty="0">
                          <a:ln>
                            <a:noFill/>
                          </a:ln>
                          <a:effectLst/>
                          <a:uLnTx/>
                          <a:uFillTx/>
                          <a:latin typeface="Century Gothic"/>
                        </a:rPr>
                        <a:t>Take the quiz on BrainPOP after viewing the video (this was assigned to you)</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2114550">
                <a:tc>
                  <a:txBody>
                    <a:bodyPr/>
                    <a:lstStyle/>
                    <a:p>
                      <a:pPr algn="ctr"/>
                      <a:r>
                        <a:rPr lang="en-US" sz="1800" dirty="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3"/>
                        </a:rPr>
                        <a:t>Freckle Math</a:t>
                      </a:r>
                      <a:r>
                        <a:rPr lang="en-US" sz="1400" b="0" i="0" u="none" strike="noStrike" kern="1200" cap="none" spc="0" normalizeH="0" baseline="0" noProof="0" dirty="0">
                          <a:ln>
                            <a:noFill/>
                          </a:ln>
                          <a:effectLst/>
                          <a:uLnTx/>
                          <a:uFillTx/>
                          <a:latin typeface="Century Gothic"/>
                        </a:rPr>
                        <a:t> (10 minutes- </a:t>
                      </a:r>
                      <a:r>
                        <a:rPr lang="en-US" sz="1400" b="1" i="0" u="sng" strike="noStrike" kern="1200" cap="none" spc="0" normalizeH="0" baseline="0" noProof="0" dirty="0">
                          <a:ln>
                            <a:noFill/>
                          </a:ln>
                          <a:effectLst/>
                          <a:uLnTx/>
                          <a:uFillTx/>
                          <a:latin typeface="Century Gothic"/>
                        </a:rPr>
                        <a:t>Adaptive Practice</a:t>
                      </a:r>
                      <a:r>
                        <a:rPr lang="en-US" sz="1400" b="0" i="0" u="none" strike="noStrike" kern="1200" cap="none" spc="0" normalizeH="0" baseline="0" noProof="0" dirty="0">
                          <a:ln>
                            <a:noFill/>
                          </a:ln>
                          <a:effectLst/>
                          <a:uLnTx/>
                          <a:uFillTx/>
                          <a:latin typeface="Century Gothic"/>
                        </a:rPr>
                        <a:t>)</a:t>
                      </a:r>
                      <a:endParaRPr lang="en-US" sz="1400" b="0" i="0" u="none" strike="noStrike" kern="1200" cap="none" spc="0" normalizeH="0" baseline="0" noProof="0" dirty="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6"/>
                        </a:rPr>
                        <a:t>Khan Academy</a:t>
                      </a:r>
                      <a:r>
                        <a:rPr lang="en-US" sz="1400" b="0" i="0" u="none" strike="noStrike" kern="1200" cap="none" spc="0" normalizeH="0" baseline="0" noProof="0" dirty="0">
                          <a:ln>
                            <a:noFill/>
                          </a:ln>
                          <a:effectLst/>
                          <a:uLnTx/>
                          <a:uFillTx/>
                          <a:latin typeface="Century Gothic"/>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Watch the videos called "Time Word Problem: puzzle" and "Time word problem: travel time"</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Complete the activity called "Telling time word problems"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Complete "Units of measurement: Quiz 2"</a:t>
                      </a:r>
                    </a:p>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highlight>
                            <a:srgbClr val="FFFF00"/>
                          </a:highlight>
                          <a:uLnTx/>
                          <a:uFillTx/>
                          <a:latin typeface="Century Gothic"/>
                        </a:rPr>
                        <a:t>*Remember to watch the entire video for completion</a:t>
                      </a: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722215">
                <a:tc>
                  <a:txBody>
                    <a:bodyPr/>
                    <a:lstStyle/>
                    <a:p>
                      <a:pPr algn="ctr"/>
                      <a:r>
                        <a:rPr lang="en-US" sz="1800" dirty="0">
                          <a:latin typeface="KG Summer Storm Smooth"/>
                          <a:ea typeface="MJAreYouSirius"/>
                        </a:rPr>
                        <a:t>Social </a:t>
                      </a:r>
                      <a:endParaRPr lang="en-US" sz="1800" b="0" i="0" u="none" strike="noStrike" kern="1200" cap="none" spc="0" normalizeH="0" baseline="0" noProof="0" dirty="0">
                        <a:ln>
                          <a:noFill/>
                        </a:ln>
                        <a:solidFill>
                          <a:prstClr val="black"/>
                        </a:solidFill>
                        <a:effectLst/>
                        <a:uLnTx/>
                        <a:uFillTx/>
                        <a:latin typeface="KG Summer Storm Smooth"/>
                        <a:ea typeface="MJAreYouSirius"/>
                        <a:cs typeface="+mn-cs"/>
                      </a:endParaRPr>
                    </a:p>
                    <a:p>
                      <a:pPr lvl="0" algn="ctr">
                        <a:buNone/>
                      </a:pPr>
                      <a:r>
                        <a:rPr lang="en-US" sz="1800" dirty="0">
                          <a:latin typeface="KG Summer Storm Smooth"/>
                          <a:ea typeface="MJAreYouSirius"/>
                        </a:rPr>
                        <a:t>Studies</a:t>
                      </a:r>
                      <a:endParaRPr kumimoji="0" lang="en-US" sz="1800" b="0" i="0" u="none" strike="noStrike" kern="1200" cap="none" spc="0" normalizeH="0" baseline="0" noProof="0" dirty="0">
                        <a:ln>
                          <a:noFill/>
                        </a:ln>
                        <a:effectLst/>
                        <a:uLnTx/>
                        <a:uFillTx/>
                        <a:latin typeface="KG Summer Storm Smooth"/>
                        <a:ea typeface="MJAreYouSirius"/>
                        <a:cs typeface="+mn-c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noProof="0" dirty="0">
                          <a:solidFill>
                            <a:schemeClr val="tx1"/>
                          </a:solidFill>
                          <a:latin typeface="Century Gothic"/>
                        </a:rPr>
                        <a:t>Use this site to complete the WebQuest:  </a:t>
                      </a:r>
                      <a:r>
                        <a:rPr lang="en-US" sz="1400" b="0" i="0" u="none" strike="noStrike" noProof="0" dirty="0">
                          <a:solidFill>
                            <a:schemeClr val="tx1"/>
                          </a:solidFill>
                          <a:latin typeface="Century Gothic"/>
                          <a:hlinkClick r:id="rId7"/>
                        </a:rPr>
                        <a:t>Surveying the Southwest Webquest</a:t>
                      </a:r>
                      <a:endParaRPr lang="en-US" dirty="0"/>
                    </a:p>
                    <a:p>
                      <a:pPr marL="285750" marR="0" lvl="0" indent="-285750" algn="l">
                        <a:lnSpc>
                          <a:spcPct val="100000"/>
                        </a:lnSpc>
                        <a:spcBef>
                          <a:spcPts val="0"/>
                        </a:spcBef>
                        <a:spcAft>
                          <a:spcPts val="0"/>
                        </a:spcAft>
                        <a:buFont typeface="Wingdings,Sans-Serif" panose="05000000000000000000" pitchFamily="2" charset="2"/>
                        <a:buChar char="q"/>
                      </a:pPr>
                      <a:r>
                        <a:rPr lang="en-US" sz="1400" b="0" i="0" u="none" strike="noStrike" noProof="0" dirty="0">
                          <a:solidFill>
                            <a:schemeClr val="tx1"/>
                          </a:solidFill>
                          <a:latin typeface="Century Gothic"/>
                        </a:rPr>
                        <a:t>Fill in the answers using the 'Surveying the Southwest WebQuest' as an assignment on Teams (remember to turn this in)</a:t>
                      </a:r>
                      <a:endParaRPr lang="en-US" sz="1400" b="0" i="0" u="none" strike="noStrike" noProof="0" dirty="0">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879429">
                <a:tc>
                  <a:txBody>
                    <a:bodyPr/>
                    <a:lstStyle/>
                    <a:p>
                      <a:pPr algn="ctr"/>
                      <a:r>
                        <a:rPr lang="en-US" sz="1800" dirty="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No science today</a:t>
                      </a:r>
                      <a:endParaRPr kumimoji="0"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66528"/>
            <a:ext cx="7462997" cy="923330"/>
          </a:xfrm>
          <a:prstGeom prst="rect">
            <a:avLst/>
          </a:prstGeom>
          <a:noFill/>
        </p:spPr>
        <p:txBody>
          <a:bodyPr wrap="square" rtlCol="0" anchor="t">
            <a:spAutoFit/>
          </a:bodyPr>
          <a:lstStyle/>
          <a:p>
            <a:pPr algn="ctr"/>
            <a:r>
              <a:rPr lang="en-US" sz="3600">
                <a:ln>
                  <a:solidFill>
                    <a:sysClr val="windowText" lastClr="000000"/>
                  </a:solidFill>
                </a:ln>
                <a:effectLst>
                  <a:outerShdw blurRad="38100" dist="38100" dir="2700000" algn="tl">
                    <a:srgbClr val="000000">
                      <a:alpha val="43137"/>
                    </a:srgbClr>
                  </a:outerShdw>
                </a:effectLst>
                <a:latin typeface="MJSleepSweetly"/>
                <a:ea typeface="MJSleepSweetly"/>
              </a:rPr>
              <a:t>Tuesday 5/12/20 Lego  </a:t>
            </a:r>
            <a:r>
              <a:rPr lang="en-US" sz="3600">
                <a:ln>
                  <a:solidFill>
                    <a:sysClr val="windowText" lastClr="000000"/>
                  </a:solidFill>
                </a:ln>
                <a:effectLst>
                  <a:outerShdw blurRad="38100" dist="38100" dir="2700000" algn="tl">
                    <a:srgbClr val="000000">
                      <a:alpha val="43137"/>
                    </a:srgbClr>
                  </a:outerShdw>
                </a:effectLst>
                <a:latin typeface="Century Gothic"/>
                <a:ea typeface="MJSleepSweetly"/>
              </a:rPr>
              <a:t>Day</a:t>
            </a:r>
            <a:endParaRPr lang="en-US" sz="4200">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a:p>
            <a:pPr algn="ctr"/>
            <a:r>
              <a:rPr lang="en-US">
                <a:ln>
                  <a:solidFill>
                    <a:sysClr val="windowText" lastClr="000000"/>
                  </a:solidFill>
                </a:ln>
                <a:effectLst>
                  <a:outerShdw blurRad="38100" dist="38100" dir="2700000" algn="tl">
                    <a:srgbClr val="000000">
                      <a:alpha val="43137"/>
                    </a:srgbClr>
                  </a:outerShdw>
                </a:effectLst>
                <a:latin typeface="Century Gothic"/>
                <a:ea typeface="MJSleepSweetly"/>
              </a:rPr>
              <a:t>Take some time and play Legos!</a:t>
            </a:r>
            <a:endParaRPr lang="en-US">
              <a:ln>
                <a:solidFill>
                  <a:sysClr val="windowText" lastClr="000000"/>
                </a:solidFill>
              </a:ln>
              <a:effectLst>
                <a:outerShdw blurRad="38100" dist="38100" dir="2700000" algn="tl">
                  <a:srgbClr val="000000">
                    <a:alpha val="43137"/>
                  </a:srgbClr>
                </a:outerShdw>
              </a:effectLst>
              <a:latin typeface="Century Gothic"/>
              <a:ea typeface="MJSleepSweetly" panose="02000603000000000000" pitchFamily="2" charset="0"/>
            </a:endParaRPr>
          </a:p>
        </p:txBody>
      </p:sp>
    </p:spTree>
    <p:extLst>
      <p:ext uri="{BB962C8B-B14F-4D97-AF65-F5344CB8AC3E}">
        <p14:creationId xmlns:p14="http://schemas.microsoft.com/office/powerpoint/2010/main" val="337301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3407166510"/>
              </p:ext>
            </p:extLst>
          </p:nvPr>
        </p:nvGraphicFramePr>
        <p:xfrm>
          <a:off x="239340" y="2045176"/>
          <a:ext cx="7293719" cy="7893971"/>
        </p:xfrm>
        <a:graphic>
          <a:graphicData uri="http://schemas.openxmlformats.org/drawingml/2006/table">
            <a:tbl>
              <a:tblPr firstRow="1" bandRow="1">
                <a:tableStyleId>{5C22544A-7EE6-4342-B048-85BDC9FD1C3A}</a:tableStyleId>
              </a:tblPr>
              <a:tblGrid>
                <a:gridCol w="2143125">
                  <a:extLst>
                    <a:ext uri="{9D8B030D-6E8A-4147-A177-3AD203B41FA5}">
                      <a16:colId xmlns:a16="http://schemas.microsoft.com/office/drawing/2014/main" val="1574818070"/>
                    </a:ext>
                  </a:extLst>
                </a:gridCol>
                <a:gridCol w="5150594">
                  <a:extLst>
                    <a:ext uri="{9D8B030D-6E8A-4147-A177-3AD203B41FA5}">
                      <a16:colId xmlns:a16="http://schemas.microsoft.com/office/drawing/2014/main" val="577556384"/>
                    </a:ext>
                  </a:extLst>
                </a:gridCol>
              </a:tblGrid>
              <a:tr h="369221">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2514600">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ELA</a:t>
                      </a:r>
                      <a:r>
                        <a:rPr lang="en-US" sz="1400" b="0" i="0" u="none" strike="noStrike" kern="1200" cap="none" spc="0" normalizeH="0" baseline="0" noProof="0" dirty="0">
                          <a:ln>
                            <a:noFill/>
                          </a:ln>
                          <a:effectLst/>
                          <a:uLnTx/>
                          <a:uFillTx/>
                          <a:latin typeface="Century Gothic"/>
                          <a:ea typeface="MJAreYouSirius"/>
                          <a:cs typeface="+mn-cs"/>
                        </a:rPr>
                        <a:t> (10 minutes- </a:t>
                      </a:r>
                      <a:r>
                        <a:rPr lang="en-US" sz="1400" b="1" i="0" u="sng" strike="noStrike" kern="1200" cap="none" spc="0" normalizeH="0" baseline="0" noProof="0" dirty="0">
                          <a:ln>
                            <a:noFill/>
                          </a:ln>
                          <a:effectLst/>
                          <a:uLnTx/>
                          <a:uFillTx/>
                          <a:latin typeface="Century Gothic"/>
                          <a:ea typeface="MJAreYouSirius"/>
                          <a:cs typeface="+mn-cs"/>
                        </a:rPr>
                        <a:t>Adaptive Practice</a:t>
                      </a:r>
                      <a:r>
                        <a:rPr lang="en-US" sz="1400" b="0" i="0" u="none" strike="noStrike" kern="1200" cap="none" spc="0" normalizeH="0" baseline="0" noProof="0" dirty="0">
                          <a:ln>
                            <a:noFill/>
                          </a:ln>
                          <a:effectLst/>
                          <a:uLnTx/>
                          <a:uFillTx/>
                          <a:latin typeface="Century Gothic"/>
                          <a:ea typeface="MJAreYouSirius"/>
                          <a:cs typeface="+mn-cs"/>
                        </a:rPr>
                        <a:t>)</a:t>
                      </a:r>
                      <a:endParaRPr lang="en-US"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4"/>
                        </a:rPr>
                        <a:t>Click on the link for "The Right Dog for the Job" story</a:t>
                      </a:r>
                      <a:r>
                        <a:rPr lang="en-US" sz="1400" b="0" i="0" u="none" strike="noStrike" kern="1200" cap="none" spc="0" normalizeH="0" baseline="0" noProof="0" dirty="0">
                          <a:ln>
                            <a:noFill/>
                          </a:ln>
                          <a:effectLst/>
                          <a:uLnTx/>
                          <a:uFillTx/>
                          <a:latin typeface="Century Gothic"/>
                        </a:rPr>
                        <a:t> [page 500]</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Using the story, complete the 'Main Idea' as an assignment on Teams (remember to turn this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Complete the '4th Grade Journal Writing PowerPoint' and complete </a:t>
                      </a:r>
                      <a:r>
                        <a:rPr lang="en-US" sz="1400" b="0" i="0" u="none" strike="noStrike" kern="1200" cap="none" spc="0" normalizeH="0" baseline="0" noProof="0" dirty="0">
                          <a:ln>
                            <a:noFill/>
                          </a:ln>
                          <a:effectLst/>
                          <a:highlight>
                            <a:srgbClr val="FFFF00"/>
                          </a:highlight>
                          <a:uLnTx/>
                          <a:uFillTx/>
                          <a:latin typeface="Century Gothic"/>
                        </a:rPr>
                        <a:t>prompt #3 </a:t>
                      </a:r>
                      <a:r>
                        <a:rPr lang="en-US" sz="1400" b="1" i="0" u="sng" strike="noStrike" kern="1200" cap="none" spc="0" normalizeH="0" baseline="0" noProof="0" dirty="0">
                          <a:ln>
                            <a:noFill/>
                          </a:ln>
                          <a:effectLst/>
                          <a:highlight>
                            <a:srgbClr val="FFFF00"/>
                          </a:highlight>
                          <a:uLnTx/>
                          <a:uFillTx/>
                          <a:latin typeface="Century Gothic"/>
                        </a:rPr>
                        <a:t>only</a:t>
                      </a:r>
                      <a:r>
                        <a:rPr lang="en-US" sz="1400" b="0" i="0" u="none" strike="noStrike" kern="1200" cap="none" spc="0" normalizeH="0" baseline="0" noProof="0" dirty="0">
                          <a:ln>
                            <a:noFill/>
                          </a:ln>
                          <a:effectLst/>
                          <a:uLnTx/>
                          <a:uFillTx/>
                          <a:latin typeface="Century Gothic"/>
                        </a:rPr>
                        <a:t> as an assignment on Teams (remember to turn this in) *Please use complete sentences and correct capitalization/punctuation. Insert an </a:t>
                      </a:r>
                      <a:r>
                        <a:rPr lang="en-US" sz="1400" b="0" i="0" u="sng" strike="noStrike" kern="1200" cap="none" spc="0" normalizeH="0" baseline="0" noProof="0" dirty="0">
                          <a:ln>
                            <a:noFill/>
                          </a:ln>
                          <a:effectLst/>
                          <a:uLnTx/>
                          <a:uFillTx/>
                          <a:latin typeface="Century Gothic"/>
                        </a:rPr>
                        <a:t>appropriate</a:t>
                      </a:r>
                      <a:r>
                        <a:rPr lang="en-US" sz="1400" b="0" i="0" u="none" strike="noStrike" kern="1200" cap="none" spc="0" normalizeH="0" baseline="0" noProof="0" dirty="0">
                          <a:ln>
                            <a:noFill/>
                          </a:ln>
                          <a:effectLst/>
                          <a:uLnTx/>
                          <a:uFillTx/>
                          <a:latin typeface="Century Gothic"/>
                        </a:rPr>
                        <a:t> online picture. </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905000">
                <a:tc>
                  <a:txBody>
                    <a:bodyPr/>
                    <a:lstStyle/>
                    <a:p>
                      <a:pPr algn="ctr"/>
                      <a:r>
                        <a:rPr lang="en-US" sz="1800" dirty="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Math</a:t>
                      </a:r>
                      <a:r>
                        <a:rPr lang="en-US" sz="1400" b="0" i="0" u="none" strike="noStrike" kern="1200" cap="none" spc="0" normalizeH="0" baseline="0" noProof="0" dirty="0">
                          <a:ln>
                            <a:noFill/>
                          </a:ln>
                          <a:effectLst/>
                          <a:uLnTx/>
                          <a:uFillTx/>
                          <a:latin typeface="Century Gothic"/>
                          <a:ea typeface="MJAreYouSirius"/>
                          <a:cs typeface="+mn-cs"/>
                        </a:rPr>
                        <a:t> (10 minutes- </a:t>
                      </a:r>
                      <a:r>
                        <a:rPr lang="en-US" sz="1400" b="1" i="0" u="sng" strike="noStrike" kern="1200" cap="none" spc="0" normalizeH="0" baseline="0" noProof="0" dirty="0">
                          <a:ln>
                            <a:noFill/>
                          </a:ln>
                          <a:effectLst/>
                          <a:uLnTx/>
                          <a:uFillTx/>
                          <a:latin typeface="Century Gothic"/>
                          <a:ea typeface="MJAreYouSirius"/>
                          <a:cs typeface="+mn-cs"/>
                        </a:rPr>
                        <a:t>Adaptive Practice</a:t>
                      </a:r>
                      <a:r>
                        <a:rPr lang="en-US" sz="1400" b="0" i="0" u="none" strike="noStrike" kern="1200" cap="none" spc="0" normalizeH="0" baseline="0" noProof="0" dirty="0">
                          <a:ln>
                            <a:noFill/>
                          </a:ln>
                          <a:effectLst/>
                          <a:uLnTx/>
                          <a:uFillTx/>
                          <a:latin typeface="Century Gothic"/>
                          <a:ea typeface="MJAreYouSirius"/>
                          <a:cs typeface="+mn-cs"/>
                        </a:rPr>
                        <a:t>)</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Khan Academy</a:t>
                      </a:r>
                      <a:r>
                        <a:rPr lang="en-US" sz="1400" b="0" i="0" u="none" strike="noStrike" kern="1200" cap="none" spc="0" normalizeH="0" baseline="0" noProof="0" dirty="0">
                          <a:ln>
                            <a:noFill/>
                          </a:ln>
                          <a:effectLst/>
                          <a:uLnTx/>
                          <a:uFillTx/>
                          <a:latin typeface="Century Gothic"/>
                        </a:rPr>
                        <a:t> and log in</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Watch the video called " How to convert kg to mg to T to oz"</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Complete the activity called "Convert to smaller units (g and Kg)</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Watch the video "Converting pounds to ounces"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Complete the activity called "Convert to smaller units (oz and </a:t>
                      </a:r>
                      <a:r>
                        <a:rPr lang="en-US" sz="1400" b="0" i="0" u="none" strike="noStrike" kern="1200" cap="none" spc="0" normalizeH="0" baseline="0" noProof="0" dirty="0" err="1">
                          <a:ln>
                            <a:noFill/>
                          </a:ln>
                          <a:effectLst/>
                          <a:uLnTx/>
                          <a:uFillTx/>
                          <a:latin typeface="Century Gothic"/>
                        </a:rPr>
                        <a:t>lb</a:t>
                      </a:r>
                      <a:r>
                        <a:rPr lang="en-US" sz="1400" b="0" i="0" u="none" strike="noStrike" kern="1200" cap="none" spc="0" normalizeH="0" baseline="0" noProof="0" dirty="0">
                          <a:ln>
                            <a:noFill/>
                          </a:ln>
                          <a:effectLst/>
                          <a:uLnTx/>
                          <a:uFillTx/>
                          <a:latin typeface="Century Gothic"/>
                        </a:rPr>
                        <a:t>)</a:t>
                      </a:r>
                    </a:p>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highlight>
                            <a:srgbClr val="FFFF00"/>
                          </a:highlight>
                          <a:uLnTx/>
                          <a:uFillTx/>
                          <a:latin typeface="Century Gothic"/>
                        </a:rPr>
                        <a:t>*Remember to watch the entire video for completion</a:t>
                      </a:r>
                      <a:endParaRPr lang="en-US" sz="1400" b="0" i="0" u="none" strike="noStrike" kern="1200" cap="none" spc="0" normalizeH="0" baseline="0" noProof="0" dirty="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200150">
                <a:tc>
                  <a:txBody>
                    <a:bodyPr/>
                    <a:lstStyle/>
                    <a:p>
                      <a:pPr algn="ctr"/>
                      <a:endParaRPr lang="en-US" sz="1800">
                        <a:latin typeface="KG Summer Storm Smooth"/>
                        <a:ea typeface="MJAreYouSirius"/>
                      </a:endParaRPr>
                    </a:p>
                    <a:p>
                      <a:pPr lvl="0" algn="ctr">
                        <a:buNone/>
                      </a:pPr>
                      <a:r>
                        <a:rPr lang="en-US" sz="1800" dirty="0">
                          <a:latin typeface="KG Summer Storm Smooth"/>
                          <a:ea typeface="MJAreYouSirius"/>
                        </a:rPr>
                        <a:t>Social </a:t>
                      </a:r>
                      <a:endParaRPr lang="en-US" sz="1800" b="0" i="0" u="none" strike="noStrike" kern="1200" cap="none" spc="0" normalizeH="0" baseline="0" noProof="0" dirty="0">
                        <a:ln>
                          <a:noFill/>
                        </a:ln>
                        <a:effectLst/>
                        <a:uLnTx/>
                        <a:uFillTx/>
                        <a:latin typeface="KG Summer Storm Smooth"/>
                        <a:ea typeface="MJAreYouSirius"/>
                        <a:cs typeface="+mn-cs"/>
                      </a:endParaRPr>
                    </a:p>
                    <a:p>
                      <a:pPr lvl="0" algn="ctr">
                        <a:buNone/>
                      </a:pPr>
                      <a:r>
                        <a:rPr lang="en-US" sz="1800" dirty="0">
                          <a:latin typeface="KG Summer Storm Smooth"/>
                          <a:ea typeface="MJAreYouSirius"/>
                        </a:rPr>
                        <a:t>Studies</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a:lnSpc>
                          <a:spcPct val="100000"/>
                        </a:lnSpc>
                        <a:spcBef>
                          <a:spcPts val="0"/>
                        </a:spcBef>
                        <a:spcAft>
                          <a:spcPts val="0"/>
                        </a:spcAft>
                        <a:buFont typeface="Wingdings,Sans-Serif"/>
                        <a:buChar char="q"/>
                      </a:pPr>
                      <a:r>
                        <a:rPr lang="en-US" sz="1400" b="0" i="0" u="none" strike="noStrike" kern="1200" cap="none" spc="0" normalizeH="0" baseline="0" noProof="0" dirty="0">
                          <a:ln>
                            <a:noFill/>
                          </a:ln>
                          <a:effectLst/>
                          <a:uLnTx/>
                          <a:uFillTx/>
                          <a:latin typeface="Century Gothic"/>
                        </a:rPr>
                        <a:t>No social studies today</a:t>
                      </a:r>
                      <a:endParaRPr lang="en-US" sz="1400" b="0" i="0" u="none" strike="noStrike" kern="1200" cap="none" spc="0" normalizeH="0" baseline="0" noProof="0" dirty="0">
                        <a:ln>
                          <a:noFill/>
                        </a:ln>
                        <a:effectLst/>
                        <a:uLnTx/>
                        <a:uFillTx/>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356883">
                <a:tc>
                  <a:txBody>
                    <a:bodyPr/>
                    <a:lstStyle/>
                    <a:p>
                      <a:pPr algn="ctr"/>
                      <a:r>
                        <a:rPr lang="en-US" sz="1800" dirty="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Learn about rock patterns and fossils! </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View the Power Point: </a:t>
                      </a:r>
                      <a:r>
                        <a:rPr lang="en-US" sz="1400" b="1" i="0" u="none" strike="noStrike" kern="1200" cap="none" spc="0" normalizeH="0" baseline="0" noProof="0" dirty="0">
                          <a:ln>
                            <a:noFill/>
                          </a:ln>
                          <a:effectLst/>
                          <a:uLnTx/>
                          <a:uFillTx/>
                          <a:latin typeface="Century Gothic"/>
                        </a:rPr>
                        <a:t>Rock Patterns and Fossils </a:t>
                      </a:r>
                      <a:r>
                        <a:rPr lang="en-US" sz="1400" b="0" i="0" u="none" strike="noStrike" kern="1200" cap="none" spc="0" normalizeH="0" baseline="0" noProof="0" dirty="0">
                          <a:ln>
                            <a:noFill/>
                          </a:ln>
                          <a:effectLst/>
                          <a:uLnTx/>
                          <a:uFillTx/>
                          <a:latin typeface="Century Gothic"/>
                        </a:rPr>
                        <a:t>that has been assigned to you on Teams.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Complete the Rock Patterns and Fossils Quick Review as an assignment on Teams (remember to turn this in)</a:t>
                      </a:r>
                      <a:endParaRPr lang="en-US" dirty="0"/>
                    </a:p>
                    <a:p>
                      <a:pPr marL="285750" marR="0" lvl="0" indent="-285750" algn="l">
                        <a:lnSpc>
                          <a:spcPct val="100000"/>
                        </a:lnSpc>
                        <a:spcBef>
                          <a:spcPts val="0"/>
                        </a:spcBef>
                        <a:spcAft>
                          <a:spcPts val="0"/>
                        </a:spcAft>
                        <a:buFont typeface="Wingdings"/>
                        <a:buChar char="q"/>
                      </a:pPr>
                      <a:endParaRPr lang="en-US" sz="1400" b="0" i="0" u="none" strike="noStrike" kern="1200" cap="none" spc="0" normalizeH="0" baseline="0" noProof="0">
                        <a:ln>
                          <a:noFill/>
                        </a:ln>
                        <a:effectLst/>
                        <a:uLnTx/>
                        <a:uFillTx/>
                      </a:endParaRPr>
                    </a:p>
                    <a:p>
                      <a:pPr marL="0" marR="0" lvl="0" indent="0" algn="l">
                        <a:lnSpc>
                          <a:spcPct val="100000"/>
                        </a:lnSpc>
                        <a:spcBef>
                          <a:spcPts val="0"/>
                        </a:spcBef>
                        <a:spcAft>
                          <a:spcPts val="0"/>
                        </a:spcAft>
                        <a:buNone/>
                      </a:pPr>
                      <a:endParaRPr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1046440"/>
          </a:xfrm>
          <a:prstGeom prst="rect">
            <a:avLst/>
          </a:prstGeom>
          <a:noFill/>
        </p:spPr>
        <p:txBody>
          <a:bodyPr wrap="square" rtlCol="0" anchor="t">
            <a:spAutoFit/>
          </a:bodyPr>
          <a:lstStyle/>
          <a:p>
            <a:pPr algn="ctr"/>
            <a:r>
              <a:rPr lang="en-US" sz="3600">
                <a:ln>
                  <a:solidFill>
                    <a:sysClr val="windowText" lastClr="000000"/>
                  </a:solidFill>
                </a:ln>
                <a:effectLst>
                  <a:outerShdw blurRad="38100" dist="38100" dir="2700000" algn="tl">
                    <a:srgbClr val="000000">
                      <a:alpha val="43137"/>
                    </a:srgbClr>
                  </a:outerShdw>
                </a:effectLst>
                <a:latin typeface="MJSleepSweetly"/>
                <a:ea typeface="MJSleepSweetly"/>
              </a:rPr>
              <a:t>Wednesday 5/13/20 Music</a:t>
            </a:r>
            <a:r>
              <a:rPr lang="en-US" sz="3600">
                <a:ln>
                  <a:solidFill>
                    <a:sysClr val="windowText" lastClr="000000"/>
                  </a:solidFill>
                </a:ln>
                <a:effectLst>
                  <a:outerShdw blurRad="38100" dist="38100" dir="2700000" algn="tl">
                    <a:srgbClr val="000000">
                      <a:alpha val="43137"/>
                    </a:srgbClr>
                  </a:outerShdw>
                </a:effectLst>
                <a:latin typeface="Century Gothic"/>
                <a:ea typeface="MJSleepSweetly"/>
              </a:rPr>
              <a:t> Day</a:t>
            </a:r>
            <a:r>
              <a:rPr lang="en-US" sz="4400">
                <a:ln>
                  <a:solidFill>
                    <a:sysClr val="windowText" lastClr="000000"/>
                  </a:solidFill>
                </a:ln>
                <a:effectLst>
                  <a:outerShdw blurRad="38100" dist="38100" dir="2700000" algn="tl">
                    <a:srgbClr val="000000">
                      <a:alpha val="43137"/>
                    </a:srgbClr>
                  </a:outerShdw>
                </a:effectLst>
                <a:latin typeface="MJSleepSweetly"/>
                <a:ea typeface="MJSleepSweetly"/>
              </a:rPr>
              <a:t> </a:t>
            </a:r>
          </a:p>
          <a:p>
            <a:pPr algn="ctr"/>
            <a:r>
              <a:rPr lang="en-US">
                <a:ln>
                  <a:solidFill>
                    <a:sysClr val="windowText" lastClr="000000"/>
                  </a:solidFill>
                </a:ln>
                <a:effectLst>
                  <a:outerShdw blurRad="38100" dist="38100" dir="2700000" algn="tl">
                    <a:srgbClr val="000000">
                      <a:alpha val="43137"/>
                    </a:srgbClr>
                  </a:outerShdw>
                </a:effectLst>
                <a:latin typeface="Century Gothic"/>
                <a:ea typeface="MJSleepSweetly"/>
              </a:rPr>
              <a:t>Listen to your favorite music today! </a:t>
            </a:r>
            <a:endParaRPr lang="en-US" sz="4400">
              <a:ln>
                <a:solidFill>
                  <a:sysClr val="windowText" lastClr="000000"/>
                </a:solidFill>
              </a:ln>
              <a:effectLst>
                <a:outerShdw blurRad="38100" dist="38100" dir="2700000" algn="tl">
                  <a:srgbClr val="000000">
                    <a:alpha val="43137"/>
                  </a:srgbClr>
                </a:outerShdw>
              </a:effectLst>
              <a:latin typeface="MJSleepSweetly"/>
              <a:ea typeface="MJSleepSweetly" panose="02000603000000000000" pitchFamily="2" charset="0"/>
            </a:endParaRPr>
          </a:p>
        </p:txBody>
      </p:sp>
    </p:spTree>
    <p:extLst>
      <p:ext uri="{BB962C8B-B14F-4D97-AF65-F5344CB8AC3E}">
        <p14:creationId xmlns:p14="http://schemas.microsoft.com/office/powerpoint/2010/main" val="416428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2228080414"/>
              </p:ext>
            </p:extLst>
          </p:nvPr>
        </p:nvGraphicFramePr>
        <p:xfrm>
          <a:off x="248865" y="1968976"/>
          <a:ext cx="7293719" cy="6842609"/>
        </p:xfrm>
        <a:graphic>
          <a:graphicData uri="http://schemas.openxmlformats.org/drawingml/2006/table">
            <a:tbl>
              <a:tblPr firstRow="1" bandRow="1">
                <a:tableStyleId>{5C22544A-7EE6-4342-B048-85BDC9FD1C3A}</a:tableStyleId>
              </a:tblPr>
              <a:tblGrid>
                <a:gridCol w="2333624">
                  <a:extLst>
                    <a:ext uri="{9D8B030D-6E8A-4147-A177-3AD203B41FA5}">
                      <a16:colId xmlns:a16="http://schemas.microsoft.com/office/drawing/2014/main" val="1574818070"/>
                    </a:ext>
                  </a:extLst>
                </a:gridCol>
                <a:gridCol w="4960095">
                  <a:extLst>
                    <a:ext uri="{9D8B030D-6E8A-4147-A177-3AD203B41FA5}">
                      <a16:colId xmlns:a16="http://schemas.microsoft.com/office/drawing/2014/main" val="577556384"/>
                    </a:ext>
                  </a:extLst>
                </a:gridCol>
              </a:tblGrid>
              <a:tr h="448944">
                <a:tc>
                  <a:txBody>
                    <a:bodyPr/>
                    <a:lstStyle/>
                    <a:p>
                      <a:pPr algn="ctr"/>
                      <a:r>
                        <a:rPr lang="en-US" sz="1800" u="sng" dirty="0">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dirty="0">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762125">
                <a:tc>
                  <a:txBody>
                    <a:bodyPr/>
                    <a:lstStyle/>
                    <a:p>
                      <a:pPr algn="ctr"/>
                      <a:r>
                        <a:rPr lang="en-US" sz="1800" dirty="0">
                          <a:latin typeface="KG Summer Storm Smooth"/>
                          <a:ea typeface="MJAreYouSirius"/>
                        </a:rPr>
                        <a:t>ELA</a:t>
                      </a:r>
                      <a:endParaRPr kumimoji="0" lang="en-US" sz="2000" b="0" i="0" u="none" strike="noStrike" kern="1200" cap="none" spc="0" normalizeH="0" baseline="0" noProof="0" dirty="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ELA</a:t>
                      </a:r>
                      <a:r>
                        <a:rPr lang="en-US" sz="1400" b="0" i="0" u="none" strike="noStrike" kern="1200" cap="none" spc="0" normalizeH="0" baseline="0" noProof="0" dirty="0">
                          <a:ln>
                            <a:noFill/>
                          </a:ln>
                          <a:effectLst/>
                          <a:uLnTx/>
                          <a:uFillTx/>
                          <a:latin typeface="Century Gothic"/>
                          <a:ea typeface="MJAreYouSirius"/>
                          <a:cs typeface="+mn-cs"/>
                        </a:rPr>
                        <a:t> (10 minutes- </a:t>
                      </a:r>
                      <a:r>
                        <a:rPr lang="en-US" sz="1400" b="1" i="0" u="sng" strike="noStrike" kern="1200" cap="none" spc="0" normalizeH="0" baseline="0" noProof="0" dirty="0">
                          <a:ln>
                            <a:noFill/>
                          </a:ln>
                          <a:effectLst/>
                          <a:uLnTx/>
                          <a:uFillTx/>
                          <a:latin typeface="Century Gothic"/>
                          <a:ea typeface="MJAreYouSirius"/>
                          <a:cs typeface="+mn-cs"/>
                        </a:rPr>
                        <a:t>Adaptive Practice</a:t>
                      </a:r>
                      <a:r>
                        <a:rPr lang="en-US" sz="1400" b="0" i="0" u="none" strike="noStrike" kern="1200" cap="none" spc="0" normalizeH="0" baseline="0" noProof="0" dirty="0">
                          <a:ln>
                            <a:noFill/>
                          </a:ln>
                          <a:effectLst/>
                          <a:uLnTx/>
                          <a:uFillTx/>
                          <a:latin typeface="Century Gothic"/>
                          <a:ea typeface="MJAreYouSirius"/>
                          <a:cs typeface="+mn-cs"/>
                        </a:rPr>
                        <a:t>)</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hlinkClick r:id="rId4"/>
                        </a:rPr>
                        <a:t>Click on the link for "The Right Dog for the Job" story</a:t>
                      </a:r>
                      <a:r>
                        <a:rPr lang="en-US" sz="1400" b="0" i="0" u="none" strike="noStrike" kern="1200" cap="none" spc="0" normalizeH="0" baseline="0" noProof="0" dirty="0">
                          <a:ln>
                            <a:noFill/>
                          </a:ln>
                          <a:effectLst/>
                          <a:uLnTx/>
                          <a:uFillTx/>
                          <a:latin typeface="Century Gothic"/>
                        </a:rPr>
                        <a:t> [page 500]</a:t>
                      </a:r>
                      <a:endParaRPr lang="en-US" sz="1400" b="0" i="0" u="none" strike="noStrike" kern="1200" cap="none" spc="0" normalizeH="0" baseline="0" noProof="0" dirty="0">
                        <a:ln>
                          <a:noFill/>
                        </a:ln>
                        <a:effectLst/>
                        <a:uLnTx/>
                        <a:uFillTx/>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Using the story, complete the 'Sequencing Activity' as an assignment on Teams (remember to turn this in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1790700">
                <a:tc>
                  <a:txBody>
                    <a:bodyPr/>
                    <a:lstStyle/>
                    <a:p>
                      <a:pPr algn="ctr"/>
                      <a:r>
                        <a:rPr lang="en-US" sz="1800" dirty="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hlinkClick r:id="rId3"/>
                        </a:rPr>
                        <a:t>Freckle Math</a:t>
                      </a:r>
                      <a:r>
                        <a:rPr lang="en-US" sz="1400" b="0" i="0" u="none" strike="noStrike" kern="1200" cap="none" spc="0" normalizeH="0" baseline="0" noProof="0" dirty="0">
                          <a:ln>
                            <a:noFill/>
                          </a:ln>
                          <a:effectLst/>
                          <a:uLnTx/>
                          <a:uFillTx/>
                          <a:latin typeface="Century Gothic"/>
                          <a:ea typeface="MJAreYouSirius"/>
                          <a:cs typeface="+mn-cs"/>
                        </a:rPr>
                        <a:t> (10 minutes- </a:t>
                      </a:r>
                      <a:r>
                        <a:rPr lang="en-US" sz="1400" b="1" i="0" u="sng" strike="noStrike" kern="1200" cap="none" spc="0" normalizeH="0" baseline="0" noProof="0" dirty="0">
                          <a:ln>
                            <a:noFill/>
                          </a:ln>
                          <a:effectLst/>
                          <a:uLnTx/>
                          <a:uFillTx/>
                          <a:latin typeface="Century Gothic"/>
                          <a:ea typeface="MJAreYouSirius"/>
                          <a:cs typeface="+mn-cs"/>
                        </a:rPr>
                        <a:t>Adaptive Practice</a:t>
                      </a:r>
                      <a:r>
                        <a:rPr lang="en-US" sz="1400" b="0" i="0" u="none" strike="noStrike" kern="1200" cap="none" spc="0" normalizeH="0" baseline="0" noProof="0" dirty="0">
                          <a:ln>
                            <a:noFill/>
                          </a:ln>
                          <a:effectLst/>
                          <a:uLnTx/>
                          <a:uFillTx/>
                          <a:latin typeface="Century Gothic"/>
                          <a:ea typeface="MJAreYouSirius"/>
                          <a:cs typeface="+mn-cs"/>
                        </a:rPr>
                        <a:t>)</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Go on </a:t>
                      </a:r>
                      <a:r>
                        <a:rPr lang="en-US" sz="1400" b="0" i="0" u="none" strike="noStrike" kern="1200" cap="none" spc="0" normalizeH="0" baseline="0" noProof="0" dirty="0">
                          <a:ln>
                            <a:noFill/>
                          </a:ln>
                          <a:effectLst/>
                          <a:uLnTx/>
                          <a:uFillTx/>
                          <a:latin typeface="Century Gothic"/>
                          <a:hlinkClick r:id="rId5"/>
                        </a:rPr>
                        <a:t>Khan Academy</a:t>
                      </a:r>
                      <a:r>
                        <a:rPr lang="en-US" sz="1400" b="0" i="0" u="none" strike="noStrike" kern="1200" cap="none" spc="0" normalizeH="0" baseline="0" noProof="0" dirty="0">
                          <a:ln>
                            <a:noFill/>
                          </a:ln>
                          <a:effectLst/>
                          <a:uLnTx/>
                          <a:uFillTx/>
                          <a:latin typeface="Century Gothic"/>
                        </a:rPr>
                        <a:t> and log in</a:t>
                      </a:r>
                      <a:endParaRPr lang="en-US" dirty="0"/>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Complete the activity "Metric units of mass review (g and kg)</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rPr>
                        <a:t>Complete the activity "US customary units of weight review (oz &amp; </a:t>
                      </a:r>
                      <a:r>
                        <a:rPr lang="en-US" sz="1400" b="0" i="0" u="none" strike="noStrike" kern="1200" cap="none" spc="0" normalizeH="0" baseline="0" noProof="0" dirty="0" err="1">
                          <a:ln>
                            <a:noFill/>
                          </a:ln>
                          <a:effectLst/>
                          <a:uLnTx/>
                          <a:uFillTx/>
                          <a:latin typeface="Century Gothic"/>
                        </a:rPr>
                        <a:t>lb</a:t>
                      </a:r>
                      <a:r>
                        <a:rPr lang="en-US" sz="1400" b="0" i="0" u="none" strike="noStrike" kern="1200" cap="none" spc="0" normalizeH="0" baseline="0" noProof="0" dirty="0">
                          <a:ln>
                            <a:noFill/>
                          </a:ln>
                          <a:effectLst/>
                          <a:uLnTx/>
                          <a:uFillTx/>
                          <a:latin typeface="Century Gothic"/>
                        </a:rPr>
                        <a:t>)</a:t>
                      </a:r>
                    </a:p>
                    <a:p>
                      <a:pPr marL="0" marR="0" lvl="0" indent="0" algn="l">
                        <a:lnSpc>
                          <a:spcPct val="100000"/>
                        </a:lnSpc>
                        <a:spcBef>
                          <a:spcPts val="0"/>
                        </a:spcBef>
                        <a:spcAft>
                          <a:spcPts val="0"/>
                        </a:spcAft>
                        <a:buNone/>
                      </a:pPr>
                      <a:r>
                        <a:rPr lang="en-US" sz="1400" b="0" i="0" u="none" strike="noStrike" kern="1200" cap="none" spc="0" normalizeH="0" baseline="0" noProof="0" dirty="0">
                          <a:ln>
                            <a:noFill/>
                          </a:ln>
                          <a:effectLst/>
                          <a:highlight>
                            <a:srgbClr val="FFFF00"/>
                          </a:highlight>
                          <a:uLnTx/>
                          <a:uFillTx/>
                          <a:latin typeface="Century Gothic"/>
                        </a:rPr>
                        <a:t>*Remember to watch the entire video for completion</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131341">
                <a:tc>
                  <a:txBody>
                    <a:bodyPr/>
                    <a:lstStyle/>
                    <a:p>
                      <a:pPr algn="ctr"/>
                      <a:endParaRPr lang="en-US" sz="1800">
                        <a:latin typeface="KG Summer Storm Smooth"/>
                        <a:ea typeface="MJAreYouSirius"/>
                      </a:endParaRPr>
                    </a:p>
                    <a:p>
                      <a:pPr lvl="0" algn="ctr">
                        <a:buNone/>
                      </a:pPr>
                      <a:r>
                        <a:rPr lang="en-US" sz="1800" dirty="0">
                          <a:latin typeface="KG Summer Storm Smooth"/>
                          <a:ea typeface="MJAreYouSirius"/>
                        </a:rPr>
                        <a:t>Social </a:t>
                      </a:r>
                      <a:endParaRPr lang="en-US" sz="1800" b="0" i="0" u="none" strike="noStrike" kern="1200" cap="none" spc="0" normalizeH="0" baseline="0" noProof="0" dirty="0">
                        <a:ln>
                          <a:noFill/>
                        </a:ln>
                        <a:effectLst/>
                        <a:uLnTx/>
                        <a:uFillTx/>
                        <a:latin typeface="KG Summer Storm Smooth"/>
                        <a:ea typeface="MJAreYouSirius"/>
                        <a:cs typeface="+mn-cs"/>
                      </a:endParaRPr>
                    </a:p>
                    <a:p>
                      <a:pPr lvl="0" algn="ctr">
                        <a:buNone/>
                      </a:pPr>
                      <a:r>
                        <a:rPr lang="en-US" sz="1800" dirty="0">
                          <a:latin typeface="KG Summer Storm Smooth"/>
                          <a:ea typeface="MJAreYouSirius"/>
                        </a:rPr>
                        <a:t>Studies</a:t>
                      </a:r>
                      <a:endParaRPr kumimoji="0" lang="en-US" sz="1800" b="0" i="0" u="none" strike="noStrike" kern="1200" cap="none" spc="0" normalizeH="0" baseline="0" noProof="0" dirty="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No social studies today</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JAreYouSirius" panose="02000603000000000000" pitchFamily="2" charset="0"/>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1652120">
                <a:tc>
                  <a:txBody>
                    <a:bodyPr/>
                    <a:lstStyle/>
                    <a:p>
                      <a:pPr algn="ctr"/>
                      <a:r>
                        <a:rPr lang="en-US" sz="1800" dirty="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Log onto </a:t>
                      </a:r>
                      <a:r>
                        <a:rPr lang="en-US" sz="1400" b="0" i="0" u="none" strike="noStrike" kern="1200" cap="none" spc="0" normalizeH="0" baseline="0" noProof="0" dirty="0">
                          <a:ln>
                            <a:noFill/>
                          </a:ln>
                          <a:effectLst/>
                          <a:uLnTx/>
                          <a:uFillTx/>
                          <a:latin typeface="Century Gothic"/>
                          <a:hlinkClick r:id="rId6"/>
                        </a:rPr>
                        <a:t>EPIC</a:t>
                      </a:r>
                      <a:endParaRPr lang="en-US" sz="1400" b="0" i="0" u="none" strike="noStrike" kern="1200" cap="none" spc="0" normalizeH="0" baseline="0" noProof="0">
                        <a:ln>
                          <a:noFill/>
                        </a:ln>
                        <a:effectLst/>
                        <a:uLnTx/>
                        <a:uFillTx/>
                        <a:latin typeface="Century Gothic"/>
                        <a:ea typeface="MJAreYouSirius"/>
                        <a:cs typeface="+mn-cs"/>
                      </a:endParaRP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Read </a:t>
                      </a:r>
                      <a:r>
                        <a:rPr lang="en-US" sz="1400" b="1" i="0" u="none" strike="noStrike" kern="1200" cap="none" spc="0" normalizeH="0" baseline="0" noProof="0" dirty="0">
                          <a:ln>
                            <a:noFill/>
                          </a:ln>
                          <a:effectLst/>
                          <a:uLnTx/>
                          <a:uFillTx/>
                          <a:latin typeface="Century Gothic"/>
                          <a:ea typeface="MJAreYouSirius"/>
                          <a:cs typeface="+mn-cs"/>
                        </a:rPr>
                        <a:t>"Figuring Out Fossils" (t</a:t>
                      </a:r>
                      <a:r>
                        <a:rPr lang="en-US" sz="1400" b="0" i="0" u="none" strike="noStrike" kern="1200" cap="none" spc="0" normalizeH="0" baseline="0" noProof="0" dirty="0">
                          <a:ln>
                            <a:noFill/>
                          </a:ln>
                          <a:effectLst/>
                          <a:uLnTx/>
                          <a:uFillTx/>
                          <a:latin typeface="Century Gothic"/>
                          <a:ea typeface="MJAreYouSirius"/>
                          <a:cs typeface="+mn-cs"/>
                        </a:rPr>
                        <a:t>his has been assigned to you)</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dirty="0">
                          <a:ln>
                            <a:noFill/>
                          </a:ln>
                          <a:effectLst/>
                          <a:uLnTx/>
                          <a:uFillTx/>
                          <a:latin typeface="Century Gothic"/>
                          <a:ea typeface="MJAreYouSirius"/>
                          <a:cs typeface="+mn-cs"/>
                        </a:rPr>
                        <a:t>Take the book quiz (this has been assigned to you)</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239340" y="909378"/>
            <a:ext cx="7462997" cy="984885"/>
          </a:xfrm>
          <a:prstGeom prst="rect">
            <a:avLst/>
          </a:prstGeom>
          <a:noFill/>
        </p:spPr>
        <p:txBody>
          <a:bodyPr wrap="square" rtlCol="0" anchor="t">
            <a:spAutoFit/>
          </a:bodyPr>
          <a:lstStyle/>
          <a:p>
            <a:pPr algn="ctr"/>
            <a:r>
              <a:rPr lang="en-US" sz="4000">
                <a:ln>
                  <a:solidFill>
                    <a:sysClr val="windowText" lastClr="000000"/>
                  </a:solidFill>
                </a:ln>
                <a:effectLst>
                  <a:outerShdw blurRad="38100" dist="38100" dir="2700000" algn="tl">
                    <a:srgbClr val="000000">
                      <a:alpha val="43137"/>
                    </a:srgbClr>
                  </a:outerShdw>
                </a:effectLst>
                <a:latin typeface="MJSleepSweetly"/>
                <a:ea typeface="MJSleepSweetly"/>
              </a:rPr>
              <a:t>Thursday 5/14/20 Nature</a:t>
            </a:r>
            <a:r>
              <a:rPr lang="en-US" sz="4000">
                <a:ln>
                  <a:solidFill>
                    <a:sysClr val="windowText" lastClr="000000"/>
                  </a:solidFill>
                </a:ln>
                <a:effectLst>
                  <a:outerShdw blurRad="38100" dist="38100" dir="2700000" algn="tl">
                    <a:srgbClr val="000000">
                      <a:alpha val="43137"/>
                    </a:srgbClr>
                  </a:outerShdw>
                </a:effectLst>
                <a:latin typeface="Century Gothic"/>
                <a:ea typeface="MJSleepSweetly"/>
              </a:rPr>
              <a:t> Day</a:t>
            </a:r>
          </a:p>
          <a:p>
            <a:pPr algn="ctr"/>
            <a:r>
              <a:rPr lang="en-US">
                <a:ln>
                  <a:solidFill>
                    <a:sysClr val="windowText" lastClr="000000"/>
                  </a:solidFill>
                </a:ln>
                <a:effectLst>
                  <a:outerShdw blurRad="38100" dist="38100" dir="2700000" algn="tl">
                    <a:srgbClr val="000000">
                      <a:alpha val="43137"/>
                    </a:srgbClr>
                  </a:outerShdw>
                </a:effectLst>
                <a:latin typeface="Century Gothic"/>
                <a:ea typeface="MJSleepSweetly"/>
              </a:rPr>
              <a:t>Go outside and enjoy nature today!</a:t>
            </a:r>
            <a:endParaRPr lang="en-US"/>
          </a:p>
        </p:txBody>
      </p:sp>
    </p:spTree>
    <p:extLst>
      <p:ext uri="{BB962C8B-B14F-4D97-AF65-F5344CB8AC3E}">
        <p14:creationId xmlns:p14="http://schemas.microsoft.com/office/powerpoint/2010/main" val="8534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BB2A09A1-07C5-4E19-8E21-F6918513A785}"/>
              </a:ext>
            </a:extLst>
          </p:cNvPr>
          <p:cNvGraphicFramePr>
            <a:graphicFrameLocks noGrp="1"/>
          </p:cNvGraphicFramePr>
          <p:nvPr>
            <p:extLst>
              <p:ext uri="{D42A27DB-BD31-4B8C-83A1-F6EECF244321}">
                <p14:modId xmlns:p14="http://schemas.microsoft.com/office/powerpoint/2010/main" val="4151492860"/>
              </p:ext>
            </p:extLst>
          </p:nvPr>
        </p:nvGraphicFramePr>
        <p:xfrm>
          <a:off x="229815" y="2302351"/>
          <a:ext cx="7293717" cy="6648449"/>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1574818070"/>
                    </a:ext>
                  </a:extLst>
                </a:gridCol>
                <a:gridCol w="4931518">
                  <a:extLst>
                    <a:ext uri="{9D8B030D-6E8A-4147-A177-3AD203B41FA5}">
                      <a16:colId xmlns:a16="http://schemas.microsoft.com/office/drawing/2014/main" val="577556384"/>
                    </a:ext>
                  </a:extLst>
                </a:gridCol>
              </a:tblGrid>
              <a:tr h="433387">
                <a:tc>
                  <a:txBody>
                    <a:bodyPr/>
                    <a:lstStyle/>
                    <a:p>
                      <a:pPr algn="ctr"/>
                      <a:r>
                        <a:rPr lang="en-US" sz="1800" u="sng">
                          <a:solidFill>
                            <a:schemeClr val="tx1"/>
                          </a:solidFill>
                          <a:latin typeface="KG Summer Storm Smooth"/>
                          <a:ea typeface="MJAreYouSirius"/>
                        </a:rPr>
                        <a:t>Subjects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tc>
                  <a:txBody>
                    <a:bodyPr/>
                    <a:lstStyle/>
                    <a:p>
                      <a:pPr algn="ctr"/>
                      <a:r>
                        <a:rPr lang="en-US" sz="1800" u="sng">
                          <a:solidFill>
                            <a:schemeClr val="tx1"/>
                          </a:solidFill>
                          <a:latin typeface="KG Summer Storm Smooth"/>
                          <a:ea typeface="MJAreYouSirius"/>
                        </a:rPr>
                        <a:t>Activities to 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AC6E7"/>
                    </a:solidFill>
                  </a:tcPr>
                </a:tc>
                <a:extLst>
                  <a:ext uri="{0D108BD9-81ED-4DB2-BD59-A6C34878D82A}">
                    <a16:rowId xmlns:a16="http://schemas.microsoft.com/office/drawing/2014/main" val="3052746781"/>
                  </a:ext>
                </a:extLst>
              </a:tr>
              <a:tr h="1495425">
                <a:tc>
                  <a:txBody>
                    <a:bodyPr/>
                    <a:lstStyle/>
                    <a:p>
                      <a:pPr algn="ctr"/>
                      <a:r>
                        <a:rPr lang="en-US" sz="1800">
                          <a:latin typeface="KG Summer Storm Smooth"/>
                          <a:ea typeface="MJAreYouSirius"/>
                        </a:rPr>
                        <a:t>ELA</a:t>
                      </a:r>
                      <a:endParaRPr kumimoji="0" lang="en-US" sz="2000" b="0" i="0" u="none" strike="noStrike" kern="1200" cap="none" spc="0" normalizeH="0" baseline="0" noProof="0">
                        <a:ln>
                          <a:noFill/>
                        </a:ln>
                        <a:solidFill>
                          <a:prstClr val="black"/>
                        </a:solidFill>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Read from a book of your choice! Use a book you have at home or </a:t>
                      </a:r>
                      <a:r>
                        <a:rPr lang="en-US" sz="1400" b="0" i="0" u="none" strike="noStrike" kern="1200" cap="none" spc="0" normalizeH="0" baseline="0" noProof="0">
                          <a:ln>
                            <a:noFill/>
                          </a:ln>
                          <a:effectLst/>
                          <a:uLnTx/>
                          <a:uFillTx/>
                          <a:latin typeface="Century Gothic"/>
                          <a:ea typeface="MJAreYouSirius"/>
                          <a:cs typeface="+mn-cs"/>
                          <a:hlinkClick r:id="rId3"/>
                        </a:rPr>
                        <a:t>Epic!</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Go on Spelling City to play a game with your spelling words. Click on the list for "The Right Dog for the Job" - </a:t>
                      </a:r>
                      <a:r>
                        <a:rPr lang="en-US" sz="1400" b="0" i="0" u="none" strike="noStrike" kern="1200" cap="none" spc="0" normalizeH="0" baseline="0" noProof="0">
                          <a:ln>
                            <a:noFill/>
                          </a:ln>
                          <a:effectLst/>
                          <a:uLnTx/>
                          <a:uFillTx/>
                          <a:latin typeface="Century Gothic"/>
                          <a:ea typeface="MJAreYouSirius"/>
                          <a:cs typeface="+mn-cs"/>
                          <a:hlinkClick r:id="rId4"/>
                        </a:rPr>
                        <a:t>www.spellingcity.com/mlfish</a:t>
                      </a:r>
                      <a:r>
                        <a:rPr lang="en-US" sz="1400" b="0" i="0" u="none" strike="noStrike" kern="1200" cap="none" spc="0" normalizeH="0" baseline="0" noProof="0">
                          <a:ln>
                            <a:noFill/>
                          </a:ln>
                          <a:effectLst/>
                          <a:uLnTx/>
                          <a:uFillTx/>
                          <a:latin typeface="Century Gothic"/>
                          <a:ea typeface="MJAreYouSirius"/>
                          <a:cs typeface="+mn-cs"/>
                        </a:rPr>
                        <a:t> </a:t>
                      </a:r>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086807"/>
                  </a:ext>
                </a:extLst>
              </a:tr>
              <a:tr h="847725">
                <a:tc>
                  <a:txBody>
                    <a:bodyPr/>
                    <a:lstStyle/>
                    <a:p>
                      <a:pPr algn="ctr"/>
                      <a:r>
                        <a:rPr lang="en-US" sz="1800">
                          <a:latin typeface="KG Summer Storm Smooth"/>
                          <a:ea typeface="MJAreYouSirius"/>
                        </a:rPr>
                        <a:t>Math</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Go on </a:t>
                      </a:r>
                      <a:r>
                        <a:rPr lang="en-US" sz="1400" b="0" i="0" u="none" strike="noStrike" kern="1200" cap="none" spc="0" normalizeH="0" baseline="0" noProof="0">
                          <a:ln>
                            <a:noFill/>
                          </a:ln>
                          <a:effectLst/>
                          <a:uLnTx/>
                          <a:uFillTx/>
                          <a:latin typeface="Century Gothic"/>
                          <a:ea typeface="MJAreYouSirius"/>
                          <a:cs typeface="+mn-cs"/>
                          <a:hlinkClick r:id="rId5"/>
                        </a:rPr>
                        <a:t>XtraMath</a:t>
                      </a:r>
                      <a:r>
                        <a:rPr lang="en-US" sz="1400" b="0" i="0" u="none" strike="noStrike" kern="1200" cap="none" spc="0" normalizeH="0" baseline="0" noProof="0">
                          <a:ln>
                            <a:noFill/>
                          </a:ln>
                          <a:effectLst/>
                          <a:uLnTx/>
                          <a:uFillTx/>
                          <a:latin typeface="Century Gothic"/>
                          <a:ea typeface="MJAreYouSirius"/>
                          <a:cs typeface="+mn-cs"/>
                        </a:rPr>
                        <a:t>, </a:t>
                      </a:r>
                      <a:r>
                        <a:rPr lang="en-US" sz="1400" b="0" i="0" u="none" strike="noStrike" kern="1200" cap="none" spc="0" normalizeH="0" baseline="0" noProof="0">
                          <a:ln>
                            <a:noFill/>
                          </a:ln>
                          <a:effectLst/>
                          <a:uLnTx/>
                          <a:uFillTx/>
                          <a:latin typeface="Century Gothic"/>
                          <a:ea typeface="MJAreYouSirius"/>
                          <a:cs typeface="+mn-cs"/>
                          <a:hlinkClick r:id="rId6"/>
                        </a:rPr>
                        <a:t>Reflex</a:t>
                      </a:r>
                      <a:r>
                        <a:rPr lang="en-US" sz="1400" b="0" i="0" u="none" strike="noStrike" kern="1200" cap="none" spc="0" normalizeH="0" baseline="0" noProof="0">
                          <a:ln>
                            <a:noFill/>
                          </a:ln>
                          <a:effectLst/>
                          <a:uLnTx/>
                          <a:uFillTx/>
                          <a:latin typeface="Century Gothic"/>
                          <a:ea typeface="MJAreYouSirius"/>
                          <a:cs typeface="+mn-cs"/>
                        </a:rPr>
                        <a:t>, and/or </a:t>
                      </a:r>
                      <a:r>
                        <a:rPr lang="en-US" sz="1400" b="0" i="0" u="none" strike="noStrike" kern="1200" cap="none" spc="0" normalizeH="0" baseline="0" noProof="0">
                          <a:ln>
                            <a:noFill/>
                          </a:ln>
                          <a:effectLst/>
                          <a:uLnTx/>
                          <a:uFillTx/>
                          <a:latin typeface="Century Gothic"/>
                          <a:ea typeface="MJAreYouSirius"/>
                          <a:cs typeface="+mn-cs"/>
                          <a:hlinkClick r:id="rId7"/>
                        </a:rPr>
                        <a:t>Prodigy</a:t>
                      </a:r>
                      <a:r>
                        <a:rPr lang="en-US" sz="1400" b="0" i="0" u="none" strike="noStrike" kern="1200" cap="none" spc="0" normalizeH="0" baseline="0" noProof="0">
                          <a:ln>
                            <a:noFill/>
                          </a:ln>
                          <a:effectLst/>
                          <a:uLnTx/>
                          <a:uFillTx/>
                          <a:latin typeface="Century Gothic"/>
                          <a:ea typeface="MJAreYouSirius"/>
                          <a:cs typeface="+mn-cs"/>
                        </a:rPr>
                        <a:t> to practice your math facts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5670125"/>
                  </a:ext>
                </a:extLst>
              </a:tr>
              <a:tr h="1333500">
                <a:tc>
                  <a:txBody>
                    <a:bodyPr/>
                    <a:lstStyle/>
                    <a:p>
                      <a:pPr algn="ctr"/>
                      <a:r>
                        <a:rPr lang="en-US" sz="1800">
                          <a:latin typeface="KG Summer Storm Smooth"/>
                          <a:ea typeface="MJAreYouSirius"/>
                        </a:rPr>
                        <a:t>Social </a:t>
                      </a:r>
                      <a:endParaRPr lang="en-US" sz="1800" b="0" i="0" u="none" strike="noStrike" kern="1200" cap="none" spc="0" normalizeH="0" baseline="0" noProof="0">
                        <a:ln>
                          <a:noFill/>
                        </a:ln>
                        <a:solidFill>
                          <a:prstClr val="black"/>
                        </a:solidFill>
                        <a:effectLst/>
                        <a:uLnTx/>
                        <a:uFillTx/>
                        <a:latin typeface="KG Summer Storm Smooth"/>
                        <a:ea typeface="MJAreYouSirius"/>
                        <a:cs typeface="+mn-cs"/>
                      </a:endParaRPr>
                    </a:p>
                    <a:p>
                      <a:pPr lvl="0" algn="ctr">
                        <a:buNone/>
                      </a:pPr>
                      <a:r>
                        <a:rPr lang="en-US" sz="1800">
                          <a:latin typeface="KG Summer Storm Smooth"/>
                          <a:ea typeface="MJAreYouSirius"/>
                        </a:rPr>
                        <a:t>Studies</a:t>
                      </a:r>
                      <a:endParaRPr kumimoji="0" lang="en-US" sz="1800" b="0" i="0" u="none" strike="noStrike" kern="1200" cap="none" spc="0" normalizeH="0" baseline="0" noProof="0">
                        <a:ln>
                          <a:noFill/>
                        </a:ln>
                        <a:effectLst/>
                        <a:uLnTx/>
                        <a:uFillTx/>
                        <a:latin typeface="KG Summer Storm Smooth"/>
                        <a:ea typeface="MJAreYouSirius"/>
                        <a:cs typeface="+mn-cs"/>
                      </a:endParaRPr>
                    </a:p>
                    <a:p>
                      <a:pPr algn="ctr"/>
                      <a:endParaRPr lang="en-US" sz="1800">
                        <a:latin typeface="KG Summer Storm Smooth" panose="02000000000000000000" pitchFamily="2" charset="77"/>
                        <a:ea typeface="MJAreYouSirius" panose="02000603000000000000" pitchFamily="2"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rPr>
                        <a:t>Take a couple of tours in the SOUTHWEST!</a:t>
                      </a: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8"/>
                        </a:rPr>
                        <a:t>Virtual Tour of the Alamo</a:t>
                      </a:r>
                      <a:endParaRPr lang="en-US" sz="1400" b="0" i="0" u="none" strike="noStrike" kern="1200" cap="none" spc="0" normalizeH="0" baseline="0" noProof="0">
                        <a:ln>
                          <a:noFill/>
                        </a:ln>
                        <a:effectLst/>
                        <a:uLnTx/>
                        <a:uFillTx/>
                        <a:latin typeface="Century Gothic"/>
                      </a:endParaRP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9"/>
                        </a:rPr>
                        <a:t>Grand Canyon Free Exploration</a:t>
                      </a:r>
                      <a:r>
                        <a:rPr lang="en-US" sz="1400" b="0" i="0" u="none" strike="noStrike" kern="1200" cap="none" spc="0" normalizeH="0" baseline="0" noProof="0">
                          <a:ln>
                            <a:noFill/>
                          </a:ln>
                          <a:effectLst/>
                          <a:uLnTx/>
                          <a:uFillTx/>
                          <a:latin typeface="Century Gothic"/>
                        </a:rPr>
                        <a:t> </a:t>
                      </a:r>
                    </a:p>
                    <a:p>
                      <a:pPr marL="285750" lvl="0" indent="-285750" algn="l">
                        <a:lnSpc>
                          <a:spcPct val="100000"/>
                        </a:lnSpc>
                        <a:spcBef>
                          <a:spcPts val="0"/>
                        </a:spcBef>
                        <a:spcAft>
                          <a:spcPts val="0"/>
                        </a:spcAft>
                        <a:buFont typeface="Wingdings"/>
                        <a:buChar char="q"/>
                      </a:pPr>
                      <a:endParaRPr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7094"/>
                  </a:ext>
                </a:extLst>
              </a:tr>
              <a:tr h="972912">
                <a:tc>
                  <a:txBody>
                    <a:bodyPr/>
                    <a:lstStyle/>
                    <a:p>
                      <a:pPr algn="ctr"/>
                      <a:r>
                        <a:rPr lang="en-US" sz="1800">
                          <a:latin typeface="KG Summer Storm Smooth"/>
                          <a:ea typeface="MJAreYouSirius"/>
                        </a:rPr>
                        <a:t>Science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marR="0" lvl="0" indent="-285750" algn="l" rtl="0" eaLnBrk="1" fontAlgn="auto" latinLnBrk="0" hangingPunct="1">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Try these lessons, videos, and games on rocks and the rock cycle!</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10"/>
                        </a:rPr>
                        <a:t>ScienceKids</a:t>
                      </a:r>
                    </a:p>
                    <a:p>
                      <a:pPr marL="285750" marR="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hlinkClick r:id="rId11"/>
                        </a:rPr>
                        <a:t>Scholastic Study Jams</a:t>
                      </a:r>
                      <a:endParaRPr lang="en-US" sz="1400" b="0" i="0" u="none" strike="noStrike" kern="1200" cap="none" spc="0" normalizeH="0" baseline="0" noProof="0">
                        <a:ln>
                          <a:noFill/>
                        </a:ln>
                        <a:effectLst/>
                        <a:uLnTx/>
                        <a:uFillTx/>
                        <a:latin typeface="Century Gothic"/>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172386"/>
                  </a:ext>
                </a:extLst>
              </a:tr>
              <a:tr h="1565500">
                <a:tc>
                  <a:txBody>
                    <a:bodyPr/>
                    <a:lstStyle/>
                    <a:p>
                      <a:pPr lvl="0" algn="ctr">
                        <a:buNone/>
                      </a:pPr>
                      <a:r>
                        <a:rPr lang="en-US" sz="1800">
                          <a:latin typeface="KG Summer Storm Smooth"/>
                          <a:ea typeface="MJAreYouSirius"/>
                        </a:rPr>
                        <a:t>Other</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DFAFF"/>
                    </a:solidFill>
                  </a:tcPr>
                </a:tc>
                <a:tc>
                  <a:txBody>
                    <a:bodyPr/>
                    <a:lstStyle/>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Free Choice </a:t>
                      </a:r>
                      <a:r>
                        <a:rPr lang="en-US" sz="1400" b="0" i="0" u="none" strike="noStrike" kern="1200" cap="none" spc="0" normalizeH="0" baseline="0" noProof="0">
                          <a:ln>
                            <a:noFill/>
                          </a:ln>
                          <a:effectLst/>
                          <a:uLnTx/>
                          <a:uFillTx/>
                          <a:latin typeface="Century Gothic"/>
                          <a:ea typeface="MJAreYouSirius"/>
                          <a:cs typeface="+mn-cs"/>
                          <a:hlinkClick r:id="rId12"/>
                        </a:rPr>
                        <a:t>Freckle</a:t>
                      </a:r>
                      <a:r>
                        <a:rPr lang="en-US" sz="1400" b="0" i="0" u="none" strike="noStrike" kern="1200" cap="none" spc="0" normalizeH="0" baseline="0" noProof="0">
                          <a:ln>
                            <a:noFill/>
                          </a:ln>
                          <a:effectLst/>
                          <a:uLnTx/>
                          <a:uFillTx/>
                          <a:latin typeface="Century Gothic"/>
                          <a:ea typeface="MJAreYouSirius"/>
                          <a:cs typeface="+mn-cs"/>
                        </a:rPr>
                        <a:t> Friday</a:t>
                      </a: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err="1">
                          <a:ln>
                            <a:noFill/>
                          </a:ln>
                          <a:effectLst/>
                          <a:uLnTx/>
                          <a:uFillTx/>
                          <a:latin typeface="Century Gothic"/>
                          <a:ea typeface="MJAreYouSirius"/>
                          <a:cs typeface="+mn-cs"/>
                        </a:rPr>
                        <a:t>FlipGrid</a:t>
                      </a:r>
                      <a:r>
                        <a:rPr lang="en-US" sz="1400" b="0" i="0" u="none" strike="noStrike" kern="1200" cap="none" spc="0" normalizeH="0" baseline="0" noProof="0">
                          <a:ln>
                            <a:noFill/>
                          </a:ln>
                          <a:effectLst/>
                          <a:uLnTx/>
                          <a:uFillTx/>
                          <a:latin typeface="Century Gothic"/>
                          <a:ea typeface="MJAreYouSirius"/>
                          <a:cs typeface="+mn-cs"/>
                        </a:rPr>
                        <a:t> Friday: See your </a:t>
                      </a:r>
                      <a:r>
                        <a:rPr lang="en-US" sz="1400" b="0" i="0" u="none" strike="noStrike" kern="1200" cap="none" spc="0" normalizeH="0" baseline="0" noProof="0" err="1">
                          <a:ln>
                            <a:noFill/>
                          </a:ln>
                          <a:effectLst/>
                          <a:uLnTx/>
                          <a:uFillTx/>
                          <a:latin typeface="Century Gothic"/>
                          <a:ea typeface="MJAreYouSirius"/>
                          <a:cs typeface="+mn-cs"/>
                        </a:rPr>
                        <a:t>FlipGrid</a:t>
                      </a:r>
                      <a:r>
                        <a:rPr lang="en-US" sz="1400" b="0" i="0" u="none" strike="noStrike" kern="1200" cap="none" spc="0" normalizeH="0" baseline="0" noProof="0">
                          <a:ln>
                            <a:noFill/>
                          </a:ln>
                          <a:effectLst/>
                          <a:uLnTx/>
                          <a:uFillTx/>
                          <a:latin typeface="Century Gothic"/>
                          <a:ea typeface="MJAreYouSirius"/>
                          <a:cs typeface="+mn-cs"/>
                        </a:rPr>
                        <a:t> in Teams</a:t>
                      </a: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rPr>
                        <a:t>Send an email to your teacher about your week</a:t>
                      </a:r>
                    </a:p>
                    <a:p>
                      <a:pPr marL="285750" lvl="0" indent="-285750" algn="l">
                        <a:lnSpc>
                          <a:spcPct val="100000"/>
                        </a:lnSpc>
                        <a:spcBef>
                          <a:spcPts val="0"/>
                        </a:spcBef>
                        <a:spcAft>
                          <a:spcPts val="0"/>
                        </a:spcAft>
                        <a:buFont typeface="Wingdings"/>
                        <a:buChar char="q"/>
                      </a:pPr>
                      <a:r>
                        <a:rPr lang="en-US" sz="1400" b="0" i="0" u="none" strike="noStrike" kern="1200" cap="none" spc="0" normalizeH="0" baseline="0" noProof="0">
                          <a:ln>
                            <a:noFill/>
                          </a:ln>
                          <a:effectLst/>
                          <a:uLnTx/>
                          <a:uFillTx/>
                          <a:latin typeface="Century Gothic"/>
                          <a:ea typeface="MJAreYouSirius"/>
                          <a:cs typeface="+mn-cs"/>
                          <a:hlinkClick r:id="rId13"/>
                        </a:rPr>
                        <a:t>Practice your typing skills</a:t>
                      </a:r>
                      <a:endParaRPr lang="en-US" sz="1400" b="0" i="0" u="none" strike="noStrike" kern="1200" cap="none" spc="0" normalizeH="0" baseline="0" noProof="0">
                        <a:ln>
                          <a:noFill/>
                        </a:ln>
                        <a:effectLst/>
                        <a:uLnTx/>
                        <a:uFillTx/>
                        <a:latin typeface="Century Gothic"/>
                        <a:ea typeface="MJAreYouSirius"/>
                        <a:cs typeface="+mn-cs"/>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2551052"/>
                  </a:ext>
                </a:extLst>
              </a:tr>
            </a:tbl>
          </a:graphicData>
        </a:graphic>
      </p:graphicFrame>
      <p:sp>
        <p:nvSpPr>
          <p:cNvPr id="3" name="TextBox 2">
            <a:extLst>
              <a:ext uri="{FF2B5EF4-FFF2-40B4-BE49-F238E27FC236}">
                <a16:creationId xmlns:a16="http://schemas.microsoft.com/office/drawing/2014/main" id="{FFB56B8C-8F1D-491A-9858-A15C95A1CC7D}"/>
              </a:ext>
            </a:extLst>
          </p:cNvPr>
          <p:cNvSpPr txBox="1"/>
          <p:nvPr/>
        </p:nvSpPr>
        <p:spPr>
          <a:xfrm>
            <a:off x="182190" y="957003"/>
            <a:ext cx="7462997" cy="861774"/>
          </a:xfrm>
          <a:prstGeom prst="rect">
            <a:avLst/>
          </a:prstGeom>
          <a:noFill/>
        </p:spPr>
        <p:txBody>
          <a:bodyPr wrap="square" rtlCol="0" anchor="t">
            <a:spAutoFit/>
          </a:bodyPr>
          <a:lstStyle/>
          <a:p>
            <a:pPr algn="ctr"/>
            <a:r>
              <a:rPr lang="en-US" sz="3200">
                <a:ln>
                  <a:solidFill>
                    <a:sysClr val="windowText" lastClr="000000"/>
                  </a:solidFill>
                </a:ln>
                <a:effectLst>
                  <a:outerShdw blurRad="38100" dist="38100" dir="2700000" algn="tl">
                    <a:srgbClr val="000000">
                      <a:alpha val="43137"/>
                    </a:srgbClr>
                  </a:outerShdw>
                </a:effectLst>
                <a:latin typeface="MJSleepSweetly"/>
                <a:ea typeface="MJSleepSweetly"/>
              </a:rPr>
              <a:t>Flexible Friday 5/15/20 </a:t>
            </a:r>
            <a:r>
              <a:rPr lang="en-US" sz="3000" b="1" u="sng">
                <a:ln>
                  <a:solidFill>
                    <a:sysClr val="windowText" lastClr="000000"/>
                  </a:solidFill>
                </a:ln>
                <a:effectLst>
                  <a:outerShdw blurRad="38100" dist="38100" dir="2700000" algn="tl">
                    <a:srgbClr val="000000">
                      <a:alpha val="43137"/>
                    </a:srgbClr>
                  </a:outerShdw>
                </a:effectLst>
                <a:latin typeface="Century Gothic"/>
                <a:ea typeface="MJSleepSweetly"/>
              </a:rPr>
              <a:t>O</a:t>
            </a:r>
            <a:r>
              <a:rPr lang="en-US" sz="3000">
                <a:ln>
                  <a:solidFill>
                    <a:sysClr val="windowText" lastClr="000000"/>
                  </a:solidFill>
                </a:ln>
                <a:effectLst>
                  <a:outerShdw blurRad="38100" dist="38100" dir="2700000" algn="tl">
                    <a:srgbClr val="000000">
                      <a:alpha val="43137"/>
                    </a:srgbClr>
                  </a:outerShdw>
                </a:effectLst>
                <a:latin typeface="Century Gothic"/>
                <a:ea typeface="MJSleepSweetly"/>
              </a:rPr>
              <a:t>pposite Day</a:t>
            </a:r>
          </a:p>
          <a:p>
            <a:pPr algn="ctr"/>
            <a:r>
              <a:rPr lang="en-US">
                <a:ln>
                  <a:solidFill>
                    <a:sysClr val="windowText" lastClr="000000"/>
                  </a:solidFill>
                </a:ln>
                <a:effectLst>
                  <a:outerShdw blurRad="38100" dist="38100" dir="2700000" algn="tl">
                    <a:srgbClr val="000000">
                      <a:alpha val="43137"/>
                    </a:srgbClr>
                  </a:outerShdw>
                </a:effectLst>
                <a:ea typeface="+mn-lt"/>
                <a:cs typeface="+mn-lt"/>
              </a:rPr>
              <a:t> Do as many things backwards as possible today!</a:t>
            </a:r>
            <a:endParaRPr lang="en-US">
              <a:ln>
                <a:solidFill>
                  <a:sysClr val="windowText" lastClr="000000"/>
                </a:solidFill>
              </a:ln>
              <a:effectLst>
                <a:outerShdw blurRad="38100" dist="38100" dir="2700000" algn="tl">
                  <a:srgbClr val="000000">
                    <a:alpha val="43137"/>
                  </a:srgbClr>
                </a:outerShdw>
              </a:effectLst>
              <a:latin typeface="Century Gothic"/>
              <a:ea typeface="MJSleepSweetly" panose="02000603000000000000" pitchFamily="2" charset="0"/>
            </a:endParaRPr>
          </a:p>
        </p:txBody>
      </p:sp>
      <p:sp>
        <p:nvSpPr>
          <p:cNvPr id="4" name="TextBox 3">
            <a:extLst>
              <a:ext uri="{FF2B5EF4-FFF2-40B4-BE49-F238E27FC236}">
                <a16:creationId xmlns:a16="http://schemas.microsoft.com/office/drawing/2014/main" id="{0C3EDD54-A4F5-4416-BCEE-D152B588C76B}"/>
              </a:ext>
            </a:extLst>
          </p:cNvPr>
          <p:cNvSpPr txBox="1"/>
          <p:nvPr/>
        </p:nvSpPr>
        <p:spPr>
          <a:xfrm>
            <a:off x="213567" y="1785678"/>
            <a:ext cx="7462997" cy="338554"/>
          </a:xfrm>
          <a:prstGeom prst="rect">
            <a:avLst/>
          </a:prstGeom>
          <a:noFill/>
        </p:spPr>
        <p:txBody>
          <a:bodyPr wrap="square" rtlCol="0" anchor="t">
            <a:spAutoFit/>
          </a:bodyPr>
          <a:lstStyle/>
          <a:p>
            <a:pPr algn="ctr"/>
            <a:r>
              <a:rPr lang="en-US" sz="1600" u="sng">
                <a:ln>
                  <a:solidFill>
                    <a:sysClr val="windowText" lastClr="000000"/>
                  </a:solidFill>
                </a:ln>
                <a:effectLst>
                  <a:outerShdw blurRad="38100" dist="38100" dir="2700000" algn="tl">
                    <a:srgbClr val="000000">
                      <a:alpha val="43137"/>
                    </a:srgbClr>
                  </a:outerShdw>
                </a:effectLst>
                <a:latin typeface="Century Gothic"/>
                <a:ea typeface="MJSleepSweetly"/>
              </a:rPr>
              <a:t>*Finish any work from the week. Here are some </a:t>
            </a:r>
            <a:r>
              <a:rPr lang="en-US" sz="1600" u="sng">
                <a:ln>
                  <a:solidFill>
                    <a:sysClr val="windowText" lastClr="000000"/>
                  </a:solidFill>
                </a:ln>
                <a:effectLst>
                  <a:outerShdw blurRad="38100" dist="38100" dir="2700000" algn="tl">
                    <a:srgbClr val="000000">
                      <a:alpha val="43137"/>
                    </a:srgbClr>
                  </a:outerShdw>
                </a:effectLst>
                <a:highlight>
                  <a:srgbClr val="FFFF00"/>
                </a:highlight>
                <a:latin typeface="Century Gothic"/>
                <a:ea typeface="MJSleepSweetly"/>
              </a:rPr>
              <a:t>optional</a:t>
            </a:r>
            <a:r>
              <a:rPr lang="en-US" sz="1600" u="sng">
                <a:ln>
                  <a:solidFill>
                    <a:sysClr val="windowText" lastClr="000000"/>
                  </a:solidFill>
                </a:ln>
                <a:effectLst>
                  <a:outerShdw blurRad="38100" dist="38100" dir="2700000" algn="tl">
                    <a:srgbClr val="000000">
                      <a:alpha val="43137"/>
                    </a:srgbClr>
                  </a:outerShdw>
                </a:effectLst>
                <a:latin typeface="Century Gothic"/>
                <a:ea typeface="MJSleepSweetly"/>
              </a:rPr>
              <a:t> activities below!*</a:t>
            </a:r>
            <a:endParaRPr lang="en-US" sz="1600" u="sng">
              <a:ln>
                <a:solidFill>
                  <a:sysClr val="windowText" lastClr="000000"/>
                </a:solidFill>
              </a:ln>
              <a:effectLst>
                <a:outerShdw blurRad="38100" dist="38100" dir="2700000" algn="tl">
                  <a:srgbClr val="000000">
                    <a:alpha val="43137"/>
                  </a:srgbClr>
                </a:outerShdw>
              </a:effectLst>
              <a:latin typeface="MJSleepSweetly" panose="02000603000000000000" pitchFamily="2" charset="0"/>
              <a:ea typeface="MJSleepSweetly" panose="02000603000000000000" pitchFamily="2" charset="0"/>
            </a:endParaRPr>
          </a:p>
        </p:txBody>
      </p:sp>
    </p:spTree>
    <p:extLst>
      <p:ext uri="{BB962C8B-B14F-4D97-AF65-F5344CB8AC3E}">
        <p14:creationId xmlns:p14="http://schemas.microsoft.com/office/powerpoint/2010/main" val="7390922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Ashlyn Ellsworth</dc:creator>
  <cp:revision>70</cp:revision>
  <cp:lastPrinted>2020-04-18T13:49:39Z</cp:lastPrinted>
  <dcterms:created xsi:type="dcterms:W3CDTF">2016-06-16T06:24:03Z</dcterms:created>
  <dcterms:modified xsi:type="dcterms:W3CDTF">2020-05-11T12:18:44Z</dcterms:modified>
</cp:coreProperties>
</file>