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72" r:id="rId1"/>
  </p:sldMasterIdLst>
  <p:notesMasterIdLst>
    <p:notesMasterId r:id="rId9"/>
  </p:notesMasterIdLst>
  <p:sldIdLst>
    <p:sldId id="513" r:id="rId2"/>
    <p:sldId id="519" r:id="rId3"/>
    <p:sldId id="515" r:id="rId4"/>
    <p:sldId id="520" r:id="rId5"/>
    <p:sldId id="516" r:id="rId6"/>
    <p:sldId id="517" r:id="rId7"/>
    <p:sldId id="518" r:id="rId8"/>
  </p:sldIdLst>
  <p:sldSz cx="7772400" cy="10058400"/>
  <p:notesSz cx="7102475" cy="9037638"/>
  <p:embeddedFontLst>
    <p:embeddedFont>
      <p:font typeface="Calibri" panose="020F0502020204030204" pitchFamily="34" charset="0"/>
      <p:regular r:id="rId10"/>
      <p:bold r:id="rId11"/>
      <p:italic r:id="rId12"/>
      <p:boldItalic r:id="rId13"/>
    </p:embeddedFont>
    <p:embeddedFont>
      <p:font typeface="Century Gothic" panose="020B0502020202020204" pitchFamily="34" charset="0"/>
      <p:regular r:id="rId14"/>
      <p:bold r:id="rId15"/>
      <p:italic r:id="rId16"/>
      <p:boldItalic r:id="rId17"/>
    </p:embeddedFont>
    <p:embeddedFont>
      <p:font typeface="KG Summer Storm Smooth" panose="020B0604020202020204" charset="0"/>
      <p:regular r:id="rId18"/>
    </p:embeddedFont>
    <p:embeddedFont>
      <p:font typeface="MJAreYouSirius" panose="020B0604020202020204" charset="0"/>
      <p:regular r:id="rId19"/>
    </p:embeddedFont>
    <p:embeddedFont>
      <p:font typeface="MJSleepSweetly" panose="020B0604020202020204" charset="0"/>
      <p:regular r:id="rId2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F51C"/>
    <a:srgbClr val="3BF7BD"/>
    <a:srgbClr val="FAC6E7"/>
    <a:srgbClr val="CDFAFF"/>
    <a:srgbClr val="E6E6E6"/>
    <a:srgbClr val="A9FBBD"/>
    <a:srgbClr val="DDA6F0"/>
    <a:srgbClr val="A1EBFC"/>
    <a:srgbClr val="6AD6F0"/>
    <a:srgbClr val="B6FC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C50C2-8FD6-547D-CC2D-67A7606DDA82}" v="10" dt="2020-04-17T23:24:38.743"/>
    <p1510:client id="{10C735B6-4E82-CB80-BEA0-1AC638FED339}" v="139" dt="2020-04-29T14:01:41.270"/>
    <p1510:client id="{1D2DFA6F-0D1C-B2B2-E232-A7A783FA6D71}" v="15" dt="2020-04-27T11:44:07.008"/>
    <p1510:client id="{2BA0BCCD-8F22-6B8B-BE01-B00DE9BC0CBE}" v="104" dt="2020-04-24T18:37:47.417"/>
    <p1510:client id="{2C324D07-489C-5C50-637E-BF4981F7791D}" v="384" dt="2020-04-17T17:25:23.588"/>
    <p1510:client id="{2ED35241-6E59-3DEC-4898-4CD90C6C5086}" v="36" dt="2020-04-23T16:28:19.189"/>
    <p1510:client id="{30C60241-9883-4131-5DFE-0398ECAEAAF8}" v="28" dt="2020-04-17T19:26:16.024"/>
    <p1510:client id="{32B6FFB5-A9ED-4936-28AE-D8F077461E08}" v="558" dt="2020-04-29T01:57:38.400"/>
    <p1510:client id="{35D74C85-42C4-2C03-F521-B6F90F080C9A}" v="730" dt="2020-05-04T02:31:26.348"/>
    <p1510:client id="{36D91FA4-1DFA-3679-3D72-31BBB06B49B6}" v="70" dt="2020-04-28T21:35:51.080"/>
    <p1510:client id="{3DFAFD1F-1F6B-F584-C65F-C31585A6D8D0}" v="26" dt="2020-04-22T18:59:26.280"/>
    <p1510:client id="{3E00D68B-7A07-E538-9608-79459007B731}" v="125" dt="2020-05-01T16:28:56.363"/>
    <p1510:client id="{40F7913E-0770-55CF-EE47-4FE4A94ED5CE}" v="95" dt="2020-04-17T21:45:15.812"/>
    <p1510:client id="{418048E4-A239-8658-EBF0-8731845FEFE8}" v="7" dt="2020-04-24T16:56:43.079"/>
    <p1510:client id="{4E547A9D-2468-3C5A-0EF2-9913A03DDCD5}" v="207" dt="2020-04-29T21:11:31.012"/>
    <p1510:client id="{4E59CE84-1D6E-7956-AE95-E6E9B8C3B09D}" v="75" dt="2020-04-22T15:58:42.309"/>
    <p1510:client id="{50517D79-5E11-455A-9702-4FB091220DC6}" v="414" dt="2020-04-22T21:47:13.863"/>
    <p1510:client id="{5F3FB64A-3B8C-4734-E619-164559AC1193}" v="65" dt="2020-04-24T21:03:59.766"/>
    <p1510:client id="{64234905-46E4-2C2F-6C86-77BAA2759B95}" v="568" dt="2020-04-28T20:10:31.342"/>
    <p1510:client id="{70AC4957-8179-219B-350F-0654CB6E1866}" v="101" dt="2020-05-01T17:42:13.148"/>
    <p1510:client id="{72118402-9881-D7B3-953B-E368B4F0CACC}" v="1310" dt="2020-05-03T17:06:07.111"/>
    <p1510:client id="{7979D9EE-F1D4-42AD-ADF0-8C74F24C7EF4}" v="1" dt="2020-04-18T13:35:52.039"/>
    <p1510:client id="{86D6AFD8-855E-625E-260F-D1F8763DD550}" v="1730" dt="2020-04-17T18:20:58.870"/>
    <p1510:client id="{8768A085-389A-A7B2-9916-33ACB509504F}" v="176" dt="2020-04-17T17:33:08.646"/>
    <p1510:client id="{8C0F2D4E-1FEE-E165-2151-B8E77DD985D4}" v="1754" dt="2020-04-17T22:18:50.350"/>
    <p1510:client id="{8C768730-F250-7BF4-3119-278852F828AA}" v="160" dt="2020-04-23T17:30:25.877"/>
    <p1510:client id="{8FCCF3DD-CF1E-DC94-D188-C2B2ADE2F64C}" v="42" dt="2020-04-20T16:39:12.946"/>
    <p1510:client id="{9A27A90F-A509-CE8C-8F64-980D02A55321}" v="319" dt="2020-05-03T19:59:15.619"/>
    <p1510:client id="{A0F3FA5F-1D4D-AE08-7EC2-B0F98AA3ADDE}" v="590" dt="2020-05-01T16:43:46.471"/>
    <p1510:client id="{A234E552-6529-C72E-FDAA-847FE1417A45}" v="58" dt="2020-05-04T03:31:49.921"/>
    <p1510:client id="{A414A891-65E0-06B9-AEF0-57C77F8510FE}" v="420" dt="2020-04-24T16:24:47.201"/>
    <p1510:client id="{AB3E5AEF-FA75-DD8D-21DA-62AAD46665EB}" v="894" dt="2020-04-24T21:15:16.071"/>
    <p1510:client id="{B1EF6A53-2B4A-D30B-6E18-F4AE8BEC4EF9}" v="46" dt="2020-04-17T18:07:58.117"/>
    <p1510:client id="{B383DC02-3C39-32C6-46AC-F4B1B7502DA6}" v="641" dt="2020-04-22T18:48:49.888"/>
    <p1510:client id="{B916634A-2770-0A88-1EB8-0551ECF91C32}" v="329" dt="2020-04-23T01:29:58.157"/>
    <p1510:client id="{BA477F6E-10AE-EEE6-CFDE-D6253E81374A}" v="1384" dt="2020-04-24T14:11:00.177"/>
    <p1510:client id="{BC9D4D91-7B0F-FE8F-B1C4-08691E6FEA9A}" v="1215" dt="2020-04-24T23:27:26.661"/>
    <p1510:client id="{E279E35E-F30B-F8B3-39BC-2D3C4CB114A9}" v="323" dt="2020-04-17T18:17:53.355"/>
    <p1510:client id="{EC0EB369-1F47-1D8E-65B5-B971AF9C5F26}" v="50" dt="2020-04-28T21:37:28.774"/>
    <p1510:client id="{F7C2AC69-E10C-ABA1-454C-D6BDE2F56270}" v="606" dt="2020-05-02T20:35:15.4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7418" cy="453269"/>
          </a:xfrm>
          <a:prstGeom prst="rect">
            <a:avLst/>
          </a:prstGeom>
        </p:spPr>
        <p:txBody>
          <a:bodyPr vert="horz" lIns="91422" tIns="45712" rIns="91422" bIns="45712" rtlCol="0"/>
          <a:lstStyle>
            <a:lvl1pPr algn="l">
              <a:defRPr sz="1200"/>
            </a:lvl1pPr>
          </a:lstStyle>
          <a:p>
            <a:endParaRPr lang="en-US"/>
          </a:p>
        </p:txBody>
      </p:sp>
      <p:sp>
        <p:nvSpPr>
          <p:cNvPr id="3" name="Date Placeholder 2"/>
          <p:cNvSpPr>
            <a:spLocks noGrp="1"/>
          </p:cNvSpPr>
          <p:nvPr>
            <p:ph type="dt" idx="1"/>
          </p:nvPr>
        </p:nvSpPr>
        <p:spPr>
          <a:xfrm>
            <a:off x="4023451" y="5"/>
            <a:ext cx="3077418" cy="453269"/>
          </a:xfrm>
          <a:prstGeom prst="rect">
            <a:avLst/>
          </a:prstGeom>
        </p:spPr>
        <p:txBody>
          <a:bodyPr vert="horz" lIns="91422" tIns="45712" rIns="91422" bIns="45712" rtlCol="0"/>
          <a:lstStyle>
            <a:lvl1pPr algn="r">
              <a:defRPr sz="1200"/>
            </a:lvl1pPr>
          </a:lstStyle>
          <a:p>
            <a:fld id="{D21D472E-BFC0-43A9-8BE0-A499724576B4}" type="datetimeFigureOut">
              <a:rPr lang="en-US" smtClean="0"/>
              <a:t>5/4/2020</a:t>
            </a:fld>
            <a:endParaRPr lang="en-US"/>
          </a:p>
        </p:txBody>
      </p:sp>
      <p:sp>
        <p:nvSpPr>
          <p:cNvPr id="4" name="Slide Image Placeholder 3"/>
          <p:cNvSpPr>
            <a:spLocks noGrp="1" noRot="1" noChangeAspect="1"/>
          </p:cNvSpPr>
          <p:nvPr>
            <p:ph type="sldImg" idx="2"/>
          </p:nvPr>
        </p:nvSpPr>
        <p:spPr>
          <a:xfrm>
            <a:off x="2373313" y="1130300"/>
            <a:ext cx="2355850" cy="3049588"/>
          </a:xfrm>
          <a:prstGeom prst="rect">
            <a:avLst/>
          </a:prstGeom>
          <a:noFill/>
          <a:ln w="12700">
            <a:solidFill>
              <a:prstClr val="black"/>
            </a:solidFill>
          </a:ln>
        </p:spPr>
        <p:txBody>
          <a:bodyPr vert="horz" lIns="91422" tIns="45712" rIns="91422" bIns="45712" rtlCol="0" anchor="ctr"/>
          <a:lstStyle/>
          <a:p>
            <a:endParaRPr lang="en-US"/>
          </a:p>
        </p:txBody>
      </p:sp>
      <p:sp>
        <p:nvSpPr>
          <p:cNvPr id="5" name="Notes Placeholder 4"/>
          <p:cNvSpPr>
            <a:spLocks noGrp="1"/>
          </p:cNvSpPr>
          <p:nvPr>
            <p:ph type="body" sz="quarter" idx="3"/>
          </p:nvPr>
        </p:nvSpPr>
        <p:spPr>
          <a:xfrm>
            <a:off x="709927" y="4349233"/>
            <a:ext cx="5682622" cy="3558319"/>
          </a:xfrm>
          <a:prstGeom prst="rect">
            <a:avLst/>
          </a:prstGeom>
        </p:spPr>
        <p:txBody>
          <a:bodyPr vert="horz" lIns="91422" tIns="45712" rIns="91422"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373"/>
            <a:ext cx="3077418" cy="453269"/>
          </a:xfrm>
          <a:prstGeom prst="rect">
            <a:avLst/>
          </a:prstGeom>
        </p:spPr>
        <p:txBody>
          <a:bodyPr vert="horz" lIns="91422" tIns="45712" rIns="91422"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023451" y="8584373"/>
            <a:ext cx="3077418" cy="453269"/>
          </a:xfrm>
          <a:prstGeom prst="rect">
            <a:avLst/>
          </a:prstGeom>
        </p:spPr>
        <p:txBody>
          <a:bodyPr vert="horz" lIns="91422" tIns="45712" rIns="91422" bIns="45712" rtlCol="0" anchor="b"/>
          <a:lstStyle>
            <a:lvl1pPr algn="r">
              <a:defRPr sz="1200"/>
            </a:lvl1pPr>
          </a:lstStyle>
          <a:p>
            <a:fld id="{421384D2-182C-4BB5-BCA1-AA288B120D4E}" type="slidenum">
              <a:rPr lang="en-US" smtClean="0"/>
              <a:t>‹#›</a:t>
            </a:fld>
            <a:endParaRPr lang="en-US"/>
          </a:p>
        </p:txBody>
      </p:sp>
    </p:spTree>
    <p:extLst>
      <p:ext uri="{BB962C8B-B14F-4D97-AF65-F5344CB8AC3E}">
        <p14:creationId xmlns:p14="http://schemas.microsoft.com/office/powerpoint/2010/main" val="409306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3E935AC5-6E40-184C-AB62-6900A96D2A4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07747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29609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9071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88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935AC5-6E40-184C-AB62-6900A96D2A4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07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935AC5-6E40-184C-AB62-6900A96D2A49}"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4277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935AC5-6E40-184C-AB62-6900A96D2A49}"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86343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935AC5-6E40-184C-AB62-6900A96D2A49}"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417130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35AC5-6E40-184C-AB62-6900A96D2A49}"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626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19644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12250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E935AC5-6E40-184C-AB62-6900A96D2A49}" type="datetimeFigureOut">
              <a:rPr lang="en-US" smtClean="0"/>
              <a:t>5/4/2020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5C9A22D-7F6C-0B4C-A3F4-236D2F539901}" type="slidenum">
              <a:rPr lang="en-US" smtClean="0"/>
              <a:t>‹#›</a:t>
            </a:fld>
            <a:endParaRPr lang="en-US"/>
          </a:p>
        </p:txBody>
      </p:sp>
    </p:spTree>
    <p:extLst>
      <p:ext uri="{BB962C8B-B14F-4D97-AF65-F5344CB8AC3E}">
        <p14:creationId xmlns:p14="http://schemas.microsoft.com/office/powerpoint/2010/main" val="994732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Broach@summithill.org" TargetMode="External"/><Relationship Id="rId3" Type="http://schemas.openxmlformats.org/officeDocument/2006/relationships/hyperlink" Target="https://www.youtube.com/watch?v=aMi2uqEsuj8" TargetMode="External"/><Relationship Id="rId7" Type="http://schemas.openxmlformats.org/officeDocument/2006/relationships/hyperlink" Target="mailto:Jreno@summithill.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Rmillner@summithill.org" TargetMode="External"/><Relationship Id="rId5" Type="http://schemas.openxmlformats.org/officeDocument/2006/relationships/hyperlink" Target="mailto:Jkane@summithill.org" TargetMode="External"/><Relationship Id="rId4" Type="http://schemas.openxmlformats.org/officeDocument/2006/relationships/hyperlink" Target="mailto:Mfish@summithill.or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khanacademy.org" TargetMode="External"/><Relationship Id="rId13" Type="http://schemas.openxmlformats.org/officeDocument/2006/relationships/hyperlink" Target="https://summithillorg.sharepoint.com/:u:/s/djrpe/EdTtv3U8XaJGr6UZDWaUVtkBDP1D6UgpBCorMVfsnmqkJw?e=Ynb1Yo" TargetMode="External"/><Relationship Id="rId18" Type="http://schemas.openxmlformats.org/officeDocument/2006/relationships/hyperlink" Target="http://www.typing.com" TargetMode="External"/><Relationship Id="rId3" Type="http://schemas.openxmlformats.org/officeDocument/2006/relationships/hyperlink" Target="https://launchpad.classlink.com/home" TargetMode="External"/><Relationship Id="rId7" Type="http://schemas.openxmlformats.org/officeDocument/2006/relationships/hyperlink" Target="http://www.freckle.com" TargetMode="External"/><Relationship Id="rId12" Type="http://schemas.openxmlformats.org/officeDocument/2006/relationships/hyperlink" Target="http://www.brainpop.com" TargetMode="External"/><Relationship Id="rId17" Type="http://schemas.openxmlformats.org/officeDocument/2006/relationships/hyperlink" Target="http://summithill.org/teacherpage?section=home&amp;teacher=4&amp;page=157" TargetMode="External"/><Relationship Id="rId2" Type="http://schemas.openxmlformats.org/officeDocument/2006/relationships/image" Target="../media/image1.png"/><Relationship Id="rId16" Type="http://schemas.openxmlformats.org/officeDocument/2006/relationships/hyperlink" Target="http://missgoshko.weebly.com/" TargetMode="External"/><Relationship Id="rId20" Type="http://schemas.openxmlformats.org/officeDocument/2006/relationships/hyperlink" Target="https://www.thepathway2success.com/5-free-mindfulness-activities/" TargetMode="External"/><Relationship Id="rId1" Type="http://schemas.openxmlformats.org/officeDocument/2006/relationships/slideLayout" Target="../slideLayouts/slideLayout7.xml"/><Relationship Id="rId6" Type="http://schemas.openxmlformats.org/officeDocument/2006/relationships/hyperlink" Target="http://www.getepic.com/students" TargetMode="External"/><Relationship Id="rId11" Type="http://schemas.openxmlformats.org/officeDocument/2006/relationships/hyperlink" Target="http://www.spellingcity.com/mlfish" TargetMode="External"/><Relationship Id="rId5" Type="http://schemas.openxmlformats.org/officeDocument/2006/relationships/hyperlink" Target="mailto:firstname.lastname@shsd161.org" TargetMode="External"/><Relationship Id="rId15" Type="http://schemas.openxmlformats.org/officeDocument/2006/relationships/hyperlink" Target="https://www.summithill.org/teacherpage?section=home&amp;teacher=340&amp;page=157" TargetMode="External"/><Relationship Id="rId10" Type="http://schemas.openxmlformats.org/officeDocument/2006/relationships/hyperlink" Target="https://www-k6.thinkcentral.com/content/hsp/reading/journeys2014/na/gr4/ese_9780547894539_/launch.html" TargetMode="External"/><Relationship Id="rId19" Type="http://schemas.openxmlformats.org/officeDocument/2006/relationships/hyperlink" Target="https://jugglingwithkids.com/2011/10/mind-jar.html" TargetMode="External"/><Relationship Id="rId4" Type="http://schemas.openxmlformats.org/officeDocument/2006/relationships/hyperlink" Target="http://www.office.com" TargetMode="External"/><Relationship Id="rId9" Type="http://schemas.openxmlformats.org/officeDocument/2006/relationships/hyperlink" Target="https://www.readworks.org" TargetMode="External"/><Relationship Id="rId14" Type="http://schemas.openxmlformats.org/officeDocument/2006/relationships/hyperlink" Target="http://www.summithill.org/teacherpage?section=home&amp;teacher=865&amp;page=15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freckle.com" TargetMode="External"/><Relationship Id="rId7" Type="http://schemas.openxmlformats.org/officeDocument/2006/relationships/hyperlink" Target="https://mrnussbaum.com/southern-states-interactive-map"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getepic.com/students" TargetMode="External"/><Relationship Id="rId5" Type="http://schemas.openxmlformats.org/officeDocument/2006/relationships/hyperlink" Target="https://www.khanacademy.org/" TargetMode="External"/><Relationship Id="rId4" Type="http://schemas.openxmlformats.org/officeDocument/2006/relationships/hyperlink" Target="https://www-k6.thinkcentral.com/content/hsp/reading/journeys2014/na/gr4/ese_9780547894539_/Build/launch.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getepic.com/students" TargetMode="External"/><Relationship Id="rId5" Type="http://schemas.openxmlformats.org/officeDocument/2006/relationships/hyperlink" Target="https://www.khanacademy.org/" TargetMode="External"/><Relationship Id="rId4" Type="http://schemas.openxmlformats.org/officeDocument/2006/relationships/hyperlink" Target="https://www-k6.thinkcentral.com/content/hsp/reading/journeys2014/na/gr4/ese_9780547894539_/Build/launch.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summithillorg-my.sharepoint.com/:b:/g/personal/mfish_summithill_org/EfFdrv1YSzFJmzIqfnUiBMcBMXyR3u3wxkqij7tSyHp6ZA?e=9GrlUF" TargetMode="External"/><Relationship Id="rId5" Type="http://schemas.openxmlformats.org/officeDocument/2006/relationships/hyperlink" Target="https://www.khanacademy.org/" TargetMode="External"/><Relationship Id="rId4" Type="http://schemas.openxmlformats.org/officeDocument/2006/relationships/hyperlink" Target="https://www-k6.thinkcentral.com/content/hsp/reading/journeys2014/na/gr4/ese_9780547894539_/Build/launch.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brainpop.com/" TargetMode="External"/><Relationship Id="rId5" Type="http://schemas.openxmlformats.org/officeDocument/2006/relationships/hyperlink" Target="https://www.khanacademy.org/" TargetMode="External"/><Relationship Id="rId4" Type="http://schemas.openxmlformats.org/officeDocument/2006/relationships/hyperlink" Target="https://www.youtube.com/watch?v=6Nuxeh4V1n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youtube.com/watch?v=DcTikoA5jNE" TargetMode="External"/><Relationship Id="rId13" Type="http://schemas.openxmlformats.org/officeDocument/2006/relationships/hyperlink" Target="https://www.scholastic.com/teachers/activities/teaching-content/rocks-minerals-and-landforms-12-studyjams-interactive-science-activities/" TargetMode="External"/><Relationship Id="rId3" Type="http://schemas.openxmlformats.org/officeDocument/2006/relationships/hyperlink" Target="http://www.getepic.com/students" TargetMode="External"/><Relationship Id="rId7" Type="http://schemas.openxmlformats.org/officeDocument/2006/relationships/hyperlink" Target="https://sso.prodigygame.com/login" TargetMode="External"/><Relationship Id="rId12" Type="http://schemas.openxmlformats.org/officeDocument/2006/relationships/hyperlink" Target="https://www.sciencekids.co.nz/gamesactivities/rockssoils.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ccounts.explorelearning.com/reflex/student?_ga=2.51209513.1084832598.1585885090-384560664.1585885090" TargetMode="External"/><Relationship Id="rId11" Type="http://schemas.openxmlformats.org/officeDocument/2006/relationships/hyperlink" Target="https://www.youtube.com/watch?v=Y8BJWrBV5YA" TargetMode="External"/><Relationship Id="rId5" Type="http://schemas.openxmlformats.org/officeDocument/2006/relationships/hyperlink" Target="http://www.xtramath.org" TargetMode="External"/><Relationship Id="rId15" Type="http://schemas.openxmlformats.org/officeDocument/2006/relationships/hyperlink" Target="http://www.typing.com" TargetMode="External"/><Relationship Id="rId10" Type="http://schemas.openxmlformats.org/officeDocument/2006/relationships/hyperlink" Target="https://www.youtube.com/watch?v=lJdPux24MYs" TargetMode="External"/><Relationship Id="rId4" Type="http://schemas.openxmlformats.org/officeDocument/2006/relationships/hyperlink" Target="http://www.spellingcity.com/mlfish" TargetMode="External"/><Relationship Id="rId9" Type="http://schemas.openxmlformats.org/officeDocument/2006/relationships/hyperlink" Target="https://www.youtube.com/watch?v=nzVWXc0l7W8" TargetMode="External"/><Relationship Id="rId14" Type="http://schemas.openxmlformats.org/officeDocument/2006/relationships/hyperlink" Target="http://www.freck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310929" y="970450"/>
            <a:ext cx="8573339" cy="584775"/>
          </a:xfrm>
          <a:prstGeom prst="rect">
            <a:avLst/>
          </a:prstGeom>
          <a:noFill/>
        </p:spPr>
        <p:txBody>
          <a:bodyPr wrap="square" rtlCol="0" anchor="t">
            <a:spAutoFit/>
          </a:bodyPr>
          <a:lstStyle/>
          <a:p>
            <a:pPr algn="ctr"/>
            <a:r>
              <a:rPr lang="en-US" sz="3200">
                <a:ln>
                  <a:solidFill>
                    <a:sysClr val="windowText" lastClr="000000"/>
                  </a:solidFill>
                </a:ln>
                <a:effectLst>
                  <a:outerShdw blurRad="38100" dist="38100" dir="2700000" algn="tl">
                    <a:srgbClr val="000000">
                      <a:alpha val="43137"/>
                    </a:srgbClr>
                  </a:outerShdw>
                </a:effectLst>
                <a:latin typeface="MJSleepSweetly"/>
                <a:ea typeface="MJSleepSweetly"/>
              </a:rPr>
              <a:t>A Letter to Our Parents and Students: </a:t>
            </a:r>
            <a:endParaRPr lang="en-US" sz="32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2" name="Table 8">
            <a:extLst>
              <a:ext uri="{FF2B5EF4-FFF2-40B4-BE49-F238E27FC236}">
                <a16:creationId xmlns:a16="http://schemas.microsoft.com/office/drawing/2014/main" id="{847EB67B-AFF3-4513-9A6E-6B45CE2D8594}"/>
              </a:ext>
            </a:extLst>
          </p:cNvPr>
          <p:cNvGraphicFramePr>
            <a:graphicFrameLocks noGrp="1"/>
          </p:cNvGraphicFramePr>
          <p:nvPr>
            <p:extLst>
              <p:ext uri="{D42A27DB-BD31-4B8C-83A1-F6EECF244321}">
                <p14:modId xmlns:p14="http://schemas.microsoft.com/office/powerpoint/2010/main" val="466694801"/>
              </p:ext>
            </p:extLst>
          </p:nvPr>
        </p:nvGraphicFramePr>
        <p:xfrm>
          <a:off x="114300" y="1543050"/>
          <a:ext cx="7553325" cy="8305800"/>
        </p:xfrm>
        <a:graphic>
          <a:graphicData uri="http://schemas.openxmlformats.org/drawingml/2006/table">
            <a:tbl>
              <a:tblPr firstRow="1" bandRow="1">
                <a:tableStyleId>{5C22544A-7EE6-4342-B048-85BDC9FD1C3A}</a:tableStyleId>
              </a:tblPr>
              <a:tblGrid>
                <a:gridCol w="7553325">
                  <a:extLst>
                    <a:ext uri="{9D8B030D-6E8A-4147-A177-3AD203B41FA5}">
                      <a16:colId xmlns:a16="http://schemas.microsoft.com/office/drawing/2014/main" val="577556384"/>
                    </a:ext>
                  </a:extLst>
                </a:gridCol>
              </a:tblGrid>
              <a:tr h="8305800">
                <a:tc>
                  <a:txBody>
                    <a:bodyPr/>
                    <a:lstStyle/>
                    <a:p>
                      <a:pPr marL="0" marR="0" lvl="0" indent="0" algn="l" rtl="0" eaLnBrk="1" fontAlgn="auto" latinLnBrk="0" hangingPunct="1">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Dear Parents and Students,</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Week 4 is complete, only 3 more to go! We've got this! Fourth graders, continue working hard! Thanks for making us so proud! Here comes week 5! We are ready, and we hope that you are, too! </a:t>
                      </a:r>
                      <a:r>
                        <a:rPr lang="en-US" sz="950" b="1" i="0" u="sng" strike="noStrike" kern="1200" cap="none" spc="0" normalizeH="0" baseline="0" noProof="0">
                          <a:ln>
                            <a:noFill/>
                          </a:ln>
                          <a:solidFill>
                            <a:schemeClr val="tx1"/>
                          </a:solidFill>
                          <a:effectLst/>
                          <a:uLnTx/>
                          <a:uFillTx/>
                          <a:latin typeface="Century Gothic"/>
                          <a:ea typeface="MJAreYouSirius"/>
                          <a:cs typeface="+mn-cs"/>
                        </a:rPr>
                        <a:t>We miss you SO much!</a:t>
                      </a:r>
                    </a:p>
                    <a:p>
                      <a:pPr marL="0" marR="0" lvl="0" indent="0" algn="l">
                        <a:lnSpc>
                          <a:spcPct val="100000"/>
                        </a:lnSpc>
                        <a:spcBef>
                          <a:spcPts val="0"/>
                        </a:spcBef>
                        <a:spcAft>
                          <a:spcPts val="0"/>
                        </a:spcAft>
                        <a:buNone/>
                      </a:pPr>
                      <a:endParaRPr lang="en-US" sz="950" b="1" i="0" u="sng" strike="noStrike" kern="1200" cap="none" spc="0" normalizeH="0" baseline="0" noProof="0">
                        <a:ln>
                          <a:noFill/>
                        </a:ln>
                        <a:solidFill>
                          <a:schemeClr val="tx1"/>
                        </a:solidFill>
                        <a:effectLst/>
                        <a:uLnTx/>
                        <a:uFillTx/>
                        <a:latin typeface="Century Gothic"/>
                        <a:ea typeface="MJAreYouSirius"/>
                        <a:cs typeface="+mn-cs"/>
                      </a:endParaRPr>
                    </a:p>
                    <a:p>
                      <a:pPr marL="0" marR="0" lvl="0" indent="0" algn="ctr">
                        <a:lnSpc>
                          <a:spcPct val="100000"/>
                        </a:lnSpc>
                        <a:spcBef>
                          <a:spcPts val="0"/>
                        </a:spcBef>
                        <a:spcAft>
                          <a:spcPts val="0"/>
                        </a:spcAft>
                        <a:buNone/>
                      </a:pPr>
                      <a:r>
                        <a:rPr lang="en-US" sz="950" b="1" i="0" u="sng" strike="noStrike" kern="1200" cap="none" spc="0" normalizeH="0" baseline="0" noProof="0">
                          <a:ln>
                            <a:noFill/>
                          </a:ln>
                          <a:solidFill>
                            <a:schemeClr val="tx1"/>
                          </a:solidFill>
                          <a:effectLst/>
                          <a:highlight>
                            <a:srgbClr val="00FFFF"/>
                          </a:highlight>
                          <a:uLnTx/>
                          <a:uFillTx/>
                          <a:latin typeface="Century Gothic"/>
                          <a:ea typeface="MJAreYouSirius"/>
                          <a:cs typeface="+mn-cs"/>
                        </a:rPr>
                        <a:t>Please note that teachers are viewing all student progress on all websites to see how students are performing.</a:t>
                      </a:r>
                    </a:p>
                    <a:p>
                      <a:pPr marL="0" marR="0" lvl="0" indent="0" algn="l">
                        <a:lnSpc>
                          <a:spcPct val="100000"/>
                        </a:lnSpc>
                        <a:spcBef>
                          <a:spcPts val="0"/>
                        </a:spcBef>
                        <a:spcAft>
                          <a:spcPts val="0"/>
                        </a:spcAft>
                        <a:buNone/>
                      </a:pPr>
                      <a:endParaRPr lang="en-US" sz="950" b="1" i="0" u="sng" strike="noStrike" kern="1200" cap="none" spc="0" normalizeH="0" baseline="0" noProof="0">
                        <a:ln>
                          <a:noFill/>
                        </a:ln>
                        <a:solidFill>
                          <a:schemeClr val="tx1"/>
                        </a:solidFill>
                        <a:effectLst/>
                        <a:highlight>
                          <a:srgbClr val="00FFFF"/>
                        </a:highligh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Khan Academy</a:t>
                      </a:r>
                      <a:r>
                        <a:rPr lang="en-US" sz="950" b="0" i="0" u="none" strike="noStrike" kern="1200" cap="none" spc="0" normalizeH="0" baseline="0" noProof="0">
                          <a:ln>
                            <a:noFill/>
                          </a:ln>
                          <a:solidFill>
                            <a:schemeClr val="tx1"/>
                          </a:solidFill>
                          <a:effectLst/>
                          <a:uLnTx/>
                          <a:uFillTx/>
                          <a:latin typeface="Century Gothic"/>
                          <a:ea typeface="MJAreYouSirius"/>
                          <a:cs typeface="+mn-cs"/>
                        </a:rPr>
                        <a:t> assignments should be completed in order.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There are still many students who are missing videos and assignments.</a:t>
                      </a:r>
                      <a:r>
                        <a:rPr lang="en-US" sz="950" b="0" i="0" u="none" strike="noStrike" kern="1200" cap="none" spc="0" normalizeH="0" baseline="0" noProof="0">
                          <a:ln>
                            <a:noFill/>
                          </a:ln>
                          <a:solidFill>
                            <a:schemeClr val="tx1"/>
                          </a:solidFill>
                          <a:effectLst/>
                          <a:uLnTx/>
                          <a:uFillTx/>
                          <a:latin typeface="Century Gothic"/>
                          <a:ea typeface="MJAreYouSirius"/>
                          <a:cs typeface="+mn-cs"/>
                        </a:rPr>
                        <a:t> Please watch the videos </a:t>
                      </a:r>
                      <a:r>
                        <a:rPr lang="en-US" sz="950" b="1" i="0" u="none" strike="noStrike" kern="1200" cap="none" spc="0" normalizeH="0" baseline="0" noProof="0">
                          <a:ln>
                            <a:noFill/>
                          </a:ln>
                          <a:solidFill>
                            <a:schemeClr val="tx1"/>
                          </a:solidFill>
                          <a:effectLst/>
                          <a:uLnTx/>
                          <a:uFillTx/>
                          <a:latin typeface="Century Gothic"/>
                          <a:ea typeface="MJAreYouSirius"/>
                          <a:cs typeface="+mn-cs"/>
                        </a:rPr>
                        <a:t>before</a:t>
                      </a:r>
                      <a:r>
                        <a:rPr lang="en-US" sz="950" b="0" i="0" u="none" strike="noStrike" kern="1200" cap="none" spc="0" normalizeH="0" baseline="0" noProof="0">
                          <a:ln>
                            <a:noFill/>
                          </a:ln>
                          <a:solidFill>
                            <a:schemeClr val="tx1"/>
                          </a:solidFill>
                          <a:effectLst/>
                          <a:uLnTx/>
                          <a:uFillTx/>
                          <a:latin typeface="Century Gothic"/>
                          <a:ea typeface="MJAreYouSirius"/>
                          <a:cs typeface="+mn-cs"/>
                        </a:rPr>
                        <a:t> completing the activities and quizzes.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Videos need to be watched all the way through to receive completion.</a:t>
                      </a:r>
                      <a:r>
                        <a:rPr lang="en-US" sz="950" b="0" i="0" u="none" strike="noStrike" kern="1200" cap="none" spc="0" normalizeH="0" baseline="0" noProof="0">
                          <a:ln>
                            <a:noFill/>
                          </a:ln>
                          <a:solidFill>
                            <a:schemeClr val="tx1"/>
                          </a:solidFill>
                          <a:effectLst/>
                          <a:uLnTx/>
                          <a:uFillTx/>
                          <a:latin typeface="Century Gothic"/>
                          <a:ea typeface="MJAreYouSirius"/>
                          <a:cs typeface="+mn-cs"/>
                        </a:rPr>
                        <a:t> Students have the option to redo any assignment on Khan Academy.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Some students are getting zeros and low scores on the activities. These should be redone (you have unlimited </a:t>
                      </a:r>
                      <a:r>
                        <a:rPr lang="en-US" sz="950" b="0" i="0" u="none" strike="noStrike" kern="1200" cap="none" spc="0" normalizeH="0" baseline="0" noProof="0" err="1">
                          <a:ln>
                            <a:noFill/>
                          </a:ln>
                          <a:solidFill>
                            <a:schemeClr val="tx1"/>
                          </a:solidFill>
                          <a:effectLst/>
                          <a:highlight>
                            <a:srgbClr val="FFFF00"/>
                          </a:highlight>
                          <a:uLnTx/>
                          <a:uFillTx/>
                          <a:latin typeface="Century Gothic"/>
                          <a:ea typeface="MJAreYouSirius"/>
                          <a:cs typeface="+mn-cs"/>
                        </a:rPr>
                        <a:t>redos</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 </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Online quizzes (Khan Academy, Read Works, BrainPOP, Epic Books):</a:t>
                      </a:r>
                      <a:r>
                        <a:rPr lang="en-US" sz="950" b="0" i="0" u="none" strike="noStrike" kern="1200" cap="none" spc="0" normalizeH="0" baseline="0" noProof="0">
                          <a:ln>
                            <a:noFill/>
                          </a:ln>
                          <a:solidFill>
                            <a:schemeClr val="tx1"/>
                          </a:solidFill>
                          <a:effectLst/>
                          <a:uLnTx/>
                          <a:uFillTx/>
                          <a:latin typeface="Century Gothic"/>
                          <a:ea typeface="MJAreYouSirius"/>
                          <a:cs typeface="+mn-cs"/>
                        </a:rPr>
                        <a:t> Please try your best.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If scores are below a 50%, they should be redone.</a:t>
                      </a:r>
                      <a:r>
                        <a:rPr lang="en-US" sz="950" b="0" i="0" u="none" strike="noStrike" kern="1200" cap="none" spc="0" normalizeH="0" baseline="0" noProof="0">
                          <a:ln>
                            <a:noFill/>
                          </a:ln>
                          <a:solidFill>
                            <a:schemeClr val="tx1"/>
                          </a:solidFill>
                          <a:effectLst/>
                          <a:uLnTx/>
                          <a:uFillTx/>
                          <a:latin typeface="Century Gothic"/>
                          <a:ea typeface="MJAreYouSirius"/>
                          <a:cs typeface="+mn-cs"/>
                        </a:rPr>
                        <a:t> Please let us know if you need something reassigned to you.</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Freckle:</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Freckle minutes cannot be made up from previous weeks.</a:t>
                      </a:r>
                      <a:r>
                        <a:rPr lang="en-US" sz="950" b="0" i="0" u="none" strike="noStrike" kern="1200" cap="none" spc="0" normalizeH="0" baseline="0" noProof="0">
                          <a:ln>
                            <a:noFill/>
                          </a:ln>
                          <a:solidFill>
                            <a:schemeClr val="tx1"/>
                          </a:solidFill>
                          <a:effectLst/>
                          <a:uLnTx/>
                          <a:uFillTx/>
                          <a:latin typeface="Century Gothic"/>
                          <a:ea typeface="MJAreYouSirius"/>
                          <a:cs typeface="+mn-cs"/>
                        </a:rPr>
                        <a:t> If you have questions regarding your child's Freckle minutes for the week, please email us. Students are encouraged to ask us via Teams, too. We recommend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setting a timer and adding a few extra 'buffer' minutes. When students are not engaged or in the Piggy Store, students' minutes do not count. Freckle minutes for ELA and math are on PowerSchool. Students need at least 40 minutes for ELA and 40 minutes for math each week.</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PowerSchool:</a:t>
                      </a:r>
                      <a:r>
                        <a:rPr lang="en-US" sz="950" b="0" i="0" u="none" strike="noStrike" kern="1200" cap="none" spc="0" normalizeH="0" baseline="0" noProof="0">
                          <a:ln>
                            <a:noFill/>
                          </a:ln>
                          <a:solidFill>
                            <a:schemeClr val="tx1"/>
                          </a:solidFill>
                          <a:effectLst/>
                          <a:uLnTx/>
                          <a:uFillTx/>
                          <a:latin typeface="Century Gothic"/>
                          <a:ea typeface="MJAreYouSirius"/>
                          <a:cs typeface="+mn-cs"/>
                        </a:rPr>
                        <a:t> Parents, please continue checking PowerSchool to see your child's work completion and our feedback for each subject and assignment each week. Please remember, we are monitoring completion. Assignments may have a comment with more information (i.e. scores and feedback), so please monitor the comments, as well. If your child goes back and completes something, please send us an email so we know to change it.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Please have all students' work completed by </a:t>
                      </a:r>
                      <a:r>
                        <a:rPr lang="en-US" sz="950" b="1" i="0" u="sng" strike="noStrike" kern="1200" cap="none" spc="0" normalizeH="0" baseline="0" noProof="0">
                          <a:ln>
                            <a:noFill/>
                          </a:ln>
                          <a:solidFill>
                            <a:schemeClr val="tx1"/>
                          </a:solidFill>
                          <a:effectLst/>
                          <a:highlight>
                            <a:srgbClr val="FFFF00"/>
                          </a:highlight>
                          <a:uLnTx/>
                          <a:uFillTx/>
                          <a:latin typeface="Century Gothic"/>
                          <a:ea typeface="MJAreYouSirius"/>
                          <a:cs typeface="+mn-cs"/>
                        </a:rPr>
                        <a:t>4pm on Friday</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 so that we can update PowerSchool. If you need additional time (we understand), please email us so that we can go back to check their assignments.</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MS Teams:</a:t>
                      </a:r>
                      <a:r>
                        <a:rPr lang="en-US" sz="950" b="0" i="0" u="none" strike="noStrike" kern="1200" cap="none" spc="0" normalizeH="0" baseline="0" noProof="0">
                          <a:ln>
                            <a:noFill/>
                          </a:ln>
                          <a:solidFill>
                            <a:schemeClr val="tx1"/>
                          </a:solidFill>
                          <a:effectLst/>
                          <a:uLnTx/>
                          <a:uFillTx/>
                          <a:latin typeface="Century Gothic"/>
                          <a:ea typeface="MJAreYouSirius"/>
                          <a:cs typeface="+mn-cs"/>
                        </a:rPr>
                        <a:t> For assignments on Teams, please make sure your child clicks on the assignment -&gt;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clicks edit in browser</a:t>
                      </a:r>
                      <a:r>
                        <a:rPr lang="en-US" sz="950" b="0" i="0" u="none" strike="noStrike" kern="1200" cap="none" spc="0" normalizeH="0" baseline="0" noProof="0">
                          <a:ln>
                            <a:noFill/>
                          </a:ln>
                          <a:solidFill>
                            <a:schemeClr val="tx1"/>
                          </a:solidFill>
                          <a:effectLst/>
                          <a:uLnTx/>
                          <a:uFillTx/>
                          <a:latin typeface="Century Gothic"/>
                          <a:ea typeface="MJAreYouSirius"/>
                          <a:cs typeface="+mn-cs"/>
                        </a:rPr>
                        <a:t> -&gt; types in assignment -&gt; makes sure it says 'save' at the top -&gt; closes out of the assignment -&gt; clicks the 'turn in' button. Some students are turning in blank work because they are not using the browser version. Also,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do not save the assignments as a different name</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r>
                        <a:rPr lang="en-US" sz="950" b="0" i="0" u="none" strike="noStrike" kern="1200" cap="none" spc="0" normalizeH="0" baseline="0" noProof="0">
                          <a:ln>
                            <a:noFill/>
                          </a:ln>
                          <a:solidFill>
                            <a:schemeClr val="tx1"/>
                          </a:solidFill>
                          <a:effectLst/>
                          <a:uLnTx/>
                          <a:uFillTx/>
                          <a:latin typeface="Century Gothic"/>
                        </a:rPr>
                        <a:t>Students should double check their work after turning in an assignment. </a:t>
                      </a:r>
                      <a:r>
                        <a:rPr lang="en-US" sz="950" b="0" i="0" u="none" strike="noStrike" kern="1200" cap="none" spc="0" normalizeH="0" baseline="0" noProof="0">
                          <a:ln>
                            <a:noFill/>
                          </a:ln>
                          <a:solidFill>
                            <a:schemeClr val="tx1"/>
                          </a:solidFill>
                          <a:effectLst/>
                          <a:uLnTx/>
                          <a:uFillTx/>
                          <a:latin typeface="Century Gothic"/>
                          <a:ea typeface="MJAreYouSirius"/>
                          <a:cs typeface="+mn-cs"/>
                        </a:rPr>
                        <a:t>We will return blank assignments to the students to fix. Check the feedback comments for assignments.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If an assignment is returned to the student and </a:t>
                      </a:r>
                      <a:r>
                        <a:rPr lang="en-US" sz="950" b="1" i="0" u="sng" strike="noStrike" kern="1200" cap="none" spc="0" normalizeH="0" baseline="0" noProof="0">
                          <a:ln>
                            <a:noFill/>
                          </a:ln>
                          <a:solidFill>
                            <a:schemeClr val="tx1"/>
                          </a:solidFill>
                          <a:effectLst/>
                          <a:highlight>
                            <a:srgbClr val="FFFF00"/>
                          </a:highlight>
                          <a:uLnTx/>
                          <a:uFillTx/>
                          <a:latin typeface="Century Gothic"/>
                          <a:ea typeface="MJAreYouSirius"/>
                          <a:cs typeface="+mn-cs"/>
                        </a:rPr>
                        <a:t>does not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ask for the assignment to be resubmitted, please do not resubmit the assignment to the teacher.</a:t>
                      </a:r>
                      <a:r>
                        <a:rPr lang="en-US" sz="950" b="0" i="0" u="none" strike="noStrike" kern="1200" cap="none" spc="0" normalizeH="0" baseline="0" noProof="0">
                          <a:ln>
                            <a:noFill/>
                          </a:ln>
                          <a:solidFill>
                            <a:schemeClr val="tx1"/>
                          </a:solidFill>
                          <a:effectLst/>
                          <a:uLnTx/>
                          <a:uFillTx/>
                          <a:latin typeface="Century Gothic"/>
                          <a:ea typeface="MJAreYouSirius"/>
                          <a:cs typeface="+mn-cs"/>
                        </a:rPr>
                        <a:t> Watch this video on how to turn an assignment in on Microsoft Teams: </a:t>
                      </a:r>
                      <a:r>
                        <a:rPr lang="en-US" sz="950" b="0" i="0" u="none" strike="noStrike" kern="1200" cap="none" spc="0" normalizeH="0" baseline="0" noProof="0">
                          <a:ln>
                            <a:noFill/>
                          </a:ln>
                          <a:solidFill>
                            <a:schemeClr val="tx1"/>
                          </a:solidFill>
                          <a:effectLst/>
                          <a:uLnTx/>
                          <a:uFillTx/>
                          <a:latin typeface="Century Gothic"/>
                          <a:hlinkClick r:id="rId3"/>
                        </a:rPr>
                        <a:t>Turning in Assignments on Teams Video</a:t>
                      </a:r>
                      <a:r>
                        <a:rPr lang="en-US" sz="950" b="0" i="0" u="none" strike="noStrike" kern="1200" cap="none" spc="0" normalizeH="0" baseline="0" noProof="0">
                          <a:ln>
                            <a:noFill/>
                          </a:ln>
                          <a:solidFill>
                            <a:schemeClr val="tx1"/>
                          </a:solidFill>
                          <a:effectLst/>
                          <a:uLnTx/>
                          <a:uFillTx/>
                          <a:latin typeface="Century Gothic"/>
                        </a:rPr>
                        <a:t>. </a:t>
                      </a:r>
                      <a:r>
                        <a:rPr lang="en-US" sz="950" b="1" i="0" u="none" strike="noStrike" kern="1200" cap="none" spc="0" normalizeH="0" baseline="0" noProof="0">
                          <a:ln>
                            <a:noFill/>
                          </a:ln>
                          <a:solidFill>
                            <a:schemeClr val="tx1"/>
                          </a:solidFill>
                          <a:effectLst/>
                          <a:uLnTx/>
                          <a:uFillTx/>
                          <a:latin typeface="Century Gothic"/>
                        </a:rPr>
                        <a:t>Students, remember to ask your teacher for help on Teams if you need it! We are here for you!</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rPr>
                        <a:t>Participation for PE, music, and art is expected. Please check their webpages for assignments and participation. If you have any questions about specials, please email the specials teacher for support.</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rPr>
                        <a:t>Just a reminder that Fridays will be considered "Flexible Friday" and will be a day for students to catch up on any incomplete work or for them to go on any of the </a:t>
                      </a:r>
                      <a:r>
                        <a:rPr lang="en-US" sz="950" b="1" i="0" u="none" strike="noStrike" kern="1200" cap="none" spc="0" normalizeH="0" baseline="0" noProof="0">
                          <a:ln>
                            <a:noFill/>
                          </a:ln>
                          <a:solidFill>
                            <a:schemeClr val="tx1"/>
                          </a:solidFill>
                          <a:effectLst/>
                          <a:uLnTx/>
                          <a:uFillTx/>
                          <a:latin typeface="Century Gothic"/>
                        </a:rPr>
                        <a:t>optional</a:t>
                      </a:r>
                      <a:r>
                        <a:rPr lang="en-US" sz="950" b="0" i="0" u="none" strike="noStrike" kern="1200" cap="none" spc="0" normalizeH="0" baseline="0" noProof="0">
                          <a:ln>
                            <a:noFill/>
                          </a:ln>
                          <a:solidFill>
                            <a:schemeClr val="tx1"/>
                          </a:solidFill>
                          <a:effectLst/>
                          <a:uLnTx/>
                          <a:uFillTx/>
                          <a:latin typeface="Century Gothic"/>
                        </a:rPr>
                        <a:t> websites listed for that day.</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FF00FF"/>
                          </a:highlight>
                          <a:uLnTx/>
                          <a:uFillTx/>
                          <a:latin typeface="Century Gothic"/>
                        </a:rPr>
                        <a:t>ABC countdown: To give students something fun to look forward to each day, we created an ABC countdown. Each day will have a theme or activity for your child to participate in. This is optional and is meant to just add some fun into the days! Look at the top of each daily plan for more information. </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We will continue to be available each day on Microsoft Teams and via email. Please do not hesitate to reach out to us with any questions or concerns you have throughout this unprecedented time. We are here to support you in any way we can. We appreciate all the support you are giving us as we navigate through this new journey, and we cannot thank you enough for that! We are heartbroken that we will not finish the school year in person with our fourth-grade friends, but we continue to look forward to hearing from our students and making those connections as our remote school year continues. We love you all! </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lvl="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Take Care, </a:t>
                      </a:r>
                    </a:p>
                    <a:p>
                      <a:pPr lvl="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The Fourth Grade Teachers </a:t>
                      </a:r>
                      <a:endParaRPr lang="en-US"/>
                    </a:p>
                    <a:p>
                      <a:pPr lvl="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ctr">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4"/>
                        </a:rPr>
                        <a:t>mfish@summithill.org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5"/>
                        </a:rPr>
                        <a:t>jkane@summithill.org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6"/>
                        </a:rPr>
                        <a:t>rmillner@summithill.org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7"/>
                        </a:rPr>
                        <a:t>jreno@summithill.org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8"/>
                        </a:rPr>
                        <a:t>broach@summithill.org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bl>
          </a:graphicData>
        </a:graphic>
      </p:graphicFrame>
    </p:spTree>
    <p:extLst>
      <p:ext uri="{BB962C8B-B14F-4D97-AF65-F5344CB8AC3E}">
        <p14:creationId xmlns:p14="http://schemas.microsoft.com/office/powerpoint/2010/main" val="326689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83820" y="873519"/>
            <a:ext cx="8250981" cy="923330"/>
          </a:xfrm>
          <a:prstGeom prst="rect">
            <a:avLst/>
          </a:prstGeom>
          <a:noFill/>
        </p:spPr>
        <p:txBody>
          <a:bodyPr wrap="square" rtlCol="0" anchor="t">
            <a:spAutoFit/>
          </a:bodyPr>
          <a:lstStyle/>
          <a:p>
            <a:pPr algn="ctr"/>
            <a:r>
              <a:rPr lang="en-US" sz="5400">
                <a:ln>
                  <a:solidFill>
                    <a:sysClr val="windowText" lastClr="000000"/>
                  </a:solidFill>
                </a:ln>
                <a:effectLst>
                  <a:outerShdw blurRad="38100" dist="38100" dir="2700000" algn="tl">
                    <a:srgbClr val="000000">
                      <a:alpha val="43137"/>
                    </a:srgbClr>
                  </a:outerShdw>
                </a:effectLst>
                <a:latin typeface="MJSleepSweetly"/>
                <a:ea typeface="MJSleepSweetly"/>
              </a:rPr>
              <a:t>Things to Know: </a:t>
            </a:r>
            <a:endParaRPr lang="en-US" sz="54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5" name="Table 8">
            <a:extLst>
              <a:ext uri="{FF2B5EF4-FFF2-40B4-BE49-F238E27FC236}">
                <a16:creationId xmlns:a16="http://schemas.microsoft.com/office/drawing/2014/main" id="{137045F9-804C-D642-8B67-1607BF1BA06C}"/>
              </a:ext>
            </a:extLst>
          </p:cNvPr>
          <p:cNvGraphicFramePr>
            <a:graphicFrameLocks noGrp="1"/>
          </p:cNvGraphicFramePr>
          <p:nvPr>
            <p:extLst>
              <p:ext uri="{D42A27DB-BD31-4B8C-83A1-F6EECF244321}">
                <p14:modId xmlns:p14="http://schemas.microsoft.com/office/powerpoint/2010/main" val="2364492295"/>
              </p:ext>
            </p:extLst>
          </p:nvPr>
        </p:nvGraphicFramePr>
        <p:xfrm>
          <a:off x="258390" y="1849037"/>
          <a:ext cx="7293718" cy="7487451"/>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574818070"/>
                    </a:ext>
                  </a:extLst>
                </a:gridCol>
                <a:gridCol w="5617318">
                  <a:extLst>
                    <a:ext uri="{9D8B030D-6E8A-4147-A177-3AD203B41FA5}">
                      <a16:colId xmlns:a16="http://schemas.microsoft.com/office/drawing/2014/main" val="577556384"/>
                    </a:ext>
                  </a:extLst>
                </a:gridCol>
              </a:tblGrid>
              <a:tr h="410567">
                <a:tc gridSpan="2">
                  <a:txBody>
                    <a:bodyPr/>
                    <a:lstStyle/>
                    <a:p>
                      <a:pPr lvl="0" algn="ctr">
                        <a:buNone/>
                      </a:pPr>
                      <a:r>
                        <a:rPr lang="en-US" sz="1600" b="1" i="0" u="sng" strike="noStrike" noProof="0">
                          <a:solidFill>
                            <a:schemeClr val="tx1"/>
                          </a:solidFill>
                          <a:latin typeface="KG Summer Storm Smooth"/>
                        </a:rPr>
                        <a:t>Important Info:</a:t>
                      </a:r>
                      <a:endParaRPr lang="en-US" sz="1600" u="sng">
                        <a:solidFill>
                          <a:schemeClr val="tx1"/>
                        </a:solidFill>
                        <a:latin typeface="KG Summer Storm Smooth"/>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hMerge="1">
                  <a:txBody>
                    <a:bodyPr/>
                    <a:lstStyle/>
                    <a:p>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847554">
                <a:tc>
                  <a:txBody>
                    <a:bodyPr/>
                    <a:lstStyle/>
                    <a:p>
                      <a:pPr algn="ctr"/>
                      <a:r>
                        <a:rPr lang="en-US" sz="1400" b="1" u="sng">
                          <a:latin typeface="MJAreYouSirius"/>
                          <a:ea typeface="MJAreYouSirius"/>
                        </a:rPr>
                        <a:t>Websites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3"/>
                        </a:rPr>
                        <a:t>ClassLink Website</a:t>
                      </a:r>
                      <a:r>
                        <a:rPr lang="en-US" sz="1050" b="0" i="0" u="none" strike="noStrike" kern="1200" cap="none" spc="0" normalizeH="0" baseline="0" noProof="0">
                          <a:ln>
                            <a:noFill/>
                          </a:ln>
                          <a:effectLst/>
                          <a:uLnTx/>
                          <a:uFillTx/>
                          <a:latin typeface="Century Gothic"/>
                          <a:ea typeface="MJAreYouSirius"/>
                          <a:cs typeface="+mn-cs"/>
                        </a:rPr>
                        <a:t> (Log in using Microsoft Office 365 Information)</a:t>
                      </a:r>
                      <a:endParaRPr lang="en-US" sz="1050" b="0">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4"/>
                        </a:rPr>
                        <a:t>Office 365</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rPr>
                        <a:t>Office 365/ClassLink Username Example: </a:t>
                      </a:r>
                      <a:r>
                        <a:rPr lang="en-US" sz="1050" b="0" i="0" u="none" strike="noStrike" kern="1200" cap="none" spc="0" normalizeH="0" baseline="0" noProof="0">
                          <a:ln>
                            <a:noFill/>
                          </a:ln>
                          <a:effectLst/>
                          <a:uLnTx/>
                          <a:uFillTx/>
                          <a:latin typeface="Century Gothic"/>
                          <a:hlinkClick r:id="rId5"/>
                        </a:rPr>
                        <a:t>firstname.lastname@shsd161.org</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rPr>
                        <a:t>Office 365/ClassLink Username Password: house address # + Look (Ex: 12345Look)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6"/>
                        </a:rPr>
                        <a:t>Epic Books</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7"/>
                        </a:rPr>
                        <a:t>Freckle</a:t>
                      </a:r>
                      <a:r>
                        <a:rPr lang="en-US" sz="1050" b="0" i="0" u="none" strike="noStrike" kern="1200" cap="none" spc="0" normalizeH="0" baseline="0" noProof="0">
                          <a:ln>
                            <a:noFill/>
                          </a:ln>
                          <a:effectLst/>
                          <a:uLnTx/>
                          <a:uFillTx/>
                          <a:latin typeface="Century Gothic"/>
                        </a:rPr>
                        <a:t> </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8"/>
                        </a:rPr>
                        <a:t>Khan Academy</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9"/>
                        </a:rPr>
                        <a:t>Read Works</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0"/>
                        </a:rPr>
                        <a:t>Journeys Reading Textbook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1"/>
                        </a:rPr>
                        <a:t>www.spellingcity.com/mlfish</a:t>
                      </a:r>
                      <a:r>
                        <a:rPr lang="en-US" sz="1050" b="0" i="0" u="none" strike="noStrike" kern="1200" cap="none" spc="0" normalizeH="0" baseline="0" noProof="0">
                          <a:ln>
                            <a:noFill/>
                          </a:ln>
                          <a:effectLst/>
                          <a:uLnTx/>
                          <a:uFillTx/>
                          <a:latin typeface="Century Gothic"/>
                        </a:rPr>
                        <a:t> </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2"/>
                        </a:rPr>
                        <a:t>BrainPOP</a:t>
                      </a:r>
                      <a:endParaRPr lang="en-US" sz="105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01070">
                <a:tc>
                  <a:txBody>
                    <a:bodyPr/>
                    <a:lstStyle/>
                    <a:p>
                      <a:pPr algn="ctr"/>
                      <a:r>
                        <a:rPr lang="en-US" sz="1400" b="1" u="sng">
                          <a:latin typeface="MJAreYouSirius"/>
                          <a:ea typeface="MJAreYouSirius"/>
                        </a:rPr>
                        <a:t>Spelling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r>
                        <a:rPr lang="en-US" sz="1100" b="0" i="0" u="sng" strike="noStrike" kern="1200" cap="none" spc="0" normalizeH="0" baseline="0" noProof="0">
                          <a:ln>
                            <a:noFill/>
                          </a:ln>
                          <a:effectLst/>
                          <a:uLnTx/>
                          <a:uFillTx/>
                          <a:latin typeface="Century Gothic"/>
                          <a:ea typeface="MJAreYouSirius"/>
                          <a:cs typeface="+mn-cs"/>
                        </a:rPr>
                        <a:t>Spelling Words from "The Right Dog for the Job"</a:t>
                      </a:r>
                    </a:p>
                    <a:p>
                      <a:pPr marL="171450" marR="0" lvl="0" indent="-171450" algn="l">
                        <a:lnSpc>
                          <a:spcPct val="100000"/>
                        </a:lnSpc>
                        <a:spcBef>
                          <a:spcPts val="0"/>
                        </a:spcBef>
                        <a:spcAft>
                          <a:spcPts val="0"/>
                        </a:spcAft>
                        <a:buFont typeface="Wingdings" panose="05000000000000000000" pitchFamily="2" charset="2"/>
                        <a:buChar char="q"/>
                      </a:pPr>
                      <a:r>
                        <a:rPr lang="en-US" sz="1100" b="0" i="0" u="none" strike="noStrike" kern="1200" cap="none" spc="0" normalizeH="0" baseline="0" noProof="0">
                          <a:ln>
                            <a:noFill/>
                          </a:ln>
                          <a:effectLst/>
                          <a:uLnTx/>
                          <a:uFillTx/>
                          <a:latin typeface="Century Gothic"/>
                          <a:ea typeface="MJAreYouSirius"/>
                          <a:cs typeface="+mn-cs"/>
                        </a:rPr>
                        <a:t>Words with Final /j/ and /s/:</a:t>
                      </a:r>
                      <a:endParaRPr lang="en-US" sz="1100" b="0" i="0" u="sng" strike="noStrike" kern="1200" cap="none" spc="0" normalizeH="0" baseline="0" noProof="0">
                        <a:ln>
                          <a:noFill/>
                        </a:ln>
                        <a:effectLst/>
                        <a:uLnTx/>
                        <a:uFillTx/>
                        <a:latin typeface="Century Gothic"/>
                        <a:ea typeface="MJAreYouSirius"/>
                        <a:cs typeface="+mn-cs"/>
                      </a:endParaRPr>
                    </a:p>
                    <a:p>
                      <a:pPr marL="171450" marR="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highlight>
                            <a:srgbClr val="FFFF00"/>
                          </a:highlight>
                          <a:uLnTx/>
                          <a:uFillTx/>
                          <a:latin typeface="Century Gothic"/>
                          <a:ea typeface="MJAreYouSirius"/>
                          <a:cs typeface="+mn-cs"/>
                        </a:rPr>
                        <a:t>glance, judge, damage, package, twice, stage, carriage, since, practice, marriage, baggage, office, message, bridge, chance, notice, ridge, manage, palace, bandage, fringe, average, fleece, fragrance, excellence</a:t>
                      </a:r>
                    </a:p>
                    <a:p>
                      <a:pPr marL="0" marR="0" lvl="0" indent="0" algn="l">
                        <a:lnSpc>
                          <a:spcPct val="100000"/>
                        </a:lnSpc>
                        <a:spcBef>
                          <a:spcPts val="0"/>
                        </a:spcBef>
                        <a:spcAft>
                          <a:spcPts val="0"/>
                        </a:spcAft>
                        <a:buNone/>
                      </a:pPr>
                      <a:endParaRPr lang="en-US" sz="1100" b="1" i="0" u="none" strike="noStrike" kern="1200" cap="none" spc="0" normalizeH="0" baseline="0" noProof="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723900">
                <a:tc>
                  <a:txBody>
                    <a:bodyPr/>
                    <a:lstStyle/>
                    <a:p>
                      <a:pPr lvl="0" algn="ctr">
                        <a:buNone/>
                      </a:pPr>
                      <a:r>
                        <a:rPr lang="en-US" sz="1400" b="1" u="sng">
                          <a:latin typeface="MJAreYouSirius"/>
                          <a:ea typeface="MJAreYouSirius"/>
                        </a:rPr>
                        <a:t>ELA Vocab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sng" strike="noStrike" kern="1200" cap="none" spc="0" normalizeH="0" baseline="0" noProof="0">
                          <a:ln>
                            <a:noFill/>
                          </a:ln>
                          <a:effectLst/>
                          <a:uLnTx/>
                          <a:uFillTx/>
                          <a:latin typeface="Century Gothic"/>
                        </a:rPr>
                        <a:t>Vocab Words from "The Right Dog for the Job"</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highlight>
                            <a:srgbClr val="FFFF00"/>
                          </a:highlight>
                          <a:uLnTx/>
                          <a:uFillTx/>
                          <a:latin typeface="Century Gothic"/>
                        </a:rPr>
                        <a:t>confidence, graduate, performs, confesses, foster, patiently, disobey, ceremony, reward, symbol</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6463568"/>
                  </a:ext>
                </a:extLst>
              </a:tr>
              <a:tr h="485775">
                <a:tc>
                  <a:txBody>
                    <a:bodyPr/>
                    <a:lstStyle/>
                    <a:p>
                      <a:pPr lvl="0" algn="ctr">
                        <a:buNone/>
                      </a:pPr>
                      <a:r>
                        <a:rPr lang="en-US" sz="1400" b="1" u="sng">
                          <a:latin typeface="MJAreYouSirius"/>
                          <a:ea typeface="MJAreYouSirius"/>
                        </a:rPr>
                        <a:t>PE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3"/>
                        </a:rPr>
                        <a:t>Mr. Mena &amp; Mr. Schereck's Webpage</a:t>
                      </a:r>
                      <a:r>
                        <a:rPr lang="en-US" sz="1100" b="0" i="0" u="none" strike="noStrike" kern="1200" cap="none" spc="0" normalizeH="0" baseline="0" noProof="0">
                          <a:ln>
                            <a:noFill/>
                          </a:ln>
                          <a:effectLst/>
                          <a:uLnTx/>
                          <a:uFillTx/>
                          <a:latin typeface="Century Gothic"/>
                        </a:rPr>
                        <a:t> -Be sure to log into O365 first!</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their teacher webpages for daily activities</a:t>
                      </a:r>
                    </a:p>
                    <a:p>
                      <a:pPr marL="0" lvl="0" indent="0" algn="l">
                        <a:lnSpc>
                          <a:spcPct val="100000"/>
                        </a:lnSpc>
                        <a:spcBef>
                          <a:spcPts val="0"/>
                        </a:spcBef>
                        <a:spcAft>
                          <a:spcPts val="0"/>
                        </a:spcAft>
                        <a:buNone/>
                      </a:pPr>
                      <a:endParaRPr lang="en-US" sz="11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6635536"/>
                  </a:ext>
                </a:extLst>
              </a:tr>
              <a:tr h="429229">
                <a:tc>
                  <a:txBody>
                    <a:bodyPr/>
                    <a:lstStyle/>
                    <a:p>
                      <a:pPr lvl="0" algn="ctr">
                        <a:buNone/>
                      </a:pPr>
                      <a:r>
                        <a:rPr lang="en-US" sz="1400" b="1" u="sng">
                          <a:latin typeface="MJAreYouSirius"/>
                          <a:ea typeface="MJAreYouSirius"/>
                        </a:rPr>
                        <a:t>Art</a:t>
                      </a:r>
                      <a:endParaRPr lang="en-US" b="1" u="sng"/>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4"/>
                        </a:rPr>
                        <a:t>Ms. Hole's Art Webpage</a:t>
                      </a:r>
                      <a:r>
                        <a:rPr lang="en-US" sz="1100" b="0" i="0" u="none" strike="noStrike" kern="1200" cap="none" spc="0" normalizeH="0" baseline="0" noProof="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Hole's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834444"/>
                  </a:ext>
                </a:extLst>
              </a:tr>
              <a:tr h="578526">
                <a:tc>
                  <a:txBody>
                    <a:bodyPr/>
                    <a:lstStyle/>
                    <a:p>
                      <a:pPr lvl="0" algn="ctr">
                        <a:buNone/>
                      </a:pPr>
                      <a:r>
                        <a:rPr lang="en-US" sz="1400" b="1" u="sng">
                          <a:latin typeface="MJAreYouSirius"/>
                          <a:ea typeface="MJAreYouSirius"/>
                        </a:rPr>
                        <a:t>Music</a:t>
                      </a:r>
                      <a:endParaRPr lang="en-US" b="1" u="sng"/>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5"/>
                        </a:rPr>
                        <a:t>Ms. Turek's Webpage</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Turek's teacher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3406912"/>
                  </a:ext>
                </a:extLst>
              </a:tr>
              <a:tr h="781050">
                <a:tc>
                  <a:txBody>
                    <a:bodyPr/>
                    <a:lstStyle/>
                    <a:p>
                      <a:pPr lvl="0" algn="ctr">
                        <a:buNone/>
                      </a:pPr>
                      <a:r>
                        <a:rPr lang="en-US" sz="1400" b="1" u="sng">
                          <a:latin typeface="MJAreYouSirius"/>
                          <a:ea typeface="MJAreYouSirius"/>
                        </a:rPr>
                        <a:t>Tech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6"/>
                        </a:rPr>
                        <a:t>Ms. Goshko's Weebly</a:t>
                      </a:r>
                      <a:endParaRPr lang="en-US" sz="1100" b="0" i="0" u="none" strike="noStrike" kern="1200" cap="none" spc="0" normalizeH="0" baseline="0" noProof="0">
                        <a:ln>
                          <a:noFill/>
                        </a:ln>
                        <a:effectLst/>
                        <a:uLnTx/>
                        <a:uFillTx/>
                        <a:latin typeface="Century Gothic"/>
                        <a:ea typeface="MJAreYouSirius"/>
                        <a:cs typeface="+mn-cs"/>
                        <a:hlinkClick r:id="rId16"/>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7"/>
                        </a:rPr>
                        <a:t>Ms. Goshko's Webpage</a:t>
                      </a:r>
                      <a:endParaRPr lang="en-US" sz="1100" b="0" i="0" u="none" strike="noStrike" kern="1200" cap="none" spc="0" normalizeH="0" baseline="0" noProof="0">
                        <a:ln>
                          <a:noFill/>
                        </a:ln>
                        <a:effectLst/>
                        <a:uLnTx/>
                        <a:uFillTx/>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8"/>
                        </a:rPr>
                        <a:t>www.typing.com</a:t>
                      </a:r>
                      <a:r>
                        <a:rPr lang="en-US" sz="1100" b="0" i="0" u="none" strike="noStrike" kern="1200" cap="none" spc="0" normalizeH="0" baseline="0" noProof="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a:t>
                      </a:r>
                      <a:r>
                        <a:rPr lang="en-US" sz="1100" b="0" i="0" u="none" strike="noStrike" kern="1200" cap="none" spc="0" normalizeH="0" baseline="0" noProof="0" err="1">
                          <a:ln>
                            <a:noFill/>
                          </a:ln>
                          <a:effectLst/>
                          <a:uLnTx/>
                          <a:uFillTx/>
                          <a:latin typeface="Century Gothic"/>
                        </a:rPr>
                        <a:t>Goshko's</a:t>
                      </a:r>
                      <a:r>
                        <a:rPr lang="en-US" sz="1100" b="0" i="0" u="none" strike="noStrike" kern="1200" cap="none" spc="0" normalizeH="0" baseline="0" noProof="0">
                          <a:ln>
                            <a:noFill/>
                          </a:ln>
                          <a:effectLst/>
                          <a:uLnTx/>
                          <a:uFillTx/>
                          <a:latin typeface="Century Gothic"/>
                        </a:rPr>
                        <a:t> teacher webpage for daily activities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8152812"/>
                  </a:ext>
                </a:extLst>
              </a:tr>
              <a:tr h="1017089">
                <a:tc>
                  <a:txBody>
                    <a:bodyPr/>
                    <a:lstStyle/>
                    <a:p>
                      <a:pPr lvl="0" algn="ctr">
                        <a:buNone/>
                      </a:pPr>
                      <a:r>
                        <a:rPr lang="en-US" sz="1400" b="1" u="sng">
                          <a:latin typeface="MJAreYouSirius"/>
                          <a:ea typeface="MJAreYouSirius"/>
                        </a:rPr>
                        <a:t>Social Emotional</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Try creating a daily/weekly schedule to help with routine</a:t>
                      </a:r>
                      <a:endParaRPr lang="en-US" sz="1100">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Take breaks, eat a snack, and/or try movement breaks</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9"/>
                        </a:rPr>
                        <a:t>Make a Mind Jar</a:t>
                      </a:r>
                      <a:endParaRPr lang="en-US" sz="1100" b="0" i="0" u="none" strike="noStrike" kern="1200" cap="none" spc="0" normalizeH="0" baseline="0" noProof="0">
                        <a:ln>
                          <a:noFill/>
                        </a:ln>
                        <a:effectLst/>
                        <a:uLnTx/>
                        <a:uFillTx/>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20"/>
                        </a:rPr>
                        <a:t>Mindfulness Activities </a:t>
                      </a:r>
                      <a:endParaRPr lang="en-US" sz="11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6775069"/>
                  </a:ext>
                </a:extLst>
              </a:tr>
            </a:tbl>
          </a:graphicData>
        </a:graphic>
      </p:graphicFrame>
    </p:spTree>
    <p:extLst>
      <p:ext uri="{BB962C8B-B14F-4D97-AF65-F5344CB8AC3E}">
        <p14:creationId xmlns:p14="http://schemas.microsoft.com/office/powerpoint/2010/main" val="388619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981235082"/>
              </p:ext>
            </p:extLst>
          </p:nvPr>
        </p:nvGraphicFramePr>
        <p:xfrm>
          <a:off x="239340" y="2016601"/>
          <a:ext cx="7293720" cy="767975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1574818070"/>
                    </a:ext>
                  </a:extLst>
                </a:gridCol>
                <a:gridCol w="4969620">
                  <a:extLst>
                    <a:ext uri="{9D8B030D-6E8A-4147-A177-3AD203B41FA5}">
                      <a16:colId xmlns:a16="http://schemas.microsoft.com/office/drawing/2014/main" val="577556384"/>
                    </a:ext>
                  </a:extLst>
                </a:gridCol>
              </a:tblGrid>
              <a:tr h="348665">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819275">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rPr>
                        <a:t>Listen to the story "The Right Dog for the Job"</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hlinkClick r:id="rId4"/>
                        </a:rPr>
                        <a:t>Click here to listen to the story "The Right Dog for the Job</a:t>
                      </a:r>
                      <a:r>
                        <a:rPr lang="en-US" sz="1400" b="0" i="0" u="none" strike="noStrike" kern="1200" cap="none" spc="0" normalizeH="0" baseline="0" noProof="0" dirty="0">
                          <a:ln>
                            <a:noFill/>
                          </a:ln>
                          <a:effectLst/>
                          <a:uLnTx/>
                          <a:uFillTx/>
                          <a:latin typeface="Century Gothic"/>
                        </a:rPr>
                        <a:t>" on page 500</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rPr>
                        <a:t>Complete 'Comprehension List' as an assignment in Teams (remember to turn this in)</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rPr>
                        <a:t>Complete Spelling Highlight the Pattern' as an assignment on Teams (remember to turn this in)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236220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3"/>
                        </a:rPr>
                        <a:t>Freckle Math</a:t>
                      </a:r>
                      <a:r>
                        <a:rPr lang="en-US" sz="1400" b="0" i="0" u="none" strike="noStrike" kern="1200" cap="none" spc="0" normalizeH="0" baseline="0" noProof="0" dirty="0">
                          <a:ln>
                            <a:noFill/>
                          </a:ln>
                          <a:effectLst/>
                          <a:uLnTx/>
                          <a:uFillTx/>
                          <a:latin typeface="Century Gothic"/>
                        </a:rPr>
                        <a:t> (10 minutes- </a:t>
                      </a:r>
                      <a:r>
                        <a:rPr lang="en-US" sz="1400" b="1" i="0" u="sng" strike="noStrike" kern="1200" cap="none" spc="0" normalizeH="0" baseline="0" noProof="0" dirty="0">
                          <a:ln>
                            <a:noFill/>
                          </a:ln>
                          <a:effectLst/>
                          <a:uLnTx/>
                          <a:uFillTx/>
                          <a:latin typeface="Century Gothic"/>
                        </a:rPr>
                        <a:t>Adaptive Practice</a:t>
                      </a:r>
                      <a:r>
                        <a:rPr lang="en-US" sz="1400" b="0" i="0" u="none" strike="noStrike" kern="1200" cap="none" spc="0" normalizeH="0" baseline="0" noProof="0" dirty="0">
                          <a:ln>
                            <a:noFill/>
                          </a:ln>
                          <a:effectLst/>
                          <a:uLnTx/>
                          <a:uFillTx/>
                          <a:latin typeface="Century Gothic"/>
                        </a:rPr>
                        <a:t>)</a:t>
                      </a:r>
                      <a:endParaRPr lang="en-US" sz="1400" b="0" i="0" u="none" strike="noStrike" kern="1200" cap="none" spc="0" normalizeH="0" baseline="0" noProof="0" dirty="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5"/>
                        </a:rPr>
                        <a:t>Khan Academy</a:t>
                      </a:r>
                      <a:r>
                        <a:rPr lang="en-US" sz="1400" b="0" i="0" u="none" strike="noStrike" kern="1200" cap="none" spc="0" normalizeH="0" baseline="0" noProof="0" dirty="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"Metric system: units of weight"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 Estimate mass (grams and kilograms)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"Choose pounds or ounces to measure weight" and " U.S. customary units: weight"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 Estimating mass (ounces and pounds)</a:t>
                      </a:r>
                    </a:p>
                    <a:p>
                      <a:pPr marL="0" marR="0" lvl="0" indent="0" algn="l">
                        <a:lnSpc>
                          <a:spcPct val="100000"/>
                        </a:lnSpc>
                        <a:spcBef>
                          <a:spcPts val="0"/>
                        </a:spcBef>
                        <a:spcAft>
                          <a:spcPts val="0"/>
                        </a:spcAft>
                        <a:buNone/>
                      </a:pPr>
                      <a:r>
                        <a:rPr lang="en-US" sz="1400" b="0" i="0" u="none" strike="noStrike" kern="1200" cap="none" spc="0" normalizeH="0" baseline="0" noProof="0" dirty="0">
                          <a:ln>
                            <a:noFill/>
                          </a:ln>
                          <a:effectLst/>
                          <a:highlight>
                            <a:srgbClr val="FFFF00"/>
                          </a:highlight>
                          <a:uLnTx/>
                          <a:uFillTx/>
                          <a:latin typeface="Century Gothic"/>
                        </a:rPr>
                        <a:t>*Remember to watch the entire video for completion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877425">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The Southeast Region: Read </a:t>
                      </a:r>
                      <a:r>
                        <a:rPr lang="en-US" sz="1400" b="1" i="0" u="sng" strike="noStrike" kern="1200" cap="none" spc="0" normalizeH="0" baseline="0" noProof="0" dirty="0">
                          <a:ln>
                            <a:noFill/>
                          </a:ln>
                          <a:effectLst/>
                          <a:uLnTx/>
                          <a:uFillTx/>
                          <a:latin typeface="Century Gothic"/>
                        </a:rPr>
                        <a:t>one</a:t>
                      </a:r>
                      <a:r>
                        <a:rPr lang="en-US" sz="1400" b="0" i="0" u="none" strike="noStrike" kern="1200" cap="none" spc="0" normalizeH="0" baseline="0" noProof="0" dirty="0">
                          <a:ln>
                            <a:noFill/>
                          </a:ln>
                          <a:effectLst/>
                          <a:uLnTx/>
                          <a:uFillTx/>
                          <a:latin typeface="Century Gothic"/>
                        </a:rPr>
                        <a:t> of the "What's Great about... "  books from the </a:t>
                      </a:r>
                      <a:r>
                        <a:rPr lang="en-US" sz="1400" b="1" i="0" u="none" strike="noStrike" kern="1200" cap="none" spc="0" normalizeH="0" baseline="0" noProof="0" dirty="0">
                          <a:ln>
                            <a:noFill/>
                          </a:ln>
                          <a:solidFill>
                            <a:srgbClr val="0070C0"/>
                          </a:solidFill>
                          <a:effectLst/>
                          <a:uLnTx/>
                          <a:uFillTx/>
                          <a:latin typeface="Century Gothic"/>
                          <a:hlinkClick r:id="rId6"/>
                        </a:rPr>
                        <a:t>Epic!</a:t>
                      </a:r>
                      <a:r>
                        <a:rPr lang="en-US" sz="1400" b="0" i="0" u="none" strike="noStrike" kern="1200" cap="none" spc="0" normalizeH="0" baseline="0" noProof="0" dirty="0">
                          <a:ln>
                            <a:noFill/>
                          </a:ln>
                          <a:effectLst/>
                          <a:uLnTx/>
                          <a:uFillTx/>
                          <a:latin typeface="Century Gothic"/>
                        </a:rPr>
                        <a:t> (these were assigned to you) about South Carolina, Florida, Georgia, or North Carolina. </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Complete the 'Southeast States Map' as an </a:t>
                      </a:r>
                      <a:r>
                        <a:rPr lang="en-US" sz="1400" b="1" i="0" u="none" strike="noStrike" kern="1200" cap="none" spc="0" normalizeH="0" baseline="0" noProof="0" dirty="0">
                          <a:ln>
                            <a:noFill/>
                          </a:ln>
                          <a:solidFill>
                            <a:schemeClr val="tx1"/>
                          </a:solidFill>
                          <a:effectLst/>
                          <a:uLnTx/>
                          <a:uFillTx/>
                          <a:latin typeface="Century Gothic"/>
                        </a:rPr>
                        <a:t>assignment on Teams</a:t>
                      </a:r>
                      <a:r>
                        <a:rPr lang="en-US" sz="1400" b="0" i="0" u="none" strike="noStrike" kern="1200" cap="none" spc="0" normalizeH="0" baseline="0" noProof="0" dirty="0">
                          <a:ln>
                            <a:noFill/>
                          </a:ln>
                          <a:effectLst/>
                          <a:uLnTx/>
                          <a:uFillTx/>
                          <a:latin typeface="Century Gothic"/>
                        </a:rPr>
                        <a:t> (remember to turn this in)</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hlinkClick r:id="rId7"/>
                        </a:rPr>
                        <a:t>Click here to view an interactive map to help you with your assignment on Teams</a:t>
                      </a:r>
                      <a:r>
                        <a:rPr lang="en-US" sz="1400" b="0" i="0" u="none" strike="noStrike" kern="1200" cap="none" spc="0" normalizeH="0" baseline="0" noProof="0" dirty="0">
                          <a:ln>
                            <a:noFill/>
                          </a:ln>
                          <a:effectLst/>
                          <a:uLnTx/>
                          <a:uFillTx/>
                          <a:latin typeface="Century Gothic"/>
                        </a:rPr>
                        <a:t> </a:t>
                      </a:r>
                      <a:endParaRPr lang="en-US" dirty="0">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965530">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No science today</a:t>
                      </a:r>
                      <a:endParaRPr kumimoji="0"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48865" y="957003"/>
            <a:ext cx="7424897" cy="1692771"/>
          </a:xfrm>
          <a:prstGeom prst="rect">
            <a:avLst/>
          </a:prstGeom>
          <a:noFill/>
        </p:spPr>
        <p:txBody>
          <a:bodyPr wrap="square" rtlCol="0" anchor="t">
            <a:spAutoFit/>
          </a:bodyPr>
          <a:lstStyle/>
          <a:p>
            <a:pPr algn="ctr"/>
            <a:r>
              <a:rPr lang="en-US" sz="3800">
                <a:ln>
                  <a:solidFill>
                    <a:sysClr val="windowText" lastClr="000000"/>
                  </a:solidFill>
                </a:ln>
                <a:effectLst>
                  <a:outerShdw blurRad="38100" dist="38100" dir="2700000" algn="tl">
                    <a:srgbClr val="000000">
                      <a:alpha val="43137"/>
                    </a:srgbClr>
                  </a:outerShdw>
                </a:effectLst>
                <a:latin typeface="MJSleepSweetly"/>
                <a:ea typeface="MJSleepSweetly"/>
              </a:rPr>
              <a:t>Monday 5/4/20- </a:t>
            </a:r>
            <a:r>
              <a:rPr lang="en-US" sz="3800" u="sng">
                <a:ln>
                  <a:solidFill>
                    <a:sysClr val="windowText" lastClr="000000"/>
                  </a:solidFill>
                </a:ln>
                <a:effectLst>
                  <a:outerShdw blurRad="38100" dist="38100" dir="2700000" algn="tl">
                    <a:srgbClr val="000000">
                      <a:alpha val="43137"/>
                    </a:srgbClr>
                  </a:outerShdw>
                </a:effectLst>
                <a:latin typeface="MJSleepSweetly"/>
                <a:ea typeface="MJSleepSweetly"/>
              </a:rPr>
              <a:t>F</a:t>
            </a:r>
            <a:r>
              <a:rPr lang="en-US" sz="3800">
                <a:ln>
                  <a:solidFill>
                    <a:sysClr val="windowText" lastClr="000000"/>
                  </a:solidFill>
                </a:ln>
                <a:effectLst>
                  <a:outerShdw blurRad="38100" dist="38100" dir="2700000" algn="tl">
                    <a:srgbClr val="000000">
                      <a:alpha val="43137"/>
                    </a:srgbClr>
                  </a:outerShdw>
                </a:effectLst>
                <a:latin typeface="MJSleepSweetly"/>
                <a:ea typeface="MJSleepSweetly"/>
              </a:rPr>
              <a:t>ree Time D</a:t>
            </a:r>
            <a:r>
              <a:rPr lang="en-US" sz="3800">
                <a:ln>
                  <a:solidFill>
                    <a:sysClr val="windowText" lastClr="000000"/>
                  </a:solidFill>
                </a:ln>
                <a:effectLst>
                  <a:outerShdw blurRad="38100" dist="38100" dir="2700000" algn="tl">
                    <a:srgbClr val="000000">
                      <a:alpha val="43137"/>
                    </a:srgbClr>
                  </a:outerShdw>
                </a:effectLst>
                <a:latin typeface="Century Gothic"/>
                <a:ea typeface="MJSleepSweetly"/>
              </a:rPr>
              <a:t>ay</a:t>
            </a:r>
            <a:r>
              <a:rPr lang="en-US" sz="3800">
                <a:ln>
                  <a:solidFill>
                    <a:sysClr val="windowText" lastClr="000000"/>
                  </a:solidFill>
                </a:ln>
                <a:effectLst>
                  <a:outerShdw blurRad="38100" dist="38100" dir="2700000" algn="tl">
                    <a:srgbClr val="000000">
                      <a:alpha val="43137"/>
                    </a:srgbClr>
                  </a:outerShdw>
                </a:effectLst>
                <a:latin typeface="MJSleepSweetly"/>
                <a:ea typeface="MJSleepSweetly"/>
              </a:rPr>
              <a:t> </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Find some time today to enjoy some </a:t>
            </a:r>
            <a:r>
              <a:rPr lang="en-US" u="sng">
                <a:ln>
                  <a:solidFill>
                    <a:sysClr val="windowText" lastClr="000000"/>
                  </a:solidFill>
                </a:ln>
                <a:effectLst>
                  <a:outerShdw blurRad="38100" dist="38100" dir="2700000" algn="tl">
                    <a:srgbClr val="000000">
                      <a:alpha val="43137"/>
                    </a:srgbClr>
                  </a:outerShdw>
                </a:effectLst>
                <a:latin typeface="Century Gothic"/>
                <a:ea typeface="MJSleepSweetly"/>
              </a:rPr>
              <a:t>F</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ree time!</a:t>
            </a: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a:p>
            <a:pPr algn="ctr"/>
            <a:endParaRPr lang="en-US" sz="48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35796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1060803971"/>
              </p:ext>
            </p:extLst>
          </p:nvPr>
        </p:nvGraphicFramePr>
        <p:xfrm>
          <a:off x="248865" y="1921351"/>
          <a:ext cx="7293719" cy="7920309"/>
        </p:xfrm>
        <a:graphic>
          <a:graphicData uri="http://schemas.openxmlformats.org/drawingml/2006/table">
            <a:tbl>
              <a:tblPr firstRow="1" bandRow="1">
                <a:tableStyleId>{5C22544A-7EE6-4342-B048-85BDC9FD1C3A}</a:tableStyleId>
              </a:tblPr>
              <a:tblGrid>
                <a:gridCol w="2295525">
                  <a:extLst>
                    <a:ext uri="{9D8B030D-6E8A-4147-A177-3AD203B41FA5}">
                      <a16:colId xmlns:a16="http://schemas.microsoft.com/office/drawing/2014/main" val="1574818070"/>
                    </a:ext>
                  </a:extLst>
                </a:gridCol>
                <a:gridCol w="4998194">
                  <a:extLst>
                    <a:ext uri="{9D8B030D-6E8A-4147-A177-3AD203B41FA5}">
                      <a16:colId xmlns:a16="http://schemas.microsoft.com/office/drawing/2014/main" val="577556384"/>
                    </a:ext>
                  </a:extLst>
                </a:gridCol>
              </a:tblGrid>
              <a:tr h="357268">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214993">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rPr>
                        <a:t>Complete 'Spelling ABC Order' as an assignment on Teams (remember to turn this in)</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hlinkClick r:id="rId4"/>
                        </a:rPr>
                        <a:t>Click on the link for  "TheRight Dog for the Job" story</a:t>
                      </a:r>
                      <a:r>
                        <a:rPr lang="en-US" sz="1400" b="0" i="0" u="none" strike="noStrike" kern="1200" cap="none" spc="0" normalizeH="0" baseline="0" noProof="0" dirty="0">
                          <a:ln>
                            <a:noFill/>
                          </a:ln>
                          <a:effectLst/>
                          <a:uLnTx/>
                          <a:uFillTx/>
                          <a:latin typeface="Century Gothic"/>
                        </a:rPr>
                        <a:t>  page 500</a:t>
                      </a:r>
                      <a:endParaRPr lang="en-US" sz="1400" b="0" i="0" u="none" strike="noStrike" kern="1200" cap="none" spc="0" normalizeH="0" baseline="0" noProof="0" dirty="0">
                        <a:ln>
                          <a:noFill/>
                        </a:ln>
                        <a:effectLst/>
                        <a:uLnTx/>
                        <a:uFillTx/>
                        <a:latin typeface="Century Gothic"/>
                        <a:hlinkClick r:id="" action="ppaction://noaction"/>
                      </a:endParaRP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Complete "Learning in Many Locations Activity" as an assignment on Teams (remember to turn this in)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211455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3"/>
                        </a:rPr>
                        <a:t>Freckle Math</a:t>
                      </a:r>
                      <a:r>
                        <a:rPr lang="en-US" sz="1400" b="0" i="0" u="none" strike="noStrike" kern="1200" cap="none" spc="0" normalizeH="0" baseline="0" noProof="0" dirty="0">
                          <a:ln>
                            <a:noFill/>
                          </a:ln>
                          <a:effectLst/>
                          <a:uLnTx/>
                          <a:uFillTx/>
                          <a:latin typeface="Century Gothic"/>
                        </a:rPr>
                        <a:t> (10 minutes- </a:t>
                      </a:r>
                      <a:r>
                        <a:rPr lang="en-US" sz="1400" b="1" i="0" u="sng" strike="noStrike" kern="1200" cap="none" spc="0" normalizeH="0" baseline="0" noProof="0" dirty="0">
                          <a:ln>
                            <a:noFill/>
                          </a:ln>
                          <a:effectLst/>
                          <a:uLnTx/>
                          <a:uFillTx/>
                          <a:latin typeface="Century Gothic"/>
                        </a:rPr>
                        <a:t>Adaptive Practice</a:t>
                      </a:r>
                      <a:r>
                        <a:rPr lang="en-US" sz="1400" b="0" i="0" u="none" strike="noStrike" kern="1200" cap="none" spc="0" normalizeH="0" baseline="0" noProof="0" dirty="0">
                          <a:ln>
                            <a:noFill/>
                          </a:ln>
                          <a:effectLst/>
                          <a:uLnTx/>
                          <a:uFillTx/>
                          <a:latin typeface="Century Gothic"/>
                        </a:rPr>
                        <a:t>)</a:t>
                      </a:r>
                      <a:endParaRPr lang="en-US" sz="1400" b="0" i="0" u="none" strike="noStrike" kern="1200" cap="none" spc="0" normalizeH="0" baseline="0" noProof="0" dirty="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5"/>
                        </a:rPr>
                        <a:t>Khan Academy</a:t>
                      </a:r>
                      <a:r>
                        <a:rPr lang="en-US" sz="1400" b="0" i="0" u="none" strike="noStrike" kern="1200" cap="none" spc="0" normalizeH="0" baseline="0" noProof="0" dirty="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"Metric system: units of volume"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"Estimate volume (milliliters and liters)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 U.S. customary units: fluid volume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"Estimating volume (cups, pints, quarts and gallons)</a:t>
                      </a:r>
                    </a:p>
                    <a:p>
                      <a:pPr marL="0" marR="0" lvl="0" indent="0" algn="l">
                        <a:lnSpc>
                          <a:spcPct val="100000"/>
                        </a:lnSpc>
                        <a:spcBef>
                          <a:spcPts val="0"/>
                        </a:spcBef>
                        <a:spcAft>
                          <a:spcPts val="0"/>
                        </a:spcAft>
                        <a:buNone/>
                      </a:pPr>
                      <a:r>
                        <a:rPr lang="en-US" sz="1400" b="0" i="0" u="none" strike="noStrike" kern="1200" cap="none" spc="0" normalizeH="0" baseline="0" noProof="0" dirty="0">
                          <a:ln>
                            <a:noFill/>
                          </a:ln>
                          <a:effectLst/>
                          <a:highlight>
                            <a:srgbClr val="FFFF00"/>
                          </a:highlight>
                          <a:uLnTx/>
                          <a:uFillTx/>
                          <a:latin typeface="Century Gothic"/>
                        </a:rPr>
                        <a:t>*Remember to watch the entire video for completion</a:t>
                      </a:r>
                      <a:endParaRPr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722215">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dirty="0">
                          <a:latin typeface="Century Gothic"/>
                        </a:rPr>
                        <a:t>The Southeast Region: Read </a:t>
                      </a:r>
                      <a:r>
                        <a:rPr lang="en-US" sz="1400" b="1" i="0" u="sng" strike="noStrike" noProof="0" dirty="0">
                          <a:latin typeface="Century Gothic"/>
                        </a:rPr>
                        <a:t>another</a:t>
                      </a:r>
                      <a:r>
                        <a:rPr lang="en-US" sz="1400" b="0" i="0" u="none" strike="noStrike" noProof="0" dirty="0">
                          <a:latin typeface="Century Gothic"/>
                        </a:rPr>
                        <a:t> of the "What's Great about... "  books from </a:t>
                      </a:r>
                      <a:r>
                        <a:rPr lang="en-US" sz="1400" b="1" i="0" u="none" strike="noStrike" noProof="0" dirty="0">
                          <a:solidFill>
                            <a:srgbClr val="0070C0"/>
                          </a:solidFill>
                          <a:latin typeface="Century Gothic"/>
                          <a:hlinkClick r:id="rId6"/>
                        </a:rPr>
                        <a:t>Epic!</a:t>
                      </a:r>
                      <a:r>
                        <a:rPr lang="en-US" sz="1400" b="0" i="0" u="none" strike="noStrike" noProof="0" dirty="0">
                          <a:latin typeface="Century Gothic"/>
                        </a:rPr>
                        <a:t> (these were assigned to you) about South Carolina, Florida, Georgia, or North Carolina.</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dirty="0">
                          <a:latin typeface="Century Gothic"/>
                        </a:rPr>
                        <a:t>Complete 'Visit the Southeast Commercial Notes'  as an assignment in Teams using the </a:t>
                      </a:r>
                      <a:r>
                        <a:rPr lang="en-US" sz="1400" b="1" i="0" u="none" strike="noStrike" noProof="0" dirty="0">
                          <a:solidFill>
                            <a:srgbClr val="0070C0"/>
                          </a:solidFill>
                          <a:latin typeface="Century Gothic"/>
                          <a:hlinkClick r:id="rId6"/>
                        </a:rPr>
                        <a:t>Epic!</a:t>
                      </a:r>
                      <a:r>
                        <a:rPr lang="en-US" sz="1400" b="1" i="0" u="none" strike="noStrike" noProof="0" dirty="0">
                          <a:solidFill>
                            <a:srgbClr val="0070C0"/>
                          </a:solidFill>
                          <a:latin typeface="Century Gothic"/>
                        </a:rPr>
                        <a:t> </a:t>
                      </a:r>
                      <a:r>
                        <a:rPr lang="en-US" sz="1400" b="1" i="0" u="none" strike="noStrike" noProof="0" dirty="0">
                          <a:solidFill>
                            <a:schemeClr val="tx1"/>
                          </a:solidFill>
                          <a:latin typeface="Century Gothic"/>
                        </a:rPr>
                        <a:t>bo</a:t>
                      </a:r>
                      <a:r>
                        <a:rPr lang="en-US" sz="1400" b="0" i="0" u="none" strike="noStrike" noProof="0" dirty="0">
                          <a:latin typeface="Century Gothic"/>
                        </a:rPr>
                        <a:t>oks to help you (remember to turn this in).</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dirty="0">
                          <a:latin typeface="Century Gothic"/>
                        </a:rPr>
                        <a:t>Use the 'Visit the Southeast Commercial Notes' to create a </a:t>
                      </a:r>
                      <a:r>
                        <a:rPr lang="en-US" sz="1400" b="1" i="0" u="none" strike="noStrike" noProof="0" dirty="0" err="1">
                          <a:solidFill>
                            <a:srgbClr val="0CF51C"/>
                          </a:solidFill>
                          <a:latin typeface="Century Gothic"/>
                        </a:rPr>
                        <a:t>Flipgrid</a:t>
                      </a:r>
                      <a:r>
                        <a:rPr lang="en-US" sz="1400" b="0" i="0" u="none" strike="noStrike" noProof="0" dirty="0">
                          <a:latin typeface="Century Gothic"/>
                        </a:rPr>
                        <a:t> video. This should be like a commercial for viewers to </a:t>
                      </a:r>
                      <a:r>
                        <a:rPr lang="en-US" sz="1400" b="0" i="0" u="sng" strike="noStrike" noProof="0" dirty="0">
                          <a:latin typeface="Century Gothic"/>
                        </a:rPr>
                        <a:t>persuade</a:t>
                      </a:r>
                      <a:r>
                        <a:rPr lang="en-US" sz="1400" b="0" i="0" u="none" strike="noStrike" noProof="0" dirty="0">
                          <a:latin typeface="Century Gothic"/>
                        </a:rPr>
                        <a:t> them to visit some attractions or landmarks in the Southeast Region of the United States.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879429">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No science today</a:t>
                      </a:r>
                      <a:endParaRPr kumimoji="0"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66528"/>
            <a:ext cx="7462997" cy="923330"/>
          </a:xfrm>
          <a:prstGeom prst="rect">
            <a:avLst/>
          </a:prstGeom>
          <a:noFill/>
        </p:spPr>
        <p:txBody>
          <a:bodyPr wrap="square" rtlCol="0" anchor="t">
            <a:spAutoFit/>
          </a:bodyPr>
          <a:lstStyle/>
          <a:p>
            <a:pPr algn="ct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Tuesday 5/5/20 </a:t>
            </a:r>
            <a:r>
              <a:rPr lang="en-US" sz="3600" u="sng">
                <a:ln>
                  <a:solidFill>
                    <a:sysClr val="windowText" lastClr="000000"/>
                  </a:solidFill>
                </a:ln>
                <a:effectLst>
                  <a:outerShdw blurRad="38100" dist="38100" dir="2700000" algn="tl">
                    <a:srgbClr val="000000">
                      <a:alpha val="43137"/>
                    </a:srgbClr>
                  </a:outerShdw>
                </a:effectLst>
                <a:latin typeface="MJSleepSweetly"/>
                <a:ea typeface="MJSleepSweetly"/>
              </a:rPr>
              <a:t>G</a:t>
            </a: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ame </a:t>
            </a:r>
            <a:r>
              <a:rPr lang="en-US" sz="3600">
                <a:ln>
                  <a:solidFill>
                    <a:sysClr val="windowText" lastClr="000000"/>
                  </a:solidFill>
                </a:ln>
                <a:effectLst>
                  <a:outerShdw blurRad="38100" dist="38100" dir="2700000" algn="tl">
                    <a:srgbClr val="000000">
                      <a:alpha val="43137"/>
                    </a:srgbClr>
                  </a:outerShdw>
                </a:effectLst>
                <a:latin typeface="Century Gothic"/>
                <a:ea typeface="MJSleepSweetly"/>
              </a:rPr>
              <a:t>Day</a:t>
            </a:r>
            <a:endParaRPr lang="en-US" sz="42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Take some time and play your favorite board </a:t>
            </a:r>
            <a:r>
              <a:rPr lang="en-US" u="sng">
                <a:ln>
                  <a:solidFill>
                    <a:sysClr val="windowText" lastClr="000000"/>
                  </a:solidFill>
                </a:ln>
                <a:effectLst>
                  <a:outerShdw blurRad="38100" dist="38100" dir="2700000" algn="tl">
                    <a:srgbClr val="000000">
                      <a:alpha val="43137"/>
                    </a:srgbClr>
                  </a:outerShdw>
                </a:effectLst>
                <a:latin typeface="Century Gothic"/>
                <a:ea typeface="MJSleepSweetly"/>
              </a:rPr>
              <a:t>G</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ame!</a:t>
            </a: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Tree>
    <p:extLst>
      <p:ext uri="{BB962C8B-B14F-4D97-AF65-F5344CB8AC3E}">
        <p14:creationId xmlns:p14="http://schemas.microsoft.com/office/powerpoint/2010/main" val="337301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2371489419"/>
              </p:ext>
            </p:extLst>
          </p:nvPr>
        </p:nvGraphicFramePr>
        <p:xfrm>
          <a:off x="239340" y="2045176"/>
          <a:ext cx="7293719" cy="7817771"/>
        </p:xfrm>
        <a:graphic>
          <a:graphicData uri="http://schemas.openxmlformats.org/drawingml/2006/table">
            <a:tbl>
              <a:tblPr firstRow="1" bandRow="1">
                <a:tableStyleId>{5C22544A-7EE6-4342-B048-85BDC9FD1C3A}</a:tableStyleId>
              </a:tblPr>
              <a:tblGrid>
                <a:gridCol w="2143125">
                  <a:extLst>
                    <a:ext uri="{9D8B030D-6E8A-4147-A177-3AD203B41FA5}">
                      <a16:colId xmlns:a16="http://schemas.microsoft.com/office/drawing/2014/main" val="1574818070"/>
                    </a:ext>
                  </a:extLst>
                </a:gridCol>
                <a:gridCol w="5150594">
                  <a:extLst>
                    <a:ext uri="{9D8B030D-6E8A-4147-A177-3AD203B41FA5}">
                      <a16:colId xmlns:a16="http://schemas.microsoft.com/office/drawing/2014/main" val="577556384"/>
                    </a:ext>
                  </a:extLst>
                </a:gridCol>
              </a:tblGrid>
              <a:tr h="369221">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2514600">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endParaRPr lang="en-US" dirty="0"/>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4"/>
                        </a:rPr>
                        <a:t>Click on the link for "The Right dog for the Job" story</a:t>
                      </a:r>
                      <a:r>
                        <a:rPr lang="en-US" sz="1400" b="0" i="0" u="none" strike="noStrike" kern="1200" cap="none" spc="0" normalizeH="0" baseline="0" noProof="0" dirty="0">
                          <a:ln>
                            <a:noFill/>
                          </a:ln>
                          <a:effectLst/>
                          <a:uLnTx/>
                          <a:uFillTx/>
                          <a:latin typeface="Century Gothic"/>
                        </a:rPr>
                        <a:t> [page 500]</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Using the story, complete "Fact and Opinion Activity" as an assignment on Teams (remember to turn this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'4th Grade Journal Writing PowerPoint' and complete </a:t>
                      </a:r>
                      <a:r>
                        <a:rPr lang="en-US" sz="1400" b="0" i="0" u="none" strike="noStrike" kern="1200" cap="none" spc="0" normalizeH="0" baseline="0" noProof="0" dirty="0">
                          <a:ln>
                            <a:noFill/>
                          </a:ln>
                          <a:effectLst/>
                          <a:highlight>
                            <a:srgbClr val="FFFF00"/>
                          </a:highlight>
                          <a:uLnTx/>
                          <a:uFillTx/>
                          <a:latin typeface="Century Gothic"/>
                        </a:rPr>
                        <a:t>prompt #2</a:t>
                      </a:r>
                      <a:r>
                        <a:rPr lang="en-US" sz="1400" b="1" i="0" u="none" strike="noStrike" kern="1200" cap="none" spc="0" normalizeH="0" baseline="0" noProof="0" dirty="0">
                          <a:ln>
                            <a:noFill/>
                          </a:ln>
                          <a:effectLst/>
                          <a:highlight>
                            <a:srgbClr val="FFFF00"/>
                          </a:highlight>
                          <a:uLnTx/>
                          <a:uFillTx/>
                          <a:latin typeface="Century Gothic"/>
                        </a:rPr>
                        <a:t> </a:t>
                      </a:r>
                      <a:r>
                        <a:rPr lang="en-US" sz="1400" b="1" i="0" u="sng" strike="noStrike" kern="1200" cap="none" spc="0" normalizeH="0" baseline="0" noProof="0" dirty="0">
                          <a:ln>
                            <a:noFill/>
                          </a:ln>
                          <a:effectLst/>
                          <a:highlight>
                            <a:srgbClr val="FFFF00"/>
                          </a:highlight>
                          <a:uLnTx/>
                          <a:uFillTx/>
                          <a:latin typeface="Century Gothic"/>
                        </a:rPr>
                        <a:t>only</a:t>
                      </a:r>
                      <a:r>
                        <a:rPr lang="en-US" sz="1400" b="0" i="0" u="none" strike="noStrike" kern="1200" cap="none" spc="0" normalizeH="0" baseline="0" noProof="0" dirty="0">
                          <a:ln>
                            <a:noFill/>
                          </a:ln>
                          <a:effectLst/>
                          <a:uLnTx/>
                          <a:uFillTx/>
                          <a:latin typeface="Century Gothic"/>
                        </a:rPr>
                        <a:t> as an assignment on Teams (remember to turn this in). *Please use complete sentences and correct capitalization/punctuation. Insert an </a:t>
                      </a:r>
                      <a:r>
                        <a:rPr lang="en-US" sz="1400" b="0" i="0" u="sng" strike="noStrike" kern="1200" cap="none" spc="0" normalizeH="0" baseline="0" noProof="0" dirty="0">
                          <a:ln>
                            <a:noFill/>
                          </a:ln>
                          <a:effectLst/>
                          <a:uLnTx/>
                          <a:uFillTx/>
                          <a:latin typeface="Century Gothic"/>
                        </a:rPr>
                        <a:t>appropriate</a:t>
                      </a:r>
                      <a:r>
                        <a:rPr lang="en-US" sz="1400" b="0" i="0" u="none" strike="noStrike" kern="1200" cap="none" spc="0" normalizeH="0" baseline="0" noProof="0" dirty="0">
                          <a:ln>
                            <a:noFill/>
                          </a:ln>
                          <a:effectLst/>
                          <a:uLnTx/>
                          <a:uFillTx/>
                          <a:latin typeface="Century Gothic"/>
                        </a:rPr>
                        <a:t> online picture.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90500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Math</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5"/>
                        </a:rPr>
                        <a:t>Khan Academy</a:t>
                      </a:r>
                      <a:r>
                        <a:rPr lang="en-US" sz="1400" b="0" i="0" u="none" strike="noStrike" kern="1200" cap="none" spc="0" normalizeH="0" baseline="0" noProof="0" dirty="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 Metric system: units of distance"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 Estimating length (mm, cm, m, km)</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"U.S. </a:t>
                      </a:r>
                      <a:r>
                        <a:rPr lang="en-US" sz="1400" b="0" i="0" u="none" strike="noStrike" kern="1200" cap="none" spc="0" normalizeH="0" baseline="0" noProof="0" dirty="0" err="1">
                          <a:ln>
                            <a:noFill/>
                          </a:ln>
                          <a:effectLst/>
                          <a:uLnTx/>
                          <a:uFillTx/>
                          <a:latin typeface="Century Gothic"/>
                        </a:rPr>
                        <a:t>cutomary</a:t>
                      </a:r>
                      <a:r>
                        <a:rPr lang="en-US" sz="1400" b="0" i="0" u="none" strike="noStrike" kern="1200" cap="none" spc="0" normalizeH="0" baseline="0" noProof="0" dirty="0">
                          <a:ln>
                            <a:noFill/>
                          </a:ln>
                          <a:effectLst/>
                          <a:uLnTx/>
                          <a:uFillTx/>
                          <a:latin typeface="Century Gothic"/>
                        </a:rPr>
                        <a:t> units: distance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 Estimating length (in, ft, yd, and mi)</a:t>
                      </a:r>
                    </a:p>
                    <a:p>
                      <a:pPr marL="0" marR="0" lvl="0" indent="0" algn="l">
                        <a:lnSpc>
                          <a:spcPct val="100000"/>
                        </a:lnSpc>
                        <a:spcBef>
                          <a:spcPts val="0"/>
                        </a:spcBef>
                        <a:spcAft>
                          <a:spcPts val="0"/>
                        </a:spcAft>
                        <a:buNone/>
                      </a:pPr>
                      <a:r>
                        <a:rPr lang="en-US" sz="1400" b="0" i="0" u="none" strike="noStrike" kern="1200" cap="none" spc="0" normalizeH="0" baseline="0" noProof="0" dirty="0">
                          <a:ln>
                            <a:noFill/>
                          </a:ln>
                          <a:effectLst/>
                          <a:highlight>
                            <a:srgbClr val="FFFF00"/>
                          </a:highlight>
                          <a:uLnTx/>
                          <a:uFillTx/>
                          <a:latin typeface="Century Gothic"/>
                        </a:rPr>
                        <a:t>*Remember to watch the entire video for completion</a:t>
                      </a:r>
                      <a:endParaRPr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200150">
                <a:tc>
                  <a:txBody>
                    <a:bodyPr/>
                    <a:lstStyle/>
                    <a:p>
                      <a:pPr algn="ctr"/>
                      <a:endParaRPr lang="en-US" sz="1800">
                        <a:latin typeface="KG Summer Storm Smooth"/>
                        <a:ea typeface="MJAreYouSirius"/>
                      </a:endParaRPr>
                    </a:p>
                    <a:p>
                      <a:pPr lvl="0" algn="ctr">
                        <a:buNone/>
                      </a:pPr>
                      <a:r>
                        <a:rPr lang="en-US" sz="1800" dirty="0">
                          <a:latin typeface="KG Summer Storm Smooth"/>
                          <a:ea typeface="MJAreYouSirius"/>
                        </a:rPr>
                        <a:t>Social </a:t>
                      </a:r>
                      <a:endParaRPr lang="en-US" sz="1800" b="0" i="0" u="none" strike="noStrike" kern="1200" cap="none" spc="0" normalizeH="0" baseline="0" noProof="0" dirty="0">
                        <a:ln>
                          <a:noFill/>
                        </a:ln>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No social studies today</a:t>
                      </a:r>
                      <a:endParaRPr lang="en-US" sz="1400" b="0" i="0" u="none" strike="noStrike" kern="1200" cap="none" spc="0" normalizeH="0" baseline="0" noProof="0" dirty="0">
                        <a:ln>
                          <a:noFill/>
                        </a:ln>
                        <a:effectLst/>
                        <a:uLnTx/>
                        <a:uFillTx/>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356883">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Learn about rock formations!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6"/>
                        </a:rPr>
                        <a:t>Click here to view the Rock Formations PowerPoint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Rock Formations Quick Review as an assignment on Teams (remember to turn this in)</a:t>
                      </a:r>
                      <a:endParaRPr lang="en-US" dirty="0"/>
                    </a:p>
                    <a:p>
                      <a:pPr marL="285750" marR="0" lvl="0" indent="-285750" algn="l">
                        <a:lnSpc>
                          <a:spcPct val="100000"/>
                        </a:lnSpc>
                        <a:spcBef>
                          <a:spcPts val="0"/>
                        </a:spcBef>
                        <a:spcAft>
                          <a:spcPts val="0"/>
                        </a:spcAft>
                        <a:buFont typeface="Wingdings"/>
                        <a:buChar char="q"/>
                      </a:pPr>
                      <a:endParaRPr lang="en-US" sz="1400" b="0" i="0" u="none" strike="noStrike" kern="1200" cap="none" spc="0" normalizeH="0" baseline="0" noProof="0">
                        <a:ln>
                          <a:noFill/>
                        </a:ln>
                        <a:effectLst/>
                        <a:uLnTx/>
                        <a:uFillTx/>
                      </a:endParaRPr>
                    </a:p>
                    <a:p>
                      <a:pPr marL="0" marR="0" lvl="0" indent="0" algn="l">
                        <a:lnSpc>
                          <a:spcPct val="100000"/>
                        </a:lnSpc>
                        <a:spcBef>
                          <a:spcPts val="0"/>
                        </a:spcBef>
                        <a:spcAft>
                          <a:spcPts val="0"/>
                        </a:spcAft>
                        <a:buNone/>
                      </a:pP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1046440"/>
          </a:xfrm>
          <a:prstGeom prst="rect">
            <a:avLst/>
          </a:prstGeom>
          <a:noFill/>
        </p:spPr>
        <p:txBody>
          <a:bodyPr wrap="square" rtlCol="0" anchor="t">
            <a:spAutoFit/>
          </a:bodyPr>
          <a:lstStyle/>
          <a:p>
            <a:pPr algn="ct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Wednesday 5/6/20 </a:t>
            </a:r>
            <a:r>
              <a:rPr lang="en-US" sz="3600" u="sng">
                <a:ln>
                  <a:solidFill>
                    <a:sysClr val="windowText" lastClr="000000"/>
                  </a:solidFill>
                </a:ln>
                <a:effectLst>
                  <a:outerShdw blurRad="38100" dist="38100" dir="2700000" algn="tl">
                    <a:srgbClr val="000000">
                      <a:alpha val="43137"/>
                    </a:srgbClr>
                  </a:outerShdw>
                </a:effectLst>
                <a:latin typeface="MJSleepSweetly"/>
                <a:ea typeface="MJSleepSweetly"/>
              </a:rPr>
              <a:t>H</a:t>
            </a: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at</a:t>
            </a:r>
            <a:r>
              <a:rPr lang="en-US" sz="3600">
                <a:ln>
                  <a:solidFill>
                    <a:sysClr val="windowText" lastClr="000000"/>
                  </a:solidFill>
                </a:ln>
                <a:effectLst>
                  <a:outerShdw blurRad="38100" dist="38100" dir="2700000" algn="tl">
                    <a:srgbClr val="000000">
                      <a:alpha val="43137"/>
                    </a:srgbClr>
                  </a:outerShdw>
                </a:effectLst>
                <a:latin typeface="Century Gothic"/>
                <a:ea typeface="MJSleepSweetly"/>
              </a:rPr>
              <a:t> Day</a:t>
            </a:r>
            <a:r>
              <a:rPr lang="en-US" sz="4400">
                <a:ln>
                  <a:solidFill>
                    <a:sysClr val="windowText" lastClr="000000"/>
                  </a:solidFill>
                </a:ln>
                <a:effectLst>
                  <a:outerShdw blurRad="38100" dist="38100" dir="2700000" algn="tl">
                    <a:srgbClr val="000000">
                      <a:alpha val="43137"/>
                    </a:srgbClr>
                  </a:outerShdw>
                </a:effectLst>
                <a:latin typeface="MJSleepSweetly"/>
                <a:ea typeface="MJSleepSweetly"/>
              </a:rPr>
              <a:t> </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Wear your favorite </a:t>
            </a:r>
            <a:r>
              <a:rPr lang="en-US" u="sng">
                <a:ln>
                  <a:solidFill>
                    <a:sysClr val="windowText" lastClr="000000"/>
                  </a:solidFill>
                </a:ln>
                <a:effectLst>
                  <a:outerShdw blurRad="38100" dist="38100" dir="2700000" algn="tl">
                    <a:srgbClr val="000000">
                      <a:alpha val="43137"/>
                    </a:srgbClr>
                  </a:outerShdw>
                </a:effectLst>
                <a:latin typeface="Century Gothic"/>
                <a:ea typeface="MJSleepSweetly"/>
              </a:rPr>
              <a:t>H</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at! </a:t>
            </a:r>
            <a:endParaRPr lang="en-US" sz="4400">
              <a:ln>
                <a:solidFill>
                  <a:sysClr val="windowText" lastClr="000000"/>
                </a:solidFill>
              </a:ln>
              <a:effectLst>
                <a:outerShdw blurRad="38100" dist="38100" dir="2700000" algn="tl">
                  <a:srgbClr val="000000">
                    <a:alpha val="43137"/>
                  </a:srgbClr>
                </a:outerShdw>
              </a:effectLst>
              <a:latin typeface="MJSleepSweetly"/>
              <a:ea typeface="MJSleepSweetly" panose="02000603000000000000" pitchFamily="2" charset="0"/>
            </a:endParaRPr>
          </a:p>
        </p:txBody>
      </p:sp>
    </p:spTree>
    <p:extLst>
      <p:ext uri="{BB962C8B-B14F-4D97-AF65-F5344CB8AC3E}">
        <p14:creationId xmlns:p14="http://schemas.microsoft.com/office/powerpoint/2010/main" val="416428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1943258851"/>
              </p:ext>
            </p:extLst>
          </p:nvPr>
        </p:nvGraphicFramePr>
        <p:xfrm>
          <a:off x="248865" y="1968976"/>
          <a:ext cx="7293719" cy="7099784"/>
        </p:xfrm>
        <a:graphic>
          <a:graphicData uri="http://schemas.openxmlformats.org/drawingml/2006/table">
            <a:tbl>
              <a:tblPr firstRow="1" bandRow="1">
                <a:tableStyleId>{5C22544A-7EE6-4342-B048-85BDC9FD1C3A}</a:tableStyleId>
              </a:tblPr>
              <a:tblGrid>
                <a:gridCol w="2333624">
                  <a:extLst>
                    <a:ext uri="{9D8B030D-6E8A-4147-A177-3AD203B41FA5}">
                      <a16:colId xmlns:a16="http://schemas.microsoft.com/office/drawing/2014/main" val="1574818070"/>
                    </a:ext>
                  </a:extLst>
                </a:gridCol>
                <a:gridCol w="4960095">
                  <a:extLst>
                    <a:ext uri="{9D8B030D-6E8A-4147-A177-3AD203B41FA5}">
                      <a16:colId xmlns:a16="http://schemas.microsoft.com/office/drawing/2014/main" val="577556384"/>
                    </a:ext>
                  </a:extLst>
                </a:gridCol>
              </a:tblGrid>
              <a:tr h="448944">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762125">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4"/>
                        </a:rPr>
                        <a:t>Click here to view the video on "Adjectives that Compare"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"Adjectives that Compare Activity" as an assignment on Teams (remember to turn this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Mother's Day PowerPoint on Teams for your mom or someone special, like grandma!  Share your PowerPoint with them when you're finished!</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79070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Math</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5"/>
                        </a:rPr>
                        <a:t>Khan Academy</a:t>
                      </a:r>
                      <a:r>
                        <a:rPr lang="en-US" sz="1400" b="0" i="0" u="none" strike="noStrike" kern="1200" cap="none" spc="0" normalizeH="0" baseline="0" noProof="0" dirty="0">
                          <a:ln>
                            <a:noFill/>
                          </a:ln>
                          <a:effectLst/>
                          <a:uLnTx/>
                          <a:uFillTx/>
                          <a:latin typeface="Century Gothic"/>
                        </a:rPr>
                        <a:t> and log in</a:t>
                      </a:r>
                      <a:endParaRPr lang="en-US" dirty="0"/>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"Units of measurement: Quiz 1"</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 Finding reasonable unit of measurement example"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 Estimating time (seconds, minutes and hours)</a:t>
                      </a:r>
                    </a:p>
                    <a:p>
                      <a:pPr marL="0" marR="0" lvl="0" indent="0" algn="l">
                        <a:lnSpc>
                          <a:spcPct val="100000"/>
                        </a:lnSpc>
                        <a:spcBef>
                          <a:spcPts val="0"/>
                        </a:spcBef>
                        <a:spcAft>
                          <a:spcPts val="0"/>
                        </a:spcAft>
                        <a:buNone/>
                      </a:pPr>
                      <a:r>
                        <a:rPr lang="en-US" sz="1400" b="0" i="0" u="none" strike="noStrike" kern="1200" cap="none" spc="0" normalizeH="0" baseline="0" noProof="0" dirty="0">
                          <a:ln>
                            <a:noFill/>
                          </a:ln>
                          <a:effectLst/>
                          <a:highlight>
                            <a:srgbClr val="FFFF00"/>
                          </a:highlight>
                          <a:uLnTx/>
                          <a:uFillTx/>
                          <a:latin typeface="Century Gothic"/>
                        </a:rPr>
                        <a:t>*Remember to watch the entire video for completion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31341">
                <a:tc>
                  <a:txBody>
                    <a:bodyPr/>
                    <a:lstStyle/>
                    <a:p>
                      <a:pPr algn="ctr"/>
                      <a:endParaRPr lang="en-US" sz="1800">
                        <a:latin typeface="KG Summer Storm Smooth"/>
                        <a:ea typeface="MJAreYouSirius"/>
                      </a:endParaRPr>
                    </a:p>
                    <a:p>
                      <a:pPr lvl="0" algn="ctr">
                        <a:buNone/>
                      </a:pPr>
                      <a:r>
                        <a:rPr lang="en-US" sz="1800" dirty="0">
                          <a:latin typeface="KG Summer Storm Smooth"/>
                          <a:ea typeface="MJAreYouSirius"/>
                        </a:rPr>
                        <a:t>Social </a:t>
                      </a:r>
                      <a:endParaRPr lang="en-US" sz="1800" b="0" i="0" u="none" strike="noStrike" kern="1200" cap="none" spc="0" normalizeH="0" baseline="0" noProof="0" dirty="0">
                        <a:ln>
                          <a:noFill/>
                        </a:ln>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No social studies today</a:t>
                      </a:r>
                      <a:endPar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MJAreYouSirius" panose="02000603000000000000" pitchFamily="2" charset="0"/>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652120">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Log into </a:t>
                      </a:r>
                      <a:r>
                        <a:rPr lang="en-US" sz="1400" b="0" i="0" u="none" strike="noStrike" kern="1200" cap="none" spc="0" normalizeH="0" baseline="0" noProof="0" dirty="0">
                          <a:ln>
                            <a:noFill/>
                          </a:ln>
                          <a:effectLst/>
                          <a:uLnTx/>
                          <a:uFillTx/>
                          <a:latin typeface="Century Gothic"/>
                          <a:hlinkClick r:id="rId6"/>
                        </a:rPr>
                        <a:t>BrainPop</a:t>
                      </a:r>
                      <a:endParaRPr lang="en-US" sz="1400" b="0" i="0" u="none" strike="noStrike" kern="1200" cap="none" spc="0" normalizeH="0" baseline="0" noProof="0" dirty="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Watch the video assigned to you: </a:t>
                      </a:r>
                      <a:r>
                        <a:rPr lang="en-US" sz="1400" b="1" i="0" u="none" strike="noStrike" kern="1200" cap="none" spc="0" normalizeH="0" baseline="0" noProof="0" dirty="0">
                          <a:ln>
                            <a:noFill/>
                          </a:ln>
                          <a:effectLst/>
                          <a:uLnTx/>
                          <a:uFillTx/>
                          <a:latin typeface="Century Gothic"/>
                          <a:ea typeface="MJAreYouSirius"/>
                          <a:cs typeface="+mn-cs"/>
                        </a:rPr>
                        <a:t>Types of Rocks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Complete the video worksheet assigned to you on </a:t>
                      </a:r>
                      <a:r>
                        <a:rPr lang="en-US" sz="1400" b="0" i="0" u="none" strike="noStrike" kern="1200" cap="none" spc="0" normalizeH="0" baseline="0" noProof="0" dirty="0" err="1">
                          <a:ln>
                            <a:noFill/>
                          </a:ln>
                          <a:effectLst/>
                          <a:uLnTx/>
                          <a:uFillTx/>
                          <a:latin typeface="Century Gothic"/>
                          <a:ea typeface="MJAreYouSirius"/>
                          <a:cs typeface="+mn-cs"/>
                        </a:rPr>
                        <a:t>BrainPop</a:t>
                      </a:r>
                      <a:endParaRPr lang="en-US" sz="1400" b="0" i="0" u="none" strike="noStrike" kern="1200" cap="none" spc="0" normalizeH="0" baseline="0" noProof="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984885"/>
          </a:xfrm>
          <a:prstGeom prst="rect">
            <a:avLst/>
          </a:prstGeom>
          <a:noFill/>
        </p:spPr>
        <p:txBody>
          <a:bodyPr wrap="square" rtlCol="0" anchor="t">
            <a:spAutoFit/>
          </a:bodyPr>
          <a:lstStyle/>
          <a:p>
            <a:pPr algn="ctr"/>
            <a:r>
              <a:rPr lang="en-US" sz="4000">
                <a:ln>
                  <a:solidFill>
                    <a:sysClr val="windowText" lastClr="000000"/>
                  </a:solidFill>
                </a:ln>
                <a:effectLst>
                  <a:outerShdw blurRad="38100" dist="38100" dir="2700000" algn="tl">
                    <a:srgbClr val="000000">
                      <a:alpha val="43137"/>
                    </a:srgbClr>
                  </a:outerShdw>
                </a:effectLst>
                <a:latin typeface="MJSleepSweetly"/>
                <a:ea typeface="MJSleepSweetly"/>
              </a:rPr>
              <a:t>Thursday 5/7/20 </a:t>
            </a:r>
            <a:r>
              <a:rPr lang="en-US" sz="4000" u="sng">
                <a:ln>
                  <a:solidFill>
                    <a:sysClr val="windowText" lastClr="000000"/>
                  </a:solidFill>
                </a:ln>
                <a:effectLst>
                  <a:outerShdw blurRad="38100" dist="38100" dir="2700000" algn="tl">
                    <a:srgbClr val="000000">
                      <a:alpha val="43137"/>
                    </a:srgbClr>
                  </a:outerShdw>
                </a:effectLst>
                <a:latin typeface="MJSleepSweetly"/>
                <a:ea typeface="MJSleepSweetly"/>
              </a:rPr>
              <a:t>I</a:t>
            </a:r>
            <a:r>
              <a:rPr lang="en-US" sz="4000">
                <a:ln>
                  <a:solidFill>
                    <a:sysClr val="windowText" lastClr="000000"/>
                  </a:solidFill>
                </a:ln>
                <a:effectLst>
                  <a:outerShdw blurRad="38100" dist="38100" dir="2700000" algn="tl">
                    <a:srgbClr val="000000">
                      <a:alpha val="43137"/>
                    </a:srgbClr>
                  </a:outerShdw>
                </a:effectLst>
                <a:latin typeface="MJSleepSweetly"/>
                <a:ea typeface="MJSleepSweetly"/>
              </a:rPr>
              <a:t>nsect</a:t>
            </a:r>
            <a:r>
              <a:rPr lang="en-US" sz="4000">
                <a:ln>
                  <a:solidFill>
                    <a:sysClr val="windowText" lastClr="000000"/>
                  </a:solidFill>
                </a:ln>
                <a:effectLst>
                  <a:outerShdw blurRad="38100" dist="38100" dir="2700000" algn="tl">
                    <a:srgbClr val="000000">
                      <a:alpha val="43137"/>
                    </a:srgbClr>
                  </a:outerShdw>
                </a:effectLst>
                <a:latin typeface="Century Gothic"/>
                <a:ea typeface="MJSleepSweetly"/>
              </a:rPr>
              <a:t> Day</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Find an </a:t>
            </a:r>
            <a:r>
              <a:rPr lang="en-US" u="sng">
                <a:ln>
                  <a:solidFill>
                    <a:sysClr val="windowText" lastClr="000000"/>
                  </a:solidFill>
                </a:ln>
                <a:effectLst>
                  <a:outerShdw blurRad="38100" dist="38100" dir="2700000" algn="tl">
                    <a:srgbClr val="000000">
                      <a:alpha val="43137"/>
                    </a:srgbClr>
                  </a:outerShdw>
                </a:effectLst>
                <a:latin typeface="Century Gothic"/>
                <a:ea typeface="MJSleepSweetly"/>
              </a:rPr>
              <a:t>I</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nsect outside and draw a picture of it!</a:t>
            </a:r>
            <a:endParaRPr lang="en-US" sz="4000">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Tree>
    <p:extLst>
      <p:ext uri="{BB962C8B-B14F-4D97-AF65-F5344CB8AC3E}">
        <p14:creationId xmlns:p14="http://schemas.microsoft.com/office/powerpoint/2010/main" val="85346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2154327825"/>
              </p:ext>
            </p:extLst>
          </p:nvPr>
        </p:nvGraphicFramePr>
        <p:xfrm>
          <a:off x="229815" y="2302351"/>
          <a:ext cx="7293717" cy="6899909"/>
        </p:xfrm>
        <a:graphic>
          <a:graphicData uri="http://schemas.openxmlformats.org/drawingml/2006/table">
            <a:tbl>
              <a:tblPr firstRow="1" bandRow="1">
                <a:tableStyleId>{5C22544A-7EE6-4342-B048-85BDC9FD1C3A}</a:tableStyleId>
              </a:tblPr>
              <a:tblGrid>
                <a:gridCol w="2362199">
                  <a:extLst>
                    <a:ext uri="{9D8B030D-6E8A-4147-A177-3AD203B41FA5}">
                      <a16:colId xmlns:a16="http://schemas.microsoft.com/office/drawing/2014/main" val="1574818070"/>
                    </a:ext>
                  </a:extLst>
                </a:gridCol>
                <a:gridCol w="4931518">
                  <a:extLst>
                    <a:ext uri="{9D8B030D-6E8A-4147-A177-3AD203B41FA5}">
                      <a16:colId xmlns:a16="http://schemas.microsoft.com/office/drawing/2014/main" val="577556384"/>
                    </a:ext>
                  </a:extLst>
                </a:gridCol>
              </a:tblGrid>
              <a:tr h="433387">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495425">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Read from a book of your choice! Use a book you have at home or </a:t>
                      </a:r>
                      <a:r>
                        <a:rPr lang="en-US" sz="1400" b="0" i="0" u="none" strike="noStrike" kern="1200" cap="none" spc="0" normalizeH="0" baseline="0" noProof="0" dirty="0">
                          <a:ln>
                            <a:noFill/>
                          </a:ln>
                          <a:effectLst/>
                          <a:uLnTx/>
                          <a:uFillTx/>
                          <a:latin typeface="Century Gothic"/>
                          <a:ea typeface="MJAreYouSirius"/>
                          <a:cs typeface="+mn-cs"/>
                          <a:hlinkClick r:id="rId3"/>
                        </a:rPr>
                        <a:t>Epic!</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Go on Spelling City to play a game with your spelling words. Click on the list for "The Right Dog for the Job" - </a:t>
                      </a:r>
                      <a:r>
                        <a:rPr lang="en-US" sz="1400" b="0" i="0" u="none" strike="noStrike" kern="1200" cap="none" spc="0" normalizeH="0" baseline="0" noProof="0" dirty="0">
                          <a:ln>
                            <a:noFill/>
                          </a:ln>
                          <a:effectLst/>
                          <a:uLnTx/>
                          <a:uFillTx/>
                          <a:latin typeface="Century Gothic"/>
                          <a:ea typeface="MJAreYouSirius"/>
                          <a:cs typeface="+mn-cs"/>
                          <a:hlinkClick r:id="rId4"/>
                        </a:rPr>
                        <a:t>www.spellingcity.com/mlfish</a:t>
                      </a:r>
                      <a:r>
                        <a:rPr lang="en-US" sz="1400" b="0" i="0" u="none" strike="noStrike" kern="1200" cap="none" spc="0" normalizeH="0" baseline="0" noProof="0" dirty="0">
                          <a:ln>
                            <a:noFill/>
                          </a:ln>
                          <a:effectLst/>
                          <a:uLnTx/>
                          <a:uFillTx/>
                          <a:latin typeface="Century Gothic"/>
                          <a:ea typeface="MJAreYouSirius"/>
                          <a:cs typeface="+mn-cs"/>
                        </a:rPr>
                        <a:t> </a:t>
                      </a:r>
                      <a:endParaRPr lang="en-US"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847725">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Go on </a:t>
                      </a:r>
                      <a:r>
                        <a:rPr lang="en-US" sz="1400" b="0" i="0" u="none" strike="noStrike" kern="1200" cap="none" spc="0" normalizeH="0" baseline="0" noProof="0" dirty="0">
                          <a:ln>
                            <a:noFill/>
                          </a:ln>
                          <a:effectLst/>
                          <a:uLnTx/>
                          <a:uFillTx/>
                          <a:latin typeface="Century Gothic"/>
                          <a:ea typeface="MJAreYouSirius"/>
                          <a:cs typeface="+mn-cs"/>
                          <a:hlinkClick r:id="rId5"/>
                        </a:rPr>
                        <a:t>XtraMath</a:t>
                      </a:r>
                      <a:r>
                        <a:rPr lang="en-US" sz="1400" b="0" i="0" u="none" strike="noStrike" kern="1200" cap="none" spc="0" normalizeH="0" baseline="0" noProof="0" dirty="0">
                          <a:ln>
                            <a:noFill/>
                          </a:ln>
                          <a:effectLst/>
                          <a:uLnTx/>
                          <a:uFillTx/>
                          <a:latin typeface="Century Gothic"/>
                          <a:ea typeface="MJAreYouSirius"/>
                          <a:cs typeface="+mn-cs"/>
                        </a:rPr>
                        <a:t>, </a:t>
                      </a:r>
                      <a:r>
                        <a:rPr lang="en-US" sz="1400" b="0" i="0" u="none" strike="noStrike" kern="1200" cap="none" spc="0" normalizeH="0" baseline="0" noProof="0" dirty="0">
                          <a:ln>
                            <a:noFill/>
                          </a:ln>
                          <a:effectLst/>
                          <a:uLnTx/>
                          <a:uFillTx/>
                          <a:latin typeface="Century Gothic"/>
                          <a:ea typeface="MJAreYouSirius"/>
                          <a:cs typeface="+mn-cs"/>
                          <a:hlinkClick r:id="rId6"/>
                        </a:rPr>
                        <a:t>Reflex</a:t>
                      </a:r>
                      <a:r>
                        <a:rPr lang="en-US" sz="1400" b="0" i="0" u="none" strike="noStrike" kern="1200" cap="none" spc="0" normalizeH="0" baseline="0" noProof="0" dirty="0">
                          <a:ln>
                            <a:noFill/>
                          </a:ln>
                          <a:effectLst/>
                          <a:uLnTx/>
                          <a:uFillTx/>
                          <a:latin typeface="Century Gothic"/>
                          <a:ea typeface="MJAreYouSirius"/>
                          <a:cs typeface="+mn-cs"/>
                        </a:rPr>
                        <a:t>, and/or </a:t>
                      </a:r>
                      <a:r>
                        <a:rPr lang="en-US" sz="1400" b="0" i="0" u="none" strike="noStrike" kern="1200" cap="none" spc="0" normalizeH="0" baseline="0" noProof="0" dirty="0">
                          <a:ln>
                            <a:noFill/>
                          </a:ln>
                          <a:effectLst/>
                          <a:uLnTx/>
                          <a:uFillTx/>
                          <a:latin typeface="Century Gothic"/>
                          <a:ea typeface="MJAreYouSirius"/>
                          <a:cs typeface="+mn-cs"/>
                          <a:hlinkClick r:id="rId7"/>
                        </a:rPr>
                        <a:t>Prodigy</a:t>
                      </a:r>
                      <a:r>
                        <a:rPr lang="en-US" sz="1400" b="0" i="0" u="none" strike="noStrike" kern="1200" cap="none" spc="0" normalizeH="0" baseline="0" noProof="0" dirty="0">
                          <a:ln>
                            <a:noFill/>
                          </a:ln>
                          <a:effectLst/>
                          <a:uLnTx/>
                          <a:uFillTx/>
                          <a:latin typeface="Century Gothic"/>
                          <a:ea typeface="MJAreYouSirius"/>
                          <a:cs typeface="+mn-cs"/>
                        </a:rPr>
                        <a:t> to practice your math facts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333500">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Try out some of these favorites at Disney World: one of the Southeast regions most popular destinations!:</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8"/>
                        </a:rPr>
                        <a:t>Rockin' Roller Coaster</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9"/>
                        </a:rPr>
                        <a:t>Slinky Dog Dash</a:t>
                      </a:r>
                      <a:endParaRPr lang="en-US" sz="1400" b="0" i="0" u="none" strike="noStrike" kern="1200" cap="none" spc="0" normalizeH="0" baseline="0" noProof="0" dirty="0">
                        <a:ln>
                          <a:noFill/>
                        </a:ln>
                        <a:effectLst/>
                        <a:uLnTx/>
                        <a:uFillTx/>
                        <a:latin typeface="Century Gothic"/>
                      </a:endParaRP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0"/>
                        </a:rPr>
                        <a:t>Seven Dwarves Mine Train</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1"/>
                        </a:rPr>
                        <a:t>Space Mountain</a:t>
                      </a:r>
                      <a:endParaRPr lang="en-US" sz="1400" b="0" i="0" u="none" strike="noStrike" kern="1200" cap="none" spc="0" normalizeH="0" baseline="0" noProof="0" dirty="0">
                        <a:ln>
                          <a:noFill/>
                        </a:ln>
                        <a:effectLst/>
                        <a:uLnTx/>
                        <a:uFillTx/>
                        <a:latin typeface="Century Gothic"/>
                      </a:endParaRPr>
                    </a:p>
                    <a:p>
                      <a:pPr marL="285750" lvl="0" indent="-285750" algn="l">
                        <a:lnSpc>
                          <a:spcPct val="100000"/>
                        </a:lnSpc>
                        <a:spcBef>
                          <a:spcPts val="0"/>
                        </a:spcBef>
                        <a:spcAft>
                          <a:spcPts val="0"/>
                        </a:spcAft>
                        <a:buFont typeface="Wingdings"/>
                        <a:buChar char="q"/>
                      </a:pPr>
                      <a:endParaRPr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972912">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Try these lessons, videos, and games on rocks and the rock cycle!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2"/>
                        </a:rPr>
                        <a:t>ScienceKids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3"/>
                        </a:rPr>
                        <a:t>Scholastic Study Jams</a:t>
                      </a:r>
                      <a:endParaRPr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r h="1565500">
                <a:tc>
                  <a:txBody>
                    <a:bodyPr/>
                    <a:lstStyle/>
                    <a:p>
                      <a:pPr lvl="0" algn="ctr">
                        <a:buNone/>
                      </a:pPr>
                      <a:r>
                        <a:rPr lang="en-US" sz="1800" dirty="0">
                          <a:latin typeface="KG Summer Storm Smooth"/>
                          <a:ea typeface="MJAreYouSirius"/>
                        </a:rPr>
                        <a:t>Other</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Free Choice </a:t>
                      </a:r>
                      <a:r>
                        <a:rPr lang="en-US" sz="1400" b="0" i="0" u="none" strike="noStrike" kern="1200" cap="none" spc="0" normalizeH="0" baseline="0" noProof="0" dirty="0">
                          <a:ln>
                            <a:noFill/>
                          </a:ln>
                          <a:effectLst/>
                          <a:uLnTx/>
                          <a:uFillTx/>
                          <a:latin typeface="Century Gothic"/>
                          <a:ea typeface="MJAreYouSirius"/>
                          <a:cs typeface="+mn-cs"/>
                          <a:hlinkClick r:id="rId14"/>
                        </a:rPr>
                        <a:t>Freckle</a:t>
                      </a:r>
                      <a:r>
                        <a:rPr lang="en-US" sz="1400" b="0" i="0" u="none" strike="noStrike" kern="1200" cap="none" spc="0" normalizeH="0" baseline="0" noProof="0" dirty="0">
                          <a:ln>
                            <a:noFill/>
                          </a:ln>
                          <a:effectLst/>
                          <a:uLnTx/>
                          <a:uFillTx/>
                          <a:latin typeface="Century Gothic"/>
                          <a:ea typeface="MJAreYouSirius"/>
                          <a:cs typeface="+mn-cs"/>
                        </a:rPr>
                        <a:t> Friday</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err="1">
                          <a:ln>
                            <a:noFill/>
                          </a:ln>
                          <a:effectLst/>
                          <a:uLnTx/>
                          <a:uFillTx/>
                          <a:latin typeface="Century Gothic"/>
                          <a:ea typeface="MJAreYouSirius"/>
                          <a:cs typeface="+mn-cs"/>
                        </a:rPr>
                        <a:t>FlipGrid</a:t>
                      </a:r>
                      <a:r>
                        <a:rPr lang="en-US" sz="1400" b="0" i="0" u="none" strike="noStrike" kern="1200" cap="none" spc="0" normalizeH="0" baseline="0" noProof="0" dirty="0">
                          <a:ln>
                            <a:noFill/>
                          </a:ln>
                          <a:effectLst/>
                          <a:uLnTx/>
                          <a:uFillTx/>
                          <a:latin typeface="Century Gothic"/>
                          <a:ea typeface="MJAreYouSirius"/>
                          <a:cs typeface="+mn-cs"/>
                        </a:rPr>
                        <a:t> Friday: See your </a:t>
                      </a:r>
                      <a:r>
                        <a:rPr lang="en-US" sz="1400" b="0" i="0" u="none" strike="noStrike" kern="1200" cap="none" spc="0" normalizeH="0" baseline="0" noProof="0" dirty="0" err="1">
                          <a:ln>
                            <a:noFill/>
                          </a:ln>
                          <a:effectLst/>
                          <a:uLnTx/>
                          <a:uFillTx/>
                          <a:latin typeface="Century Gothic"/>
                          <a:ea typeface="MJAreYouSirius"/>
                          <a:cs typeface="+mn-cs"/>
                        </a:rPr>
                        <a:t>FlipGrid</a:t>
                      </a:r>
                      <a:r>
                        <a:rPr lang="en-US" sz="1400" b="0" i="0" u="none" strike="noStrike" kern="1200" cap="none" spc="0" normalizeH="0" baseline="0" noProof="0" dirty="0">
                          <a:ln>
                            <a:noFill/>
                          </a:ln>
                          <a:effectLst/>
                          <a:uLnTx/>
                          <a:uFillTx/>
                          <a:latin typeface="Century Gothic"/>
                          <a:ea typeface="MJAreYouSirius"/>
                          <a:cs typeface="+mn-cs"/>
                        </a:rPr>
                        <a:t> in Teams</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Send an email to your teacher about your week</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15"/>
                        </a:rPr>
                        <a:t>Practice your typing skills</a:t>
                      </a:r>
                      <a:endParaRPr lang="en-US" sz="1400" b="0" i="0" u="none" strike="noStrike" kern="1200" cap="none" spc="0" normalizeH="0" baseline="0" noProof="0" dirty="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2551052"/>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182190" y="957003"/>
            <a:ext cx="7462997" cy="892552"/>
          </a:xfrm>
          <a:prstGeom prst="rect">
            <a:avLst/>
          </a:prstGeom>
          <a:noFill/>
        </p:spPr>
        <p:txBody>
          <a:bodyPr wrap="square" rtlCol="0" anchor="t">
            <a:spAutoFit/>
          </a:bodyPr>
          <a:lstStyle/>
          <a:p>
            <a:pPr algn="ctr"/>
            <a:r>
              <a:rPr lang="en-US" sz="3200">
                <a:ln>
                  <a:solidFill>
                    <a:sysClr val="windowText" lastClr="000000"/>
                  </a:solidFill>
                </a:ln>
                <a:effectLst>
                  <a:outerShdw blurRad="38100" dist="38100" dir="2700000" algn="tl">
                    <a:srgbClr val="000000">
                      <a:alpha val="43137"/>
                    </a:srgbClr>
                  </a:outerShdw>
                </a:effectLst>
                <a:latin typeface="MJSleepSweetly"/>
                <a:ea typeface="MJSleepSweetly"/>
              </a:rPr>
              <a:t>Flexible Friday 5/8/20 </a:t>
            </a:r>
            <a:r>
              <a:rPr lang="en-US" sz="3200" b="1" u="sng">
                <a:ln>
                  <a:solidFill>
                    <a:sysClr val="windowText" lastClr="000000"/>
                  </a:solidFill>
                </a:ln>
                <a:effectLst>
                  <a:outerShdw blurRad="38100" dist="38100" dir="2700000" algn="tl">
                    <a:srgbClr val="000000">
                      <a:alpha val="43137"/>
                    </a:srgbClr>
                  </a:outerShdw>
                </a:effectLst>
                <a:latin typeface="Century Gothic"/>
                <a:ea typeface="MJSleepSweetly"/>
              </a:rPr>
              <a:t>E</a:t>
            </a:r>
            <a:r>
              <a:rPr lang="en-US" sz="3200">
                <a:ln>
                  <a:solidFill>
                    <a:sysClr val="windowText" lastClr="000000"/>
                  </a:solidFill>
                </a:ln>
                <a:effectLst>
                  <a:outerShdw blurRad="38100" dist="38100" dir="2700000" algn="tl">
                    <a:srgbClr val="000000">
                      <a:alpha val="43137"/>
                    </a:srgbClr>
                  </a:outerShdw>
                </a:effectLst>
                <a:latin typeface="Century Gothic"/>
                <a:ea typeface="MJSleepSweetly"/>
              </a:rPr>
              <a:t>xercise Day</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Participate in your favorite </a:t>
            </a:r>
            <a:r>
              <a:rPr lang="en-US" b="1" u="sng">
                <a:ln>
                  <a:solidFill>
                    <a:sysClr val="windowText" lastClr="000000"/>
                  </a:solidFill>
                </a:ln>
                <a:effectLst>
                  <a:outerShdw blurRad="38100" dist="38100" dir="2700000" algn="tl">
                    <a:srgbClr val="000000">
                      <a:alpha val="43137"/>
                    </a:srgbClr>
                  </a:outerShdw>
                </a:effectLst>
                <a:latin typeface="Century Gothic"/>
                <a:ea typeface="MJSleepSweetly"/>
              </a:rPr>
              <a:t>e</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xercises!</a:t>
            </a: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
        <p:nvSpPr>
          <p:cNvPr id="4" name="TextBox 3">
            <a:extLst>
              <a:ext uri="{FF2B5EF4-FFF2-40B4-BE49-F238E27FC236}">
                <a16:creationId xmlns:a16="http://schemas.microsoft.com/office/drawing/2014/main" id="{0C3EDD54-A4F5-4416-BCEE-D152B588C76B}"/>
              </a:ext>
            </a:extLst>
          </p:cNvPr>
          <p:cNvSpPr txBox="1"/>
          <p:nvPr/>
        </p:nvSpPr>
        <p:spPr>
          <a:xfrm>
            <a:off x="213567" y="1785678"/>
            <a:ext cx="7462997" cy="338554"/>
          </a:xfrm>
          <a:prstGeom prst="rect">
            <a:avLst/>
          </a:prstGeom>
          <a:noFill/>
        </p:spPr>
        <p:txBody>
          <a:bodyPr wrap="square" rtlCol="0" anchor="t">
            <a:spAutoFit/>
          </a:bodyPr>
          <a:lstStyle/>
          <a:p>
            <a:pPr algn="ctr"/>
            <a:r>
              <a:rPr lang="en-US" sz="1600" u="sng">
                <a:ln>
                  <a:solidFill>
                    <a:sysClr val="windowText" lastClr="000000"/>
                  </a:solidFill>
                </a:ln>
                <a:effectLst>
                  <a:outerShdw blurRad="38100" dist="38100" dir="2700000" algn="tl">
                    <a:srgbClr val="000000">
                      <a:alpha val="43137"/>
                    </a:srgbClr>
                  </a:outerShdw>
                </a:effectLst>
                <a:latin typeface="Century Gothic"/>
                <a:ea typeface="MJSleepSweetly"/>
              </a:rPr>
              <a:t>*Finish any work from the week. Here are some </a:t>
            </a:r>
            <a:r>
              <a:rPr lang="en-US" sz="1600" u="sng">
                <a:ln>
                  <a:solidFill>
                    <a:sysClr val="windowText" lastClr="000000"/>
                  </a:solidFill>
                </a:ln>
                <a:effectLst>
                  <a:outerShdw blurRad="38100" dist="38100" dir="2700000" algn="tl">
                    <a:srgbClr val="000000">
                      <a:alpha val="43137"/>
                    </a:srgbClr>
                  </a:outerShdw>
                </a:effectLst>
                <a:highlight>
                  <a:srgbClr val="FFFF00"/>
                </a:highlight>
                <a:latin typeface="Century Gothic"/>
                <a:ea typeface="MJSleepSweetly"/>
              </a:rPr>
              <a:t>optional</a:t>
            </a:r>
            <a:r>
              <a:rPr lang="en-US" sz="1600" u="sng">
                <a:ln>
                  <a:solidFill>
                    <a:sysClr val="windowText" lastClr="000000"/>
                  </a:solidFill>
                </a:ln>
                <a:effectLst>
                  <a:outerShdw blurRad="38100" dist="38100" dir="2700000" algn="tl">
                    <a:srgbClr val="000000">
                      <a:alpha val="43137"/>
                    </a:srgbClr>
                  </a:outerShdw>
                </a:effectLst>
                <a:latin typeface="Century Gothic"/>
                <a:ea typeface="MJSleepSweetly"/>
              </a:rPr>
              <a:t> activities below!*</a:t>
            </a:r>
            <a:endParaRPr lang="en-US" sz="1600" u="sng">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739092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Ellsworth</dc:creator>
  <cp:revision>141</cp:revision>
  <cp:lastPrinted>2020-04-18T13:49:39Z</cp:lastPrinted>
  <dcterms:created xsi:type="dcterms:W3CDTF">2016-06-16T06:24:03Z</dcterms:created>
  <dcterms:modified xsi:type="dcterms:W3CDTF">2020-05-04T12:26:21Z</dcterms:modified>
</cp:coreProperties>
</file>