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72" r:id="rId1"/>
  </p:sldMasterIdLst>
  <p:notesMasterIdLst>
    <p:notesMasterId r:id="rId9"/>
  </p:notesMasterIdLst>
  <p:sldIdLst>
    <p:sldId id="513" r:id="rId2"/>
    <p:sldId id="519" r:id="rId3"/>
    <p:sldId id="515" r:id="rId4"/>
    <p:sldId id="520" r:id="rId5"/>
    <p:sldId id="516" r:id="rId6"/>
    <p:sldId id="517" r:id="rId7"/>
    <p:sldId id="518" r:id="rId8"/>
  </p:sldIdLst>
  <p:sldSz cx="7772400" cy="10058400"/>
  <p:notesSz cx="7102475" cy="9037638"/>
  <p:embeddedFontLst>
    <p:embeddedFont>
      <p:font typeface="Calibri" panose="020F0502020204030204" pitchFamily="34" charset="0"/>
      <p:regular r:id="rId10"/>
      <p:bold r:id="rId11"/>
      <p:italic r:id="rId12"/>
      <p:boldItalic r:id="rId13"/>
    </p:embeddedFont>
    <p:embeddedFont>
      <p:font typeface="Century Gothic" panose="020B0502020202020204" pitchFamily="34" charset="0"/>
      <p:regular r:id="rId14"/>
      <p:bold r:id="rId15"/>
      <p:italic r:id="rId16"/>
      <p:boldItalic r:id="rId17"/>
    </p:embeddedFont>
    <p:embeddedFont>
      <p:font typeface="KG Summer Storm Smooth" panose="020B0604020202020204" charset="0"/>
      <p:regular r:id="rId18"/>
    </p:embeddedFont>
    <p:embeddedFont>
      <p:font typeface="MJAreYouSirius" panose="020B0604020202020204" charset="0"/>
      <p:regular r:id="rId19"/>
    </p:embeddedFont>
    <p:embeddedFont>
      <p:font typeface="MJSleepSweetly" panose="020B0604020202020204" charset="0"/>
      <p:regular r:id="rId20"/>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F7BD"/>
    <a:srgbClr val="FAC6E7"/>
    <a:srgbClr val="CDFAFF"/>
    <a:srgbClr val="E6E6E6"/>
    <a:srgbClr val="A9FBBD"/>
    <a:srgbClr val="DDA6F0"/>
    <a:srgbClr val="A1EBFC"/>
    <a:srgbClr val="6AD6F0"/>
    <a:srgbClr val="B6FCE6"/>
    <a:srgbClr val="FDE3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BC50C2-8FD6-547D-CC2D-67A7606DDA82}" v="10" dt="2020-04-17T23:24:38.743"/>
    <p1510:client id="{1D2DFA6F-0D1C-B2B2-E232-A7A783FA6D71}" v="15" dt="2020-04-27T11:44:07.008"/>
    <p1510:client id="{2BA0BCCD-8F22-6B8B-BE01-B00DE9BC0CBE}" v="104" dt="2020-04-24T18:37:47.417"/>
    <p1510:client id="{2C324D07-489C-5C50-637E-BF4981F7791D}" v="384" dt="2020-04-17T17:25:23.588"/>
    <p1510:client id="{2ED35241-6E59-3DEC-4898-4CD90C6C5086}" v="36" dt="2020-04-23T16:28:19.189"/>
    <p1510:client id="{30C60241-9883-4131-5DFE-0398ECAEAAF8}" v="28" dt="2020-04-17T19:26:16.024"/>
    <p1510:client id="{3DFAFD1F-1F6B-F584-C65F-C31585A6D8D0}" v="26" dt="2020-04-22T18:59:26.280"/>
    <p1510:client id="{40F7913E-0770-55CF-EE47-4FE4A94ED5CE}" v="95" dt="2020-04-17T21:45:15.812"/>
    <p1510:client id="{418048E4-A239-8658-EBF0-8731845FEFE8}" v="7" dt="2020-04-24T16:56:43.079"/>
    <p1510:client id="{4E59CE84-1D6E-7956-AE95-E6E9B8C3B09D}" v="75" dt="2020-04-22T15:58:42.309"/>
    <p1510:client id="{50517D79-5E11-455A-9702-4FB091220DC6}" v="414" dt="2020-04-22T21:47:13.863"/>
    <p1510:client id="{5F3FB64A-3B8C-4734-E619-164559AC1193}" v="65" dt="2020-04-24T21:03:59.766"/>
    <p1510:client id="{7979D9EE-F1D4-42AD-ADF0-8C74F24C7EF4}" v="1" dt="2020-04-18T13:35:52.039"/>
    <p1510:client id="{86D6AFD8-855E-625E-260F-D1F8763DD550}" v="1730" dt="2020-04-17T18:20:58.870"/>
    <p1510:client id="{8768A085-389A-A7B2-9916-33ACB509504F}" v="176" dt="2020-04-17T17:33:08.646"/>
    <p1510:client id="{8C0F2D4E-1FEE-E165-2151-B8E77DD985D4}" v="1754" dt="2020-04-17T22:18:50.350"/>
    <p1510:client id="{8C768730-F250-7BF4-3119-278852F828AA}" v="160" dt="2020-04-23T17:30:25.877"/>
    <p1510:client id="{8FCCF3DD-CF1E-DC94-D188-C2B2ADE2F64C}" v="42" dt="2020-04-20T16:39:12.946"/>
    <p1510:client id="{A414A891-65E0-06B9-AEF0-57C77F8510FE}" v="420" dt="2020-04-24T16:24:47.201"/>
    <p1510:client id="{AB3E5AEF-FA75-DD8D-21DA-62AAD46665EB}" v="894" dt="2020-04-24T21:15:16.071"/>
    <p1510:client id="{B1EF6A53-2B4A-D30B-6E18-F4AE8BEC4EF9}" v="46" dt="2020-04-17T18:07:58.117"/>
    <p1510:client id="{B383DC02-3C39-32C6-46AC-F4B1B7502DA6}" v="641" dt="2020-04-22T18:48:49.888"/>
    <p1510:client id="{B916634A-2770-0A88-1EB8-0551ECF91C32}" v="329" dt="2020-04-23T01:29:58.157"/>
    <p1510:client id="{BA477F6E-10AE-EEE6-CFDE-D6253E81374A}" v="1384" dt="2020-04-24T14:11:00.177"/>
    <p1510:client id="{BC9D4D91-7B0F-FE8F-B1C4-08691E6FEA9A}" v="1215" dt="2020-04-24T23:27:26.661"/>
    <p1510:client id="{E279E35E-F30B-F8B3-39BC-2D3C4CB114A9}" v="323" dt="2020-04-17T18:17:53.3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6.fntdata"/><Relationship Id="rId23" Type="http://schemas.openxmlformats.org/officeDocument/2006/relationships/theme" Target="theme/theme1.xml"/><Relationship Id="rId10" Type="http://schemas.openxmlformats.org/officeDocument/2006/relationships/font" Target="fonts/font1.fntdata"/><Relationship Id="rId19"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5"/>
            <a:ext cx="3077418" cy="453269"/>
          </a:xfrm>
          <a:prstGeom prst="rect">
            <a:avLst/>
          </a:prstGeom>
        </p:spPr>
        <p:txBody>
          <a:bodyPr vert="horz" lIns="91422" tIns="45712" rIns="91422" bIns="45712" rtlCol="0"/>
          <a:lstStyle>
            <a:lvl1pPr algn="l">
              <a:defRPr sz="1200"/>
            </a:lvl1pPr>
          </a:lstStyle>
          <a:p>
            <a:endParaRPr lang="en-US"/>
          </a:p>
        </p:txBody>
      </p:sp>
      <p:sp>
        <p:nvSpPr>
          <p:cNvPr id="3" name="Date Placeholder 2"/>
          <p:cNvSpPr>
            <a:spLocks noGrp="1"/>
          </p:cNvSpPr>
          <p:nvPr>
            <p:ph type="dt" idx="1"/>
          </p:nvPr>
        </p:nvSpPr>
        <p:spPr>
          <a:xfrm>
            <a:off x="4023451" y="5"/>
            <a:ext cx="3077418" cy="453269"/>
          </a:xfrm>
          <a:prstGeom prst="rect">
            <a:avLst/>
          </a:prstGeom>
        </p:spPr>
        <p:txBody>
          <a:bodyPr vert="horz" lIns="91422" tIns="45712" rIns="91422" bIns="45712" rtlCol="0"/>
          <a:lstStyle>
            <a:lvl1pPr algn="r">
              <a:defRPr sz="1200"/>
            </a:lvl1pPr>
          </a:lstStyle>
          <a:p>
            <a:fld id="{D21D472E-BFC0-43A9-8BE0-A499724576B4}" type="datetimeFigureOut">
              <a:rPr lang="en-US" smtClean="0"/>
              <a:t>4/27/2020</a:t>
            </a:fld>
            <a:endParaRPr lang="en-US"/>
          </a:p>
        </p:txBody>
      </p:sp>
      <p:sp>
        <p:nvSpPr>
          <p:cNvPr id="4" name="Slide Image Placeholder 3"/>
          <p:cNvSpPr>
            <a:spLocks noGrp="1" noRot="1" noChangeAspect="1"/>
          </p:cNvSpPr>
          <p:nvPr>
            <p:ph type="sldImg" idx="2"/>
          </p:nvPr>
        </p:nvSpPr>
        <p:spPr>
          <a:xfrm>
            <a:off x="2373313" y="1130300"/>
            <a:ext cx="2355850" cy="3049588"/>
          </a:xfrm>
          <a:prstGeom prst="rect">
            <a:avLst/>
          </a:prstGeom>
          <a:noFill/>
          <a:ln w="12700">
            <a:solidFill>
              <a:prstClr val="black"/>
            </a:solidFill>
          </a:ln>
        </p:spPr>
        <p:txBody>
          <a:bodyPr vert="horz" lIns="91422" tIns="45712" rIns="91422" bIns="45712" rtlCol="0" anchor="ctr"/>
          <a:lstStyle/>
          <a:p>
            <a:endParaRPr lang="en-US"/>
          </a:p>
        </p:txBody>
      </p:sp>
      <p:sp>
        <p:nvSpPr>
          <p:cNvPr id="5" name="Notes Placeholder 4"/>
          <p:cNvSpPr>
            <a:spLocks noGrp="1"/>
          </p:cNvSpPr>
          <p:nvPr>
            <p:ph type="body" sz="quarter" idx="3"/>
          </p:nvPr>
        </p:nvSpPr>
        <p:spPr>
          <a:xfrm>
            <a:off x="709927" y="4349233"/>
            <a:ext cx="5682622" cy="3558319"/>
          </a:xfrm>
          <a:prstGeom prst="rect">
            <a:avLst/>
          </a:prstGeom>
        </p:spPr>
        <p:txBody>
          <a:bodyPr vert="horz" lIns="91422" tIns="45712" rIns="91422" bIns="4571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84373"/>
            <a:ext cx="3077418" cy="453269"/>
          </a:xfrm>
          <a:prstGeom prst="rect">
            <a:avLst/>
          </a:prstGeom>
        </p:spPr>
        <p:txBody>
          <a:bodyPr vert="horz" lIns="91422" tIns="45712" rIns="91422" bIns="45712" rtlCol="0" anchor="b"/>
          <a:lstStyle>
            <a:lvl1pPr algn="l">
              <a:defRPr sz="1200"/>
            </a:lvl1pPr>
          </a:lstStyle>
          <a:p>
            <a:endParaRPr lang="en-US"/>
          </a:p>
        </p:txBody>
      </p:sp>
      <p:sp>
        <p:nvSpPr>
          <p:cNvPr id="7" name="Slide Number Placeholder 6"/>
          <p:cNvSpPr>
            <a:spLocks noGrp="1"/>
          </p:cNvSpPr>
          <p:nvPr>
            <p:ph type="sldNum" sz="quarter" idx="5"/>
          </p:nvPr>
        </p:nvSpPr>
        <p:spPr>
          <a:xfrm>
            <a:off x="4023451" y="8584373"/>
            <a:ext cx="3077418" cy="453269"/>
          </a:xfrm>
          <a:prstGeom prst="rect">
            <a:avLst/>
          </a:prstGeom>
        </p:spPr>
        <p:txBody>
          <a:bodyPr vert="horz" lIns="91422" tIns="45712" rIns="91422" bIns="45712" rtlCol="0" anchor="b"/>
          <a:lstStyle>
            <a:lvl1pPr algn="r">
              <a:defRPr sz="1200"/>
            </a:lvl1pPr>
          </a:lstStyle>
          <a:p>
            <a:fld id="{421384D2-182C-4BB5-BCA1-AA288B120D4E}" type="slidenum">
              <a:rPr lang="en-US" smtClean="0"/>
              <a:t>‹#›</a:t>
            </a:fld>
            <a:endParaRPr lang="en-US"/>
          </a:p>
        </p:txBody>
      </p:sp>
    </p:spTree>
    <p:extLst>
      <p:ext uri="{BB962C8B-B14F-4D97-AF65-F5344CB8AC3E}">
        <p14:creationId xmlns:p14="http://schemas.microsoft.com/office/powerpoint/2010/main" val="4093064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3E935AC5-6E40-184C-AB62-6900A96D2A49}"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2077474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935AC5-6E40-184C-AB62-6900A96D2A49}"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3296096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935AC5-6E40-184C-AB62-6900A96D2A49}"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90710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935AC5-6E40-184C-AB62-6900A96D2A49}"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1397881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935AC5-6E40-184C-AB62-6900A96D2A49}"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1397073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935AC5-6E40-184C-AB62-6900A96D2A49}"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1342771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935AC5-6E40-184C-AB62-6900A96D2A49}" type="datetimeFigureOut">
              <a:rPr lang="en-US" smtClean="0"/>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3863433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935AC5-6E40-184C-AB62-6900A96D2A49}" type="datetimeFigureOut">
              <a:rPr lang="en-US" smtClean="0"/>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4171303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935AC5-6E40-184C-AB62-6900A96D2A49}" type="datetimeFigureOut">
              <a:rPr lang="en-US" smtClean="0"/>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36267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3E935AC5-6E40-184C-AB62-6900A96D2A49}"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319644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3E935AC5-6E40-184C-AB62-6900A96D2A49}"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2122507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3E935AC5-6E40-184C-AB62-6900A96D2A49}" type="datetimeFigureOut">
              <a:rPr lang="en-US" smtClean="0"/>
              <a:t>4/27/2020</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15C9A22D-7F6C-0B4C-A3F4-236D2F539901}" type="slidenum">
              <a:rPr lang="en-US" smtClean="0"/>
              <a:t>‹#›</a:t>
            </a:fld>
            <a:endParaRPr lang="en-US"/>
          </a:p>
        </p:txBody>
      </p:sp>
    </p:spTree>
    <p:extLst>
      <p:ext uri="{BB962C8B-B14F-4D97-AF65-F5344CB8AC3E}">
        <p14:creationId xmlns:p14="http://schemas.microsoft.com/office/powerpoint/2010/main" val="9947328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Broach@summithill.org" TargetMode="External"/><Relationship Id="rId3" Type="http://schemas.openxmlformats.org/officeDocument/2006/relationships/hyperlink" Target="https://www.youtube.com/watch?v=aMi2uqEsuj8" TargetMode="External"/><Relationship Id="rId7" Type="http://schemas.openxmlformats.org/officeDocument/2006/relationships/hyperlink" Target="mailto:Jreno@summithill.org"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mailto:Rmillner@summithill.org" TargetMode="External"/><Relationship Id="rId5" Type="http://schemas.openxmlformats.org/officeDocument/2006/relationships/hyperlink" Target="mailto:Jkane@summithill.org" TargetMode="External"/><Relationship Id="rId4" Type="http://schemas.openxmlformats.org/officeDocument/2006/relationships/hyperlink" Target="mailto:Mfish@summithill.org"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khanacademy.org" TargetMode="External"/><Relationship Id="rId13" Type="http://schemas.openxmlformats.org/officeDocument/2006/relationships/hyperlink" Target="https://summithillorg.sharepoint.com/:u:/s/djrpe/EdTtv3U8XaJGr6UZDWaUVtkBDP1D6UgpBCorMVfsnmqkJw?e=Ynb1Yo" TargetMode="External"/><Relationship Id="rId18" Type="http://schemas.openxmlformats.org/officeDocument/2006/relationships/hyperlink" Target="http://www.typing.com" TargetMode="External"/><Relationship Id="rId3" Type="http://schemas.openxmlformats.org/officeDocument/2006/relationships/hyperlink" Target="https://launchpad.classlink.com/home" TargetMode="External"/><Relationship Id="rId7" Type="http://schemas.openxmlformats.org/officeDocument/2006/relationships/hyperlink" Target="http://www.freckle.com" TargetMode="External"/><Relationship Id="rId12" Type="http://schemas.openxmlformats.org/officeDocument/2006/relationships/hyperlink" Target="http://www.brainpop.com" TargetMode="External"/><Relationship Id="rId17" Type="http://schemas.openxmlformats.org/officeDocument/2006/relationships/hyperlink" Target="http://summithill.org/teacherpage?section=home&amp;teacher=4&amp;page=157" TargetMode="External"/><Relationship Id="rId2" Type="http://schemas.openxmlformats.org/officeDocument/2006/relationships/image" Target="../media/image1.png"/><Relationship Id="rId16" Type="http://schemas.openxmlformats.org/officeDocument/2006/relationships/hyperlink" Target="http://missgoshko.weebly.com/" TargetMode="External"/><Relationship Id="rId20" Type="http://schemas.openxmlformats.org/officeDocument/2006/relationships/hyperlink" Target="https://www.thepathway2success.com/5-free-mindfulness-activities/" TargetMode="External"/><Relationship Id="rId1" Type="http://schemas.openxmlformats.org/officeDocument/2006/relationships/slideLayout" Target="../slideLayouts/slideLayout7.xml"/><Relationship Id="rId6" Type="http://schemas.openxmlformats.org/officeDocument/2006/relationships/hyperlink" Target="http://www.getepic.com/students" TargetMode="External"/><Relationship Id="rId11" Type="http://schemas.openxmlformats.org/officeDocument/2006/relationships/hyperlink" Target="http://www.spellingcity.com/mlfish" TargetMode="External"/><Relationship Id="rId5" Type="http://schemas.openxmlformats.org/officeDocument/2006/relationships/hyperlink" Target="mailto:firstname.lastname@shsd161.org" TargetMode="External"/><Relationship Id="rId15" Type="http://schemas.openxmlformats.org/officeDocument/2006/relationships/hyperlink" Target="https://www.summithill.org/teacherpage?section=home&amp;teacher=340&amp;page=157" TargetMode="External"/><Relationship Id="rId10" Type="http://schemas.openxmlformats.org/officeDocument/2006/relationships/hyperlink" Target="https://www-k6.thinkcentral.com/content/hsp/reading/journeys2014/na/gr4/ese_9780547894539_/launch.html" TargetMode="External"/><Relationship Id="rId19" Type="http://schemas.openxmlformats.org/officeDocument/2006/relationships/hyperlink" Target="https://jugglingwithkids.com/2011/10/mind-jar.html" TargetMode="External"/><Relationship Id="rId4" Type="http://schemas.openxmlformats.org/officeDocument/2006/relationships/hyperlink" Target="http://www.office.com" TargetMode="External"/><Relationship Id="rId9" Type="http://schemas.openxmlformats.org/officeDocument/2006/relationships/hyperlink" Target="https://www.readworks.org" TargetMode="External"/><Relationship Id="rId14" Type="http://schemas.openxmlformats.org/officeDocument/2006/relationships/hyperlink" Target="http://www.summithill.org/teacherpage?section=home&amp;teacher=865&amp;page=157"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freckle.com" TargetMode="External"/><Relationship Id="rId7" Type="http://schemas.openxmlformats.org/officeDocument/2006/relationships/hyperlink" Target="https://www.thinglink.com/scene/880971349902753794"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youtube.com/watch?v=_EGaSP2-LHM" TargetMode="External"/><Relationship Id="rId5" Type="http://schemas.openxmlformats.org/officeDocument/2006/relationships/hyperlink" Target="https://www.khanacademy.org/" TargetMode="External"/><Relationship Id="rId4" Type="http://schemas.openxmlformats.org/officeDocument/2006/relationships/hyperlink" Target="http://www.getepic.com/student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freckle.com"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https://summithillorg-my.sharepoint.com/:b:/g/personal/mfish_summithill_org/ETzAMeGgD79DiLsLbveY30oBc2NjPbzDeqkGpMEGzorlxA?e=aIPxpQ" TargetMode="External"/><Relationship Id="rId4" Type="http://schemas.openxmlformats.org/officeDocument/2006/relationships/hyperlink" Target="https://www.khanacademy.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freckle.com" TargetMode="External"/><Relationship Id="rId7" Type="http://schemas.openxmlformats.org/officeDocument/2006/relationships/hyperlink" Target="http://www.getepic.com/students"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khanacademy.org/" TargetMode="External"/><Relationship Id="rId5" Type="http://schemas.openxmlformats.org/officeDocument/2006/relationships/hyperlink" Target="https://summithillorg-my.sharepoint.com/:b:/g/personal/mfish_summithill_org/EcEixiBntFdKljz9142BaFcBQMj5h6uNOqCYSKbf6U1AcA?e=nWQwg2" TargetMode="External"/><Relationship Id="rId4" Type="http://schemas.openxmlformats.org/officeDocument/2006/relationships/hyperlink" Target="https://m.youtube.com/watch?v=NkuuZEey_b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freckle.com" TargetMode="External"/><Relationship Id="rId7" Type="http://schemas.openxmlformats.org/officeDocument/2006/relationships/hyperlink" Target="https://kids.sandiegozoo.org"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khanacademy.org/" TargetMode="External"/><Relationship Id="rId5" Type="http://schemas.openxmlformats.org/officeDocument/2006/relationships/hyperlink" Target="https://summithillorg-my.sharepoint.com/:b:/g/personal/mfish_summithill_org/EcEixiBntFdKljz9142BaFcBQMj5h6uNOqCYSKbf6U1AcA?e=nWQwg2" TargetMode="External"/><Relationship Id="rId4" Type="http://schemas.openxmlformats.org/officeDocument/2006/relationships/hyperlink" Target="https://m.youtube.com/watch?v=NkuuZEey_bs"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getepic.com/app/read/5665" TargetMode="External"/><Relationship Id="rId13" Type="http://schemas.openxmlformats.org/officeDocument/2006/relationships/hyperlink" Target="http://www.freckle.com" TargetMode="External"/><Relationship Id="rId3" Type="http://schemas.openxmlformats.org/officeDocument/2006/relationships/hyperlink" Target="http://www.getepic.com/students" TargetMode="External"/><Relationship Id="rId7" Type="http://schemas.openxmlformats.org/officeDocument/2006/relationships/hyperlink" Target="https://sso.prodigygame.com/login" TargetMode="External"/><Relationship Id="rId12" Type="http://schemas.openxmlformats.org/officeDocument/2006/relationships/hyperlink" Target="https://www.sheddaquarium.org/"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accounts.explorelearning.com/reflex/student?_ga=2.51209513.1084832598.1585885090-384560664.1585885090" TargetMode="External"/><Relationship Id="rId11" Type="http://schemas.openxmlformats.org/officeDocument/2006/relationships/hyperlink" Target="https://www.youtube.com/channel/UCRFIPG2u1DxKLNuE3y2SjHA" TargetMode="External"/><Relationship Id="rId5" Type="http://schemas.openxmlformats.org/officeDocument/2006/relationships/hyperlink" Target="http://www.xtramath.org" TargetMode="External"/><Relationship Id="rId10" Type="http://schemas.openxmlformats.org/officeDocument/2006/relationships/hyperlink" Target="https://www.youtube.com/watch?v=a85lHqFhyw4" TargetMode="External"/><Relationship Id="rId4" Type="http://schemas.openxmlformats.org/officeDocument/2006/relationships/hyperlink" Target="http://www.spellingcity.com/mlfish" TargetMode="External"/><Relationship Id="rId9" Type="http://schemas.openxmlformats.org/officeDocument/2006/relationships/hyperlink" Target="https://www.arcgis.com/apps/MapJournal/index.html?appid=09e4486ff59d408f921bef31159f06ee" TargetMode="External"/><Relationship Id="rId14" Type="http://schemas.openxmlformats.org/officeDocument/2006/relationships/hyperlink" Target="http://www.typing.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B56B8C-8F1D-491A-9858-A15C95A1CC7D}"/>
              </a:ext>
            </a:extLst>
          </p:cNvPr>
          <p:cNvSpPr txBox="1"/>
          <p:nvPr/>
        </p:nvSpPr>
        <p:spPr>
          <a:xfrm>
            <a:off x="-310929" y="970450"/>
            <a:ext cx="8573339" cy="584775"/>
          </a:xfrm>
          <a:prstGeom prst="rect">
            <a:avLst/>
          </a:prstGeom>
          <a:noFill/>
        </p:spPr>
        <p:txBody>
          <a:bodyPr wrap="square" rtlCol="0" anchor="t">
            <a:spAutoFit/>
          </a:bodyPr>
          <a:lstStyle/>
          <a:p>
            <a:pPr algn="ctr"/>
            <a:r>
              <a:rPr lang="en-US" sz="3200">
                <a:ln>
                  <a:solidFill>
                    <a:sysClr val="windowText" lastClr="000000"/>
                  </a:solidFill>
                </a:ln>
                <a:effectLst>
                  <a:outerShdw blurRad="38100" dist="38100" dir="2700000" algn="tl">
                    <a:srgbClr val="000000">
                      <a:alpha val="43137"/>
                    </a:srgbClr>
                  </a:outerShdw>
                </a:effectLst>
                <a:latin typeface="MJSleepSweetly"/>
                <a:ea typeface="MJSleepSweetly"/>
              </a:rPr>
              <a:t>A Letter to Our Parents and Students: </a:t>
            </a:r>
            <a:endParaRPr lang="en-US" sz="3200">
              <a:ln>
                <a:solidFill>
                  <a:sysClr val="windowText" lastClr="000000"/>
                </a:solidFill>
              </a:ln>
              <a:effectLst>
                <a:outerShdw blurRad="38100" dist="38100" dir="2700000" algn="tl">
                  <a:srgbClr val="000000">
                    <a:alpha val="43137"/>
                  </a:srgbClr>
                </a:outerShdw>
              </a:effectLst>
              <a:latin typeface="MJSleepSweetly" panose="02000603000000000000" pitchFamily="2" charset="0"/>
              <a:ea typeface="MJSleepSweetly" panose="02000603000000000000" pitchFamily="2" charset="0"/>
            </a:endParaRPr>
          </a:p>
        </p:txBody>
      </p:sp>
      <p:graphicFrame>
        <p:nvGraphicFramePr>
          <p:cNvPr id="2" name="Table 8">
            <a:extLst>
              <a:ext uri="{FF2B5EF4-FFF2-40B4-BE49-F238E27FC236}">
                <a16:creationId xmlns:a16="http://schemas.microsoft.com/office/drawing/2014/main" id="{847EB67B-AFF3-4513-9A6E-6B45CE2D8594}"/>
              </a:ext>
            </a:extLst>
          </p:cNvPr>
          <p:cNvGraphicFramePr>
            <a:graphicFrameLocks noGrp="1"/>
          </p:cNvGraphicFramePr>
          <p:nvPr>
            <p:extLst>
              <p:ext uri="{D42A27DB-BD31-4B8C-83A1-F6EECF244321}">
                <p14:modId xmlns:p14="http://schemas.microsoft.com/office/powerpoint/2010/main" val="3614189498"/>
              </p:ext>
            </p:extLst>
          </p:nvPr>
        </p:nvGraphicFramePr>
        <p:xfrm>
          <a:off x="114300" y="1543050"/>
          <a:ext cx="7553325" cy="8305800"/>
        </p:xfrm>
        <a:graphic>
          <a:graphicData uri="http://schemas.openxmlformats.org/drawingml/2006/table">
            <a:tbl>
              <a:tblPr firstRow="1" bandRow="1">
                <a:tableStyleId>{5C22544A-7EE6-4342-B048-85BDC9FD1C3A}</a:tableStyleId>
              </a:tblPr>
              <a:tblGrid>
                <a:gridCol w="7553325">
                  <a:extLst>
                    <a:ext uri="{9D8B030D-6E8A-4147-A177-3AD203B41FA5}">
                      <a16:colId xmlns:a16="http://schemas.microsoft.com/office/drawing/2014/main" val="577556384"/>
                    </a:ext>
                  </a:extLst>
                </a:gridCol>
              </a:tblGrid>
              <a:tr h="8305800">
                <a:tc>
                  <a:txBody>
                    <a:bodyPr/>
                    <a:lstStyle/>
                    <a:p>
                      <a:pPr marL="0" marR="0" lvl="0" indent="0" algn="l" rtl="0" eaLnBrk="1" fontAlgn="auto" latinLnBrk="0" hangingPunct="1">
                        <a:lnSpc>
                          <a:spcPct val="100000"/>
                        </a:lnSpc>
                        <a:spcBef>
                          <a:spcPts val="0"/>
                        </a:spcBef>
                        <a:spcAft>
                          <a:spcPts val="0"/>
                        </a:spcAft>
                        <a:buNone/>
                      </a:pPr>
                      <a:r>
                        <a:rPr lang="en-US" sz="950" b="0" i="0" u="none" strike="noStrike" kern="1200" cap="none" spc="0" normalizeH="0" baseline="0" noProof="0">
                          <a:ln>
                            <a:noFill/>
                          </a:ln>
                          <a:solidFill>
                            <a:schemeClr val="tx1"/>
                          </a:solidFill>
                          <a:effectLst/>
                          <a:uLnTx/>
                          <a:uFillTx/>
                          <a:latin typeface="Century Gothic"/>
                          <a:ea typeface="MJAreYouSirius"/>
                          <a:cs typeface="+mn-cs"/>
                        </a:rPr>
                        <a:t>Dear Parents and Students,</a:t>
                      </a:r>
                    </a:p>
                    <a:p>
                      <a:pPr marL="0" marR="0" lvl="0" indent="0" algn="l">
                        <a:lnSpc>
                          <a:spcPct val="100000"/>
                        </a:lnSpc>
                        <a:spcBef>
                          <a:spcPts val="0"/>
                        </a:spcBef>
                        <a:spcAft>
                          <a:spcPts val="0"/>
                        </a:spcAft>
                        <a:buNone/>
                      </a:pPr>
                      <a:endParaRPr lang="en-US" sz="950" b="0" i="0" u="none" strike="noStrike" kern="1200" cap="none" spc="0" normalizeH="0" baseline="0" noProof="0">
                        <a:ln>
                          <a:noFill/>
                        </a:ln>
                        <a:solidFill>
                          <a:schemeClr val="tx1"/>
                        </a:solidFill>
                        <a:effectLst/>
                        <a:uLnTx/>
                        <a:uFillTx/>
                        <a:latin typeface="Century Gothic"/>
                        <a:ea typeface="MJAreYouSirius"/>
                        <a:cs typeface="+mn-cs"/>
                      </a:endParaRPr>
                    </a:p>
                    <a:p>
                      <a:pPr marL="0" marR="0" lvl="0" indent="0" algn="l">
                        <a:lnSpc>
                          <a:spcPct val="100000"/>
                        </a:lnSpc>
                        <a:spcBef>
                          <a:spcPts val="0"/>
                        </a:spcBef>
                        <a:spcAft>
                          <a:spcPts val="0"/>
                        </a:spcAft>
                        <a:buNone/>
                      </a:pPr>
                      <a:r>
                        <a:rPr lang="en-US" sz="950" b="0" i="0" u="none" strike="noStrike" kern="1200" cap="none" spc="0" normalizeH="0" baseline="0" noProof="0">
                          <a:ln>
                            <a:noFill/>
                          </a:ln>
                          <a:solidFill>
                            <a:schemeClr val="tx1"/>
                          </a:solidFill>
                          <a:effectLst/>
                          <a:uLnTx/>
                          <a:uFillTx/>
                          <a:latin typeface="Century Gothic"/>
                          <a:ea typeface="MJAreYouSirius"/>
                          <a:cs typeface="+mn-cs"/>
                        </a:rPr>
                        <a:t>Week 3 is complete! Woo-</a:t>
                      </a:r>
                      <a:r>
                        <a:rPr lang="en-US" sz="950" b="0" i="0" u="none" strike="noStrike" kern="1200" cap="none" spc="0" normalizeH="0" baseline="0" noProof="0" err="1">
                          <a:ln>
                            <a:noFill/>
                          </a:ln>
                          <a:solidFill>
                            <a:schemeClr val="tx1"/>
                          </a:solidFill>
                          <a:effectLst/>
                          <a:uLnTx/>
                          <a:uFillTx/>
                          <a:latin typeface="Century Gothic"/>
                          <a:ea typeface="MJAreYouSirius"/>
                          <a:cs typeface="+mn-cs"/>
                        </a:rPr>
                        <a:t>hoo</a:t>
                      </a:r>
                      <a:r>
                        <a:rPr lang="en-US" sz="950" b="0" i="0" u="none" strike="noStrike" kern="1200" cap="none" spc="0" normalizeH="0" baseline="0" noProof="0">
                          <a:ln>
                            <a:noFill/>
                          </a:ln>
                          <a:solidFill>
                            <a:schemeClr val="tx1"/>
                          </a:solidFill>
                          <a:effectLst/>
                          <a:uLnTx/>
                          <a:uFillTx/>
                          <a:latin typeface="Century Gothic"/>
                          <a:ea typeface="MJAreYouSirius"/>
                          <a:cs typeface="+mn-cs"/>
                        </a:rPr>
                        <a:t>! We hope that this process is getting better; but if it's not, please let us know how we can help. Fourth graders, continue working hard! Thanks for making us so proud! Here comes week 4! We are ready, and we hope that you are, too! </a:t>
                      </a:r>
                      <a:r>
                        <a:rPr lang="en-US" sz="950" b="1" i="0" u="sng" strike="noStrike" kern="1200" cap="none" spc="0" normalizeH="0" baseline="0" noProof="0">
                          <a:ln>
                            <a:noFill/>
                          </a:ln>
                          <a:solidFill>
                            <a:schemeClr val="tx1"/>
                          </a:solidFill>
                          <a:effectLst/>
                          <a:uLnTx/>
                          <a:uFillTx/>
                          <a:latin typeface="Century Gothic"/>
                          <a:ea typeface="MJAreYouSirius"/>
                          <a:cs typeface="+mn-cs"/>
                        </a:rPr>
                        <a:t>We miss you SO much!</a:t>
                      </a:r>
                    </a:p>
                    <a:p>
                      <a:pPr marL="0" marR="0" lvl="0" indent="0" algn="l">
                        <a:lnSpc>
                          <a:spcPct val="100000"/>
                        </a:lnSpc>
                        <a:spcBef>
                          <a:spcPts val="0"/>
                        </a:spcBef>
                        <a:spcAft>
                          <a:spcPts val="0"/>
                        </a:spcAft>
                        <a:buNone/>
                      </a:pPr>
                      <a:endParaRPr lang="en-US" sz="950" b="1" i="0" u="sng" strike="noStrike" kern="1200" cap="none" spc="0" normalizeH="0" baseline="0" noProof="0">
                        <a:ln>
                          <a:noFill/>
                        </a:ln>
                        <a:solidFill>
                          <a:schemeClr val="tx1"/>
                        </a:solidFill>
                        <a:effectLst/>
                        <a:uLnTx/>
                        <a:uFillTx/>
                        <a:latin typeface="Century Gothic"/>
                        <a:ea typeface="MJAreYouSirius"/>
                        <a:cs typeface="+mn-cs"/>
                      </a:endParaRPr>
                    </a:p>
                    <a:p>
                      <a:pPr marL="0" marR="0" lvl="0" indent="0" algn="ctr">
                        <a:lnSpc>
                          <a:spcPct val="100000"/>
                        </a:lnSpc>
                        <a:spcBef>
                          <a:spcPts val="0"/>
                        </a:spcBef>
                        <a:spcAft>
                          <a:spcPts val="0"/>
                        </a:spcAft>
                        <a:buNone/>
                      </a:pPr>
                      <a:r>
                        <a:rPr lang="en-US" sz="950" b="1" i="0" u="sng" strike="noStrike" kern="1200" cap="none" spc="0" normalizeH="0" baseline="0" noProof="0">
                          <a:ln>
                            <a:noFill/>
                          </a:ln>
                          <a:solidFill>
                            <a:schemeClr val="tx1"/>
                          </a:solidFill>
                          <a:effectLst/>
                          <a:highlight>
                            <a:srgbClr val="00FFFF"/>
                          </a:highlight>
                          <a:uLnTx/>
                          <a:uFillTx/>
                          <a:latin typeface="Century Gothic"/>
                          <a:ea typeface="MJAreYouSirius"/>
                          <a:cs typeface="+mn-cs"/>
                        </a:rPr>
                        <a:t>Please note that teachers are viewing all student progress on all websites to see how students are performing.</a:t>
                      </a:r>
                    </a:p>
                    <a:p>
                      <a:pPr marL="0" marR="0" lvl="0" indent="0" algn="l">
                        <a:lnSpc>
                          <a:spcPct val="100000"/>
                        </a:lnSpc>
                        <a:spcBef>
                          <a:spcPts val="0"/>
                        </a:spcBef>
                        <a:spcAft>
                          <a:spcPts val="0"/>
                        </a:spcAft>
                        <a:buNone/>
                      </a:pPr>
                      <a:endParaRPr lang="en-US" sz="950" b="1" i="0" u="sng" strike="noStrike" kern="1200" cap="none" spc="0" normalizeH="0" baseline="0" noProof="0">
                        <a:ln>
                          <a:noFill/>
                        </a:ln>
                        <a:solidFill>
                          <a:schemeClr val="tx1"/>
                        </a:solidFill>
                        <a:effectLst/>
                        <a:highlight>
                          <a:srgbClr val="00FFFF"/>
                        </a:highlight>
                        <a:uLnTx/>
                        <a:uFillTx/>
                        <a:latin typeface="Century Gothic"/>
                        <a:ea typeface="MJAreYouSirius"/>
                        <a:cs typeface="+mn-cs"/>
                      </a:endParaRPr>
                    </a:p>
                    <a:p>
                      <a:pPr marL="0" marR="0" lvl="0" indent="0" algn="l">
                        <a:lnSpc>
                          <a:spcPct val="100000"/>
                        </a:lnSpc>
                        <a:spcBef>
                          <a:spcPts val="0"/>
                        </a:spcBef>
                        <a:spcAft>
                          <a:spcPts val="0"/>
                        </a:spcAft>
                        <a:buNone/>
                      </a:pPr>
                      <a:r>
                        <a:rPr lang="en-US" sz="950" b="0" i="0" u="none" strike="noStrike" kern="1200" cap="none" spc="0" normalizeH="0" baseline="0" noProof="0">
                          <a:ln>
                            <a:noFill/>
                          </a:ln>
                          <a:solidFill>
                            <a:schemeClr val="tx1"/>
                          </a:solidFill>
                          <a:effectLst/>
                          <a:highlight>
                            <a:srgbClr val="00FF00"/>
                          </a:highlight>
                          <a:uLnTx/>
                          <a:uFillTx/>
                          <a:latin typeface="Century Gothic"/>
                          <a:ea typeface="MJAreYouSirius"/>
                          <a:cs typeface="+mn-cs"/>
                        </a:rPr>
                        <a:t>Khan Academy</a:t>
                      </a:r>
                      <a:r>
                        <a:rPr lang="en-US" sz="950" b="0" i="0" u="none" strike="noStrike" kern="1200" cap="none" spc="0" normalizeH="0" baseline="0" noProof="0">
                          <a:ln>
                            <a:noFill/>
                          </a:ln>
                          <a:solidFill>
                            <a:schemeClr val="tx1"/>
                          </a:solidFill>
                          <a:effectLst/>
                          <a:uLnTx/>
                          <a:uFillTx/>
                          <a:latin typeface="Century Gothic"/>
                          <a:ea typeface="MJAreYouSirius"/>
                          <a:cs typeface="+mn-cs"/>
                        </a:rPr>
                        <a:t> assignments should be completed in order. </a:t>
                      </a:r>
                      <a:r>
                        <a:rPr lang="en-US" sz="950" b="0" i="0" u="none" strike="noStrike" kern="1200" cap="none" spc="0" normalizeH="0" baseline="0" noProof="0">
                          <a:ln>
                            <a:noFill/>
                          </a:ln>
                          <a:solidFill>
                            <a:schemeClr val="tx1"/>
                          </a:solidFill>
                          <a:effectLst/>
                          <a:highlight>
                            <a:srgbClr val="FFFF00"/>
                          </a:highlight>
                          <a:uLnTx/>
                          <a:uFillTx/>
                          <a:latin typeface="Century Gothic"/>
                          <a:ea typeface="MJAreYouSirius"/>
                          <a:cs typeface="+mn-cs"/>
                        </a:rPr>
                        <a:t>There are still many students who are missing videos and assignments.</a:t>
                      </a:r>
                      <a:r>
                        <a:rPr lang="en-US" sz="950" b="0" i="0" u="none" strike="noStrike" kern="1200" cap="none" spc="0" normalizeH="0" baseline="0" noProof="0">
                          <a:ln>
                            <a:noFill/>
                          </a:ln>
                          <a:solidFill>
                            <a:schemeClr val="tx1"/>
                          </a:solidFill>
                          <a:effectLst/>
                          <a:uLnTx/>
                          <a:uFillTx/>
                          <a:latin typeface="Century Gothic"/>
                          <a:ea typeface="MJAreYouSirius"/>
                          <a:cs typeface="+mn-cs"/>
                        </a:rPr>
                        <a:t> Please watch the videos </a:t>
                      </a:r>
                      <a:r>
                        <a:rPr lang="en-US" sz="950" b="1" i="0" u="none" strike="noStrike" kern="1200" cap="none" spc="0" normalizeH="0" baseline="0" noProof="0">
                          <a:ln>
                            <a:noFill/>
                          </a:ln>
                          <a:solidFill>
                            <a:schemeClr val="tx1"/>
                          </a:solidFill>
                          <a:effectLst/>
                          <a:uLnTx/>
                          <a:uFillTx/>
                          <a:latin typeface="Century Gothic"/>
                          <a:ea typeface="MJAreYouSirius"/>
                          <a:cs typeface="+mn-cs"/>
                        </a:rPr>
                        <a:t>before</a:t>
                      </a:r>
                      <a:r>
                        <a:rPr lang="en-US" sz="950" b="0" i="0" u="none" strike="noStrike" kern="1200" cap="none" spc="0" normalizeH="0" baseline="0" noProof="0">
                          <a:ln>
                            <a:noFill/>
                          </a:ln>
                          <a:solidFill>
                            <a:schemeClr val="tx1"/>
                          </a:solidFill>
                          <a:effectLst/>
                          <a:uLnTx/>
                          <a:uFillTx/>
                          <a:latin typeface="Century Gothic"/>
                          <a:ea typeface="MJAreYouSirius"/>
                          <a:cs typeface="+mn-cs"/>
                        </a:rPr>
                        <a:t> completing the activities and quizzes. </a:t>
                      </a:r>
                      <a:r>
                        <a:rPr lang="en-US" sz="950" b="0" i="0" u="none" strike="noStrike" kern="1200" cap="none" spc="0" normalizeH="0" baseline="0" noProof="0">
                          <a:ln>
                            <a:noFill/>
                          </a:ln>
                          <a:solidFill>
                            <a:schemeClr val="tx1"/>
                          </a:solidFill>
                          <a:effectLst/>
                          <a:highlight>
                            <a:srgbClr val="FFFF00"/>
                          </a:highlight>
                          <a:uLnTx/>
                          <a:uFillTx/>
                          <a:latin typeface="Century Gothic"/>
                          <a:ea typeface="MJAreYouSirius"/>
                          <a:cs typeface="+mn-cs"/>
                        </a:rPr>
                        <a:t>Videos need to be watched all the way through to receive completion.</a:t>
                      </a:r>
                      <a:r>
                        <a:rPr lang="en-US" sz="950" b="0" i="0" u="none" strike="noStrike" kern="1200" cap="none" spc="0" normalizeH="0" baseline="0" noProof="0">
                          <a:ln>
                            <a:noFill/>
                          </a:ln>
                          <a:solidFill>
                            <a:schemeClr val="tx1"/>
                          </a:solidFill>
                          <a:effectLst/>
                          <a:uLnTx/>
                          <a:uFillTx/>
                          <a:latin typeface="Century Gothic"/>
                          <a:ea typeface="MJAreYouSirius"/>
                          <a:cs typeface="+mn-cs"/>
                        </a:rPr>
                        <a:t> Students have the option to redo any assignment on Khan Academy. </a:t>
                      </a:r>
                      <a:r>
                        <a:rPr lang="en-US" sz="950" b="0" i="0" u="none" strike="noStrike" kern="1200" cap="none" spc="0" normalizeH="0" baseline="0" noProof="0">
                          <a:ln>
                            <a:noFill/>
                          </a:ln>
                          <a:solidFill>
                            <a:schemeClr val="tx1"/>
                          </a:solidFill>
                          <a:effectLst/>
                          <a:highlight>
                            <a:srgbClr val="FFFF00"/>
                          </a:highlight>
                          <a:uLnTx/>
                          <a:uFillTx/>
                          <a:latin typeface="Century Gothic"/>
                          <a:ea typeface="MJAreYouSirius"/>
                          <a:cs typeface="+mn-cs"/>
                        </a:rPr>
                        <a:t>Some students are getting zeros and low scores on the activities. These should be redone (you have unlimited </a:t>
                      </a:r>
                      <a:r>
                        <a:rPr lang="en-US" sz="950" b="0" i="0" u="none" strike="noStrike" kern="1200" cap="none" spc="0" normalizeH="0" baseline="0" noProof="0" err="1">
                          <a:ln>
                            <a:noFill/>
                          </a:ln>
                          <a:solidFill>
                            <a:schemeClr val="tx1"/>
                          </a:solidFill>
                          <a:effectLst/>
                          <a:highlight>
                            <a:srgbClr val="FFFF00"/>
                          </a:highlight>
                          <a:uLnTx/>
                          <a:uFillTx/>
                          <a:latin typeface="Century Gothic"/>
                          <a:ea typeface="MJAreYouSirius"/>
                          <a:cs typeface="+mn-cs"/>
                        </a:rPr>
                        <a:t>redos</a:t>
                      </a:r>
                      <a:r>
                        <a:rPr lang="en-US" sz="950" b="0" i="0" u="none" strike="noStrike" kern="1200" cap="none" spc="0" normalizeH="0" baseline="0" noProof="0">
                          <a:ln>
                            <a:noFill/>
                          </a:ln>
                          <a:solidFill>
                            <a:schemeClr val="tx1"/>
                          </a:solidFill>
                          <a:effectLst/>
                          <a:highlight>
                            <a:srgbClr val="FFFF00"/>
                          </a:highlight>
                          <a:uLnTx/>
                          <a:uFillTx/>
                          <a:latin typeface="Century Gothic"/>
                          <a:ea typeface="MJAreYouSirius"/>
                          <a:cs typeface="+mn-cs"/>
                        </a:rPr>
                        <a:t>). </a:t>
                      </a:r>
                    </a:p>
                    <a:p>
                      <a:pPr marL="0" marR="0" lvl="0" indent="0" algn="l">
                        <a:lnSpc>
                          <a:spcPct val="100000"/>
                        </a:lnSpc>
                        <a:spcBef>
                          <a:spcPts val="0"/>
                        </a:spcBef>
                        <a:spcAft>
                          <a:spcPts val="0"/>
                        </a:spcAft>
                        <a:buNone/>
                      </a:pPr>
                      <a:endParaRPr lang="en-US" sz="950" b="0" i="0" u="none" strike="noStrike" kern="1200" cap="none" spc="0" normalizeH="0" baseline="0" noProof="0">
                        <a:ln>
                          <a:noFill/>
                        </a:ln>
                        <a:solidFill>
                          <a:schemeClr val="tx1"/>
                        </a:solidFill>
                        <a:effectLst/>
                        <a:uLnTx/>
                        <a:uFillTx/>
                        <a:latin typeface="Century Gothic"/>
                        <a:ea typeface="MJAreYouSirius"/>
                        <a:cs typeface="+mn-cs"/>
                      </a:endParaRPr>
                    </a:p>
                    <a:p>
                      <a:pPr marL="0" marR="0" lvl="0" indent="0" algn="l">
                        <a:lnSpc>
                          <a:spcPct val="100000"/>
                        </a:lnSpc>
                        <a:spcBef>
                          <a:spcPts val="0"/>
                        </a:spcBef>
                        <a:spcAft>
                          <a:spcPts val="0"/>
                        </a:spcAft>
                        <a:buNone/>
                      </a:pPr>
                      <a:r>
                        <a:rPr lang="en-US" sz="950" b="0" i="0" u="none" strike="noStrike" kern="1200" cap="none" spc="0" normalizeH="0" baseline="0" noProof="0">
                          <a:ln>
                            <a:noFill/>
                          </a:ln>
                          <a:solidFill>
                            <a:schemeClr val="tx1"/>
                          </a:solidFill>
                          <a:effectLst/>
                          <a:highlight>
                            <a:srgbClr val="00FF00"/>
                          </a:highlight>
                          <a:uLnTx/>
                          <a:uFillTx/>
                          <a:latin typeface="Century Gothic"/>
                          <a:ea typeface="MJAreYouSirius"/>
                          <a:cs typeface="+mn-cs"/>
                        </a:rPr>
                        <a:t>Online quizzes (Khan Academy, Read Works, BrainPOP, Epic Books):</a:t>
                      </a:r>
                      <a:r>
                        <a:rPr lang="en-US" sz="950" b="0" i="0" u="none" strike="noStrike" kern="1200" cap="none" spc="0" normalizeH="0" baseline="0" noProof="0">
                          <a:ln>
                            <a:noFill/>
                          </a:ln>
                          <a:solidFill>
                            <a:schemeClr val="tx1"/>
                          </a:solidFill>
                          <a:effectLst/>
                          <a:uLnTx/>
                          <a:uFillTx/>
                          <a:latin typeface="Century Gothic"/>
                          <a:ea typeface="MJAreYouSirius"/>
                          <a:cs typeface="+mn-cs"/>
                        </a:rPr>
                        <a:t> Please try your best. </a:t>
                      </a:r>
                      <a:r>
                        <a:rPr lang="en-US" sz="950" b="0" i="0" u="none" strike="noStrike" kern="1200" cap="none" spc="0" normalizeH="0" baseline="0" noProof="0">
                          <a:ln>
                            <a:noFill/>
                          </a:ln>
                          <a:solidFill>
                            <a:schemeClr val="tx1"/>
                          </a:solidFill>
                          <a:effectLst/>
                          <a:highlight>
                            <a:srgbClr val="FFFF00"/>
                          </a:highlight>
                          <a:uLnTx/>
                          <a:uFillTx/>
                          <a:latin typeface="Century Gothic"/>
                          <a:ea typeface="MJAreYouSirius"/>
                          <a:cs typeface="+mn-cs"/>
                        </a:rPr>
                        <a:t>If scores are below a 50%, they should be redone.</a:t>
                      </a:r>
                      <a:r>
                        <a:rPr lang="en-US" sz="950" b="0" i="0" u="none" strike="noStrike" kern="1200" cap="none" spc="0" normalizeH="0" baseline="0" noProof="0">
                          <a:ln>
                            <a:noFill/>
                          </a:ln>
                          <a:solidFill>
                            <a:schemeClr val="tx1"/>
                          </a:solidFill>
                          <a:effectLst/>
                          <a:uLnTx/>
                          <a:uFillTx/>
                          <a:latin typeface="Century Gothic"/>
                          <a:ea typeface="MJAreYouSirius"/>
                          <a:cs typeface="+mn-cs"/>
                        </a:rPr>
                        <a:t> Please let us know if you need something reassigned to you.</a:t>
                      </a:r>
                      <a:endParaRPr lang="en-US"/>
                    </a:p>
                    <a:p>
                      <a:pPr marL="0" marR="0" lvl="0" indent="0" algn="l">
                        <a:lnSpc>
                          <a:spcPct val="100000"/>
                        </a:lnSpc>
                        <a:spcBef>
                          <a:spcPts val="0"/>
                        </a:spcBef>
                        <a:spcAft>
                          <a:spcPts val="0"/>
                        </a:spcAft>
                        <a:buNone/>
                      </a:pPr>
                      <a:endParaRPr lang="en-US" sz="950" b="0" i="0" u="none" strike="noStrike" kern="1200" cap="none" spc="0" normalizeH="0" baseline="0" noProof="0">
                        <a:ln>
                          <a:noFill/>
                        </a:ln>
                        <a:solidFill>
                          <a:schemeClr val="tx1"/>
                        </a:solidFill>
                        <a:effectLst/>
                        <a:uLnTx/>
                        <a:uFillTx/>
                        <a:latin typeface="Century Gothic"/>
                        <a:ea typeface="MJAreYouSirius"/>
                        <a:cs typeface="+mn-cs"/>
                      </a:endParaRPr>
                    </a:p>
                    <a:p>
                      <a:pPr marL="0" marR="0" lvl="0" indent="0" algn="l">
                        <a:lnSpc>
                          <a:spcPct val="100000"/>
                        </a:lnSpc>
                        <a:spcBef>
                          <a:spcPts val="0"/>
                        </a:spcBef>
                        <a:spcAft>
                          <a:spcPts val="0"/>
                        </a:spcAft>
                        <a:buNone/>
                      </a:pPr>
                      <a:r>
                        <a:rPr lang="en-US" sz="950" b="0" i="0" u="none" strike="noStrike" kern="1200" cap="none" spc="0" normalizeH="0" baseline="0" noProof="0">
                          <a:ln>
                            <a:noFill/>
                          </a:ln>
                          <a:solidFill>
                            <a:schemeClr val="tx1"/>
                          </a:solidFill>
                          <a:effectLst/>
                          <a:highlight>
                            <a:srgbClr val="00FF00"/>
                          </a:highlight>
                          <a:uLnTx/>
                          <a:uFillTx/>
                          <a:latin typeface="Century Gothic"/>
                          <a:ea typeface="MJAreYouSirius"/>
                          <a:cs typeface="+mn-cs"/>
                        </a:rPr>
                        <a:t>Freckle:</a:t>
                      </a:r>
                      <a:r>
                        <a:rPr lang="en-US" sz="950" b="0" i="0" u="none" strike="noStrike" kern="1200" cap="none" spc="0" normalizeH="0" baseline="0" noProof="0">
                          <a:ln>
                            <a:noFill/>
                          </a:ln>
                          <a:solidFill>
                            <a:schemeClr val="tx1"/>
                          </a:solidFill>
                          <a:effectLst/>
                          <a:uLnTx/>
                          <a:uFillTx/>
                          <a:latin typeface="Century Gothic"/>
                          <a:ea typeface="MJAreYouSirius"/>
                          <a:cs typeface="+mn-cs"/>
                        </a:rPr>
                        <a:t> </a:t>
                      </a:r>
                      <a:r>
                        <a:rPr lang="en-US" sz="950" b="0" i="0" u="none" strike="noStrike" kern="1200" cap="none" spc="0" normalizeH="0" baseline="0" noProof="0">
                          <a:ln>
                            <a:noFill/>
                          </a:ln>
                          <a:solidFill>
                            <a:schemeClr val="tx1"/>
                          </a:solidFill>
                          <a:effectLst/>
                          <a:highlight>
                            <a:srgbClr val="FFFF00"/>
                          </a:highlight>
                          <a:uLnTx/>
                          <a:uFillTx/>
                          <a:latin typeface="Century Gothic"/>
                          <a:ea typeface="MJAreYouSirius"/>
                          <a:cs typeface="+mn-cs"/>
                        </a:rPr>
                        <a:t>Freckle minutes cannot be made up from previous weeks.</a:t>
                      </a:r>
                      <a:r>
                        <a:rPr lang="en-US" sz="950" b="0" i="0" u="none" strike="noStrike" kern="1200" cap="none" spc="0" normalizeH="0" baseline="0" noProof="0">
                          <a:ln>
                            <a:noFill/>
                          </a:ln>
                          <a:solidFill>
                            <a:schemeClr val="tx1"/>
                          </a:solidFill>
                          <a:effectLst/>
                          <a:uLnTx/>
                          <a:uFillTx/>
                          <a:latin typeface="Century Gothic"/>
                          <a:ea typeface="MJAreYouSirius"/>
                          <a:cs typeface="+mn-cs"/>
                        </a:rPr>
                        <a:t> If you have questions regarding your child's Freckle minutes for the week, please email us. Students are encouraged to ask us via Teams, too. We recommend </a:t>
                      </a:r>
                      <a:r>
                        <a:rPr lang="en-US" sz="950" b="0" i="0" u="none" strike="noStrike" kern="1200" cap="none" spc="0" normalizeH="0" baseline="0" noProof="0">
                          <a:ln>
                            <a:noFill/>
                          </a:ln>
                          <a:solidFill>
                            <a:schemeClr val="tx1"/>
                          </a:solidFill>
                          <a:effectLst/>
                          <a:highlight>
                            <a:srgbClr val="FFFF00"/>
                          </a:highlight>
                          <a:uLnTx/>
                          <a:uFillTx/>
                          <a:latin typeface="Century Gothic"/>
                          <a:ea typeface="MJAreYouSirius"/>
                          <a:cs typeface="+mn-cs"/>
                        </a:rPr>
                        <a:t>setting a timer and adding a few extra 'buffer' minutes. When students are not engaged or in the Piggy Store, students' minutes do not count. Freckle minutes for ELA and math are on PowerSchool. Students need at least 40 minutes for ELA and 40 minutes for math each week.</a:t>
                      </a:r>
                      <a:endParaRPr lang="en-US"/>
                    </a:p>
                    <a:p>
                      <a:pPr marL="0" marR="0" lvl="0" indent="0" algn="l">
                        <a:lnSpc>
                          <a:spcPct val="100000"/>
                        </a:lnSpc>
                        <a:spcBef>
                          <a:spcPts val="0"/>
                        </a:spcBef>
                        <a:spcAft>
                          <a:spcPts val="0"/>
                        </a:spcAft>
                        <a:buNone/>
                      </a:pPr>
                      <a:endParaRPr lang="en-US" sz="950" b="0" i="0" u="none" strike="noStrike" kern="1200" cap="none" spc="0" normalizeH="0" baseline="0" noProof="0">
                        <a:ln>
                          <a:noFill/>
                        </a:ln>
                        <a:solidFill>
                          <a:schemeClr val="tx1"/>
                        </a:solidFill>
                        <a:effectLst/>
                        <a:highlight>
                          <a:srgbClr val="FFFF00"/>
                        </a:highlight>
                        <a:uLnTx/>
                        <a:uFillTx/>
                        <a:latin typeface="Century Gothic"/>
                        <a:ea typeface="MJAreYouSirius"/>
                        <a:cs typeface="+mn-cs"/>
                      </a:endParaRPr>
                    </a:p>
                    <a:p>
                      <a:pPr marL="0" marR="0" lvl="0" indent="0" algn="l">
                        <a:lnSpc>
                          <a:spcPct val="100000"/>
                        </a:lnSpc>
                        <a:spcBef>
                          <a:spcPts val="0"/>
                        </a:spcBef>
                        <a:spcAft>
                          <a:spcPts val="0"/>
                        </a:spcAft>
                        <a:buNone/>
                      </a:pPr>
                      <a:r>
                        <a:rPr lang="en-US" sz="950" b="0" i="0" u="none" strike="noStrike" kern="1200" cap="none" spc="0" normalizeH="0" baseline="0" noProof="0">
                          <a:ln>
                            <a:noFill/>
                          </a:ln>
                          <a:solidFill>
                            <a:schemeClr val="tx1"/>
                          </a:solidFill>
                          <a:effectLst/>
                          <a:highlight>
                            <a:srgbClr val="00FF00"/>
                          </a:highlight>
                          <a:uLnTx/>
                          <a:uFillTx/>
                          <a:latin typeface="Century Gothic"/>
                          <a:ea typeface="MJAreYouSirius"/>
                          <a:cs typeface="+mn-cs"/>
                        </a:rPr>
                        <a:t>PowerSchool:</a:t>
                      </a:r>
                      <a:r>
                        <a:rPr lang="en-US" sz="950" b="0" i="0" u="none" strike="noStrike" kern="1200" cap="none" spc="0" normalizeH="0" baseline="0" noProof="0">
                          <a:ln>
                            <a:noFill/>
                          </a:ln>
                          <a:solidFill>
                            <a:schemeClr val="tx1"/>
                          </a:solidFill>
                          <a:effectLst/>
                          <a:uLnTx/>
                          <a:uFillTx/>
                          <a:latin typeface="Century Gothic"/>
                          <a:ea typeface="MJAreYouSirius"/>
                          <a:cs typeface="+mn-cs"/>
                        </a:rPr>
                        <a:t> Parents, please continue checking PowerSchool to see your child's work completion and our feedback for each subject and assignment each week. Please remember, we are monitoring completion. Assignments may have a comment with more information (i.e. scores and feedback), so please monitor the comments, as well. If your child goes back and completes something, please send us an email so we know to change it. </a:t>
                      </a:r>
                      <a:r>
                        <a:rPr lang="en-US" sz="950" b="0" i="0" u="none" strike="noStrike" kern="1200" cap="none" spc="0" normalizeH="0" baseline="0" noProof="0">
                          <a:ln>
                            <a:noFill/>
                          </a:ln>
                          <a:solidFill>
                            <a:schemeClr val="tx1"/>
                          </a:solidFill>
                          <a:effectLst/>
                          <a:highlight>
                            <a:srgbClr val="FFFF00"/>
                          </a:highlight>
                          <a:uLnTx/>
                          <a:uFillTx/>
                          <a:latin typeface="Century Gothic"/>
                          <a:ea typeface="MJAreYouSirius"/>
                          <a:cs typeface="+mn-cs"/>
                        </a:rPr>
                        <a:t>Please have all students' work completed by </a:t>
                      </a:r>
                      <a:r>
                        <a:rPr lang="en-US" sz="950" b="1" i="0" u="sng" strike="noStrike" kern="1200" cap="none" spc="0" normalizeH="0" baseline="0" noProof="0">
                          <a:ln>
                            <a:noFill/>
                          </a:ln>
                          <a:solidFill>
                            <a:schemeClr val="tx1"/>
                          </a:solidFill>
                          <a:effectLst/>
                          <a:highlight>
                            <a:srgbClr val="FFFF00"/>
                          </a:highlight>
                          <a:uLnTx/>
                          <a:uFillTx/>
                          <a:latin typeface="Century Gothic"/>
                          <a:ea typeface="MJAreYouSirius"/>
                          <a:cs typeface="+mn-cs"/>
                        </a:rPr>
                        <a:t>4pm on Friday</a:t>
                      </a:r>
                      <a:r>
                        <a:rPr lang="en-US" sz="950" b="0" i="0" u="none" strike="noStrike" kern="1200" cap="none" spc="0" normalizeH="0" baseline="0" noProof="0">
                          <a:ln>
                            <a:noFill/>
                          </a:ln>
                          <a:solidFill>
                            <a:schemeClr val="tx1"/>
                          </a:solidFill>
                          <a:effectLst/>
                          <a:highlight>
                            <a:srgbClr val="FFFF00"/>
                          </a:highlight>
                          <a:uLnTx/>
                          <a:uFillTx/>
                          <a:latin typeface="Century Gothic"/>
                          <a:ea typeface="MJAreYouSirius"/>
                          <a:cs typeface="+mn-cs"/>
                        </a:rPr>
                        <a:t> so that we can update PowerSchool. If you need additional time (we understand), please email us so that we can go back to check their assignments.</a:t>
                      </a:r>
                    </a:p>
                    <a:p>
                      <a:pPr marL="0" marR="0" lvl="0" indent="0" algn="l">
                        <a:lnSpc>
                          <a:spcPct val="100000"/>
                        </a:lnSpc>
                        <a:spcBef>
                          <a:spcPts val="0"/>
                        </a:spcBef>
                        <a:spcAft>
                          <a:spcPts val="0"/>
                        </a:spcAft>
                        <a:buNone/>
                      </a:pPr>
                      <a:endParaRPr lang="en-US" sz="950" b="0" i="0" u="none" strike="noStrike" kern="1200" cap="none" spc="0" normalizeH="0" baseline="0" noProof="0">
                        <a:ln>
                          <a:noFill/>
                        </a:ln>
                        <a:solidFill>
                          <a:schemeClr val="tx1"/>
                        </a:solidFill>
                        <a:effectLst/>
                        <a:highlight>
                          <a:srgbClr val="FFFF00"/>
                        </a:highlight>
                        <a:uLnTx/>
                        <a:uFillTx/>
                        <a:latin typeface="Century Gothic"/>
                        <a:ea typeface="MJAreYouSirius"/>
                        <a:cs typeface="+mn-cs"/>
                      </a:endParaRPr>
                    </a:p>
                    <a:p>
                      <a:pPr marL="0" marR="0" lvl="0" indent="0" algn="l">
                        <a:lnSpc>
                          <a:spcPct val="100000"/>
                        </a:lnSpc>
                        <a:spcBef>
                          <a:spcPts val="0"/>
                        </a:spcBef>
                        <a:spcAft>
                          <a:spcPts val="0"/>
                        </a:spcAft>
                        <a:buNone/>
                      </a:pPr>
                      <a:r>
                        <a:rPr lang="en-US" sz="950" b="0" i="0" u="none" strike="noStrike" kern="1200" cap="none" spc="0" normalizeH="0" baseline="0" noProof="0">
                          <a:ln>
                            <a:noFill/>
                          </a:ln>
                          <a:solidFill>
                            <a:schemeClr val="tx1"/>
                          </a:solidFill>
                          <a:effectLst/>
                          <a:highlight>
                            <a:srgbClr val="00FF00"/>
                          </a:highlight>
                          <a:uLnTx/>
                          <a:uFillTx/>
                          <a:latin typeface="Century Gothic"/>
                          <a:ea typeface="MJAreYouSirius"/>
                          <a:cs typeface="+mn-cs"/>
                        </a:rPr>
                        <a:t>MS Teams:</a:t>
                      </a:r>
                      <a:r>
                        <a:rPr lang="en-US" sz="950" b="0" i="0" u="none" strike="noStrike" kern="1200" cap="none" spc="0" normalizeH="0" baseline="0" noProof="0">
                          <a:ln>
                            <a:noFill/>
                          </a:ln>
                          <a:solidFill>
                            <a:schemeClr val="tx1"/>
                          </a:solidFill>
                          <a:effectLst/>
                          <a:uLnTx/>
                          <a:uFillTx/>
                          <a:latin typeface="Century Gothic"/>
                          <a:ea typeface="MJAreYouSirius"/>
                          <a:cs typeface="+mn-cs"/>
                        </a:rPr>
                        <a:t> For assignments on Teams, please make sure your child clicks on the assignment -&gt; </a:t>
                      </a:r>
                      <a:r>
                        <a:rPr lang="en-US" sz="950" b="0" i="0" u="none" strike="noStrike" kern="1200" cap="none" spc="0" normalizeH="0" baseline="0" noProof="0">
                          <a:ln>
                            <a:noFill/>
                          </a:ln>
                          <a:solidFill>
                            <a:schemeClr val="tx1"/>
                          </a:solidFill>
                          <a:effectLst/>
                          <a:highlight>
                            <a:srgbClr val="FFFF00"/>
                          </a:highlight>
                          <a:uLnTx/>
                          <a:uFillTx/>
                          <a:latin typeface="Century Gothic"/>
                          <a:ea typeface="MJAreYouSirius"/>
                          <a:cs typeface="+mn-cs"/>
                        </a:rPr>
                        <a:t>clicks edit in browser</a:t>
                      </a:r>
                      <a:r>
                        <a:rPr lang="en-US" sz="950" b="0" i="0" u="none" strike="noStrike" kern="1200" cap="none" spc="0" normalizeH="0" baseline="0" noProof="0">
                          <a:ln>
                            <a:noFill/>
                          </a:ln>
                          <a:solidFill>
                            <a:schemeClr val="tx1"/>
                          </a:solidFill>
                          <a:effectLst/>
                          <a:uLnTx/>
                          <a:uFillTx/>
                          <a:latin typeface="Century Gothic"/>
                          <a:ea typeface="MJAreYouSirius"/>
                          <a:cs typeface="+mn-cs"/>
                        </a:rPr>
                        <a:t> -&gt; types in assignment -&gt; makes sure it says 'save' at the top -&gt; closes out of the assignment -&gt; clicks the 'turn in' button. Some students are turning in blank work because they are not using the browser version. Also, </a:t>
                      </a:r>
                      <a:r>
                        <a:rPr lang="en-US" sz="950" b="0" i="0" u="none" strike="noStrike" kern="1200" cap="none" spc="0" normalizeH="0" baseline="0" noProof="0">
                          <a:ln>
                            <a:noFill/>
                          </a:ln>
                          <a:solidFill>
                            <a:schemeClr val="tx1"/>
                          </a:solidFill>
                          <a:effectLst/>
                          <a:highlight>
                            <a:srgbClr val="FFFF00"/>
                          </a:highlight>
                          <a:uLnTx/>
                          <a:uFillTx/>
                          <a:latin typeface="Century Gothic"/>
                          <a:ea typeface="MJAreYouSirius"/>
                          <a:cs typeface="+mn-cs"/>
                        </a:rPr>
                        <a:t>do not save the assignments as a different name</a:t>
                      </a:r>
                      <a:r>
                        <a:rPr lang="en-US" sz="950" b="0" i="0" u="none" strike="noStrike" kern="1200" cap="none" spc="0" normalizeH="0" baseline="0" noProof="0">
                          <a:ln>
                            <a:noFill/>
                          </a:ln>
                          <a:solidFill>
                            <a:schemeClr val="tx1"/>
                          </a:solidFill>
                          <a:effectLst/>
                          <a:uLnTx/>
                          <a:uFillTx/>
                          <a:latin typeface="Century Gothic"/>
                          <a:ea typeface="MJAreYouSirius"/>
                          <a:cs typeface="+mn-cs"/>
                        </a:rPr>
                        <a:t>. </a:t>
                      </a:r>
                      <a:r>
                        <a:rPr lang="en-US" sz="950" b="0" i="0" u="none" strike="noStrike" kern="1200" cap="none" spc="0" normalizeH="0" baseline="0" noProof="0">
                          <a:ln>
                            <a:noFill/>
                          </a:ln>
                          <a:solidFill>
                            <a:schemeClr val="tx1"/>
                          </a:solidFill>
                          <a:effectLst/>
                          <a:uLnTx/>
                          <a:uFillTx/>
                          <a:latin typeface="Century Gothic"/>
                        </a:rPr>
                        <a:t>Students should double check their work after turning in an assignment. </a:t>
                      </a:r>
                      <a:r>
                        <a:rPr lang="en-US" sz="950" b="0" i="0" u="none" strike="noStrike" kern="1200" cap="none" spc="0" normalizeH="0" baseline="0" noProof="0">
                          <a:ln>
                            <a:noFill/>
                          </a:ln>
                          <a:solidFill>
                            <a:schemeClr val="tx1"/>
                          </a:solidFill>
                          <a:effectLst/>
                          <a:uLnTx/>
                          <a:uFillTx/>
                          <a:latin typeface="Century Gothic"/>
                          <a:ea typeface="MJAreYouSirius"/>
                          <a:cs typeface="+mn-cs"/>
                        </a:rPr>
                        <a:t>We will return blank assignments to the students to fix. Check the feedback comments for assignments. </a:t>
                      </a:r>
                      <a:r>
                        <a:rPr lang="en-US" sz="950" b="0" i="0" u="none" strike="noStrike" kern="1200" cap="none" spc="0" normalizeH="0" baseline="0" noProof="0">
                          <a:ln>
                            <a:noFill/>
                          </a:ln>
                          <a:solidFill>
                            <a:schemeClr val="tx1"/>
                          </a:solidFill>
                          <a:effectLst/>
                          <a:highlight>
                            <a:srgbClr val="FFFF00"/>
                          </a:highlight>
                          <a:uLnTx/>
                          <a:uFillTx/>
                          <a:latin typeface="Century Gothic"/>
                          <a:ea typeface="MJAreYouSirius"/>
                          <a:cs typeface="+mn-cs"/>
                        </a:rPr>
                        <a:t>If an assignment is returned to the student and </a:t>
                      </a:r>
                      <a:r>
                        <a:rPr lang="en-US" sz="950" b="1" i="0" u="sng" strike="noStrike" kern="1200" cap="none" spc="0" normalizeH="0" baseline="0" noProof="0">
                          <a:ln>
                            <a:noFill/>
                          </a:ln>
                          <a:solidFill>
                            <a:schemeClr val="tx1"/>
                          </a:solidFill>
                          <a:effectLst/>
                          <a:highlight>
                            <a:srgbClr val="FFFF00"/>
                          </a:highlight>
                          <a:uLnTx/>
                          <a:uFillTx/>
                          <a:latin typeface="Century Gothic"/>
                          <a:ea typeface="MJAreYouSirius"/>
                          <a:cs typeface="+mn-cs"/>
                        </a:rPr>
                        <a:t>does not </a:t>
                      </a:r>
                      <a:r>
                        <a:rPr lang="en-US" sz="950" b="0" i="0" u="none" strike="noStrike" kern="1200" cap="none" spc="0" normalizeH="0" baseline="0" noProof="0">
                          <a:ln>
                            <a:noFill/>
                          </a:ln>
                          <a:solidFill>
                            <a:schemeClr val="tx1"/>
                          </a:solidFill>
                          <a:effectLst/>
                          <a:highlight>
                            <a:srgbClr val="FFFF00"/>
                          </a:highlight>
                          <a:uLnTx/>
                          <a:uFillTx/>
                          <a:latin typeface="Century Gothic"/>
                          <a:ea typeface="MJAreYouSirius"/>
                          <a:cs typeface="+mn-cs"/>
                        </a:rPr>
                        <a:t>ask for the assignment to be resubmitted, please do not resubmit the assignment to the teacher.</a:t>
                      </a:r>
                      <a:r>
                        <a:rPr lang="en-US" sz="950" b="0" i="0" u="none" strike="noStrike" kern="1200" cap="none" spc="0" normalizeH="0" baseline="0" noProof="0">
                          <a:ln>
                            <a:noFill/>
                          </a:ln>
                          <a:solidFill>
                            <a:schemeClr val="tx1"/>
                          </a:solidFill>
                          <a:effectLst/>
                          <a:uLnTx/>
                          <a:uFillTx/>
                          <a:latin typeface="Century Gothic"/>
                          <a:ea typeface="MJAreYouSirius"/>
                          <a:cs typeface="+mn-cs"/>
                        </a:rPr>
                        <a:t> Watch this video on how to turn an assignment in on Microsoft Teams: </a:t>
                      </a:r>
                      <a:r>
                        <a:rPr lang="en-US" sz="950" b="0" i="0" u="none" strike="noStrike" kern="1200" cap="none" spc="0" normalizeH="0" baseline="0" noProof="0">
                          <a:ln>
                            <a:noFill/>
                          </a:ln>
                          <a:solidFill>
                            <a:schemeClr val="tx1"/>
                          </a:solidFill>
                          <a:effectLst/>
                          <a:uLnTx/>
                          <a:uFillTx/>
                          <a:latin typeface="Century Gothic"/>
                          <a:hlinkClick r:id="rId3"/>
                        </a:rPr>
                        <a:t>Turning in Assignments on Teams Video</a:t>
                      </a:r>
                      <a:r>
                        <a:rPr lang="en-US" sz="950" b="0" i="0" u="none" strike="noStrike" kern="1200" cap="none" spc="0" normalizeH="0" baseline="0" noProof="0">
                          <a:ln>
                            <a:noFill/>
                          </a:ln>
                          <a:solidFill>
                            <a:schemeClr val="tx1"/>
                          </a:solidFill>
                          <a:effectLst/>
                          <a:uLnTx/>
                          <a:uFillTx/>
                          <a:latin typeface="Century Gothic"/>
                        </a:rPr>
                        <a:t>. </a:t>
                      </a:r>
                      <a:endParaRPr lang="en-US"/>
                    </a:p>
                    <a:p>
                      <a:pPr marL="0" marR="0" lvl="0" indent="0" algn="l">
                        <a:lnSpc>
                          <a:spcPct val="100000"/>
                        </a:lnSpc>
                        <a:spcBef>
                          <a:spcPts val="0"/>
                        </a:spcBef>
                        <a:spcAft>
                          <a:spcPts val="0"/>
                        </a:spcAft>
                        <a:buNone/>
                      </a:pPr>
                      <a:endParaRPr lang="en-US" sz="950" b="0" i="0" u="none" strike="noStrike" kern="1200" cap="none" spc="0" normalizeH="0" baseline="0" noProof="0">
                        <a:ln>
                          <a:noFill/>
                        </a:ln>
                        <a:solidFill>
                          <a:schemeClr val="tx1"/>
                        </a:solidFill>
                        <a:effectLst/>
                        <a:uLnTx/>
                        <a:uFillTx/>
                        <a:latin typeface="Century Gothic"/>
                      </a:endParaRPr>
                    </a:p>
                    <a:p>
                      <a:pPr marL="0" marR="0" lvl="0" indent="0" algn="l">
                        <a:lnSpc>
                          <a:spcPct val="100000"/>
                        </a:lnSpc>
                        <a:spcBef>
                          <a:spcPts val="0"/>
                        </a:spcBef>
                        <a:spcAft>
                          <a:spcPts val="0"/>
                        </a:spcAft>
                        <a:buNone/>
                      </a:pPr>
                      <a:r>
                        <a:rPr lang="en-US" sz="950" b="0" i="0" u="none" strike="noStrike" kern="1200" cap="none" spc="0" normalizeH="0" baseline="0" noProof="0">
                          <a:ln>
                            <a:noFill/>
                          </a:ln>
                          <a:solidFill>
                            <a:schemeClr val="tx1"/>
                          </a:solidFill>
                          <a:effectLst/>
                          <a:uLnTx/>
                          <a:uFillTx/>
                          <a:latin typeface="Century Gothic"/>
                        </a:rPr>
                        <a:t>Participation for PE, music, and art is expected. Please check their webpages for assignments and participation. If you have any questions about specials, please email the specials teacher for support.</a:t>
                      </a:r>
                      <a:endParaRPr lang="en-US"/>
                    </a:p>
                    <a:p>
                      <a:pPr marL="0" marR="0" lvl="0" indent="0" algn="l">
                        <a:lnSpc>
                          <a:spcPct val="100000"/>
                        </a:lnSpc>
                        <a:spcBef>
                          <a:spcPts val="0"/>
                        </a:spcBef>
                        <a:spcAft>
                          <a:spcPts val="0"/>
                        </a:spcAft>
                        <a:buNone/>
                      </a:pPr>
                      <a:endParaRPr lang="en-US" sz="950" b="0" i="0" u="none" strike="noStrike" kern="1200" cap="none" spc="0" normalizeH="0" baseline="0" noProof="0">
                        <a:ln>
                          <a:noFill/>
                        </a:ln>
                        <a:solidFill>
                          <a:schemeClr val="tx1"/>
                        </a:solidFill>
                        <a:effectLst/>
                        <a:uLnTx/>
                        <a:uFillTx/>
                        <a:latin typeface="Century Gothic"/>
                      </a:endParaRPr>
                    </a:p>
                    <a:p>
                      <a:pPr marL="0" marR="0" lvl="0" indent="0" algn="l">
                        <a:lnSpc>
                          <a:spcPct val="100000"/>
                        </a:lnSpc>
                        <a:spcBef>
                          <a:spcPts val="0"/>
                        </a:spcBef>
                        <a:spcAft>
                          <a:spcPts val="0"/>
                        </a:spcAft>
                        <a:buNone/>
                      </a:pPr>
                      <a:r>
                        <a:rPr lang="en-US" sz="950" b="0" i="0" u="none" strike="noStrike" kern="1200" cap="none" spc="0" normalizeH="0" baseline="0" noProof="0">
                          <a:ln>
                            <a:noFill/>
                          </a:ln>
                          <a:solidFill>
                            <a:schemeClr val="tx1"/>
                          </a:solidFill>
                          <a:effectLst/>
                          <a:uLnTx/>
                          <a:uFillTx/>
                          <a:latin typeface="Century Gothic"/>
                        </a:rPr>
                        <a:t>Just a reminder that Fridays will be considered "Flexible Friday" and will be a day for students to catch up on any incomplete work or for them to go on any of the </a:t>
                      </a:r>
                      <a:r>
                        <a:rPr lang="en-US" sz="950" b="1" i="0" u="none" strike="noStrike" kern="1200" cap="none" spc="0" normalizeH="0" baseline="0" noProof="0">
                          <a:ln>
                            <a:noFill/>
                          </a:ln>
                          <a:solidFill>
                            <a:schemeClr val="tx1"/>
                          </a:solidFill>
                          <a:effectLst/>
                          <a:uLnTx/>
                          <a:uFillTx/>
                          <a:latin typeface="Century Gothic"/>
                        </a:rPr>
                        <a:t>optional</a:t>
                      </a:r>
                      <a:r>
                        <a:rPr lang="en-US" sz="950" b="0" i="0" u="none" strike="noStrike" kern="1200" cap="none" spc="0" normalizeH="0" baseline="0" noProof="0">
                          <a:ln>
                            <a:noFill/>
                          </a:ln>
                          <a:solidFill>
                            <a:schemeClr val="tx1"/>
                          </a:solidFill>
                          <a:effectLst/>
                          <a:uLnTx/>
                          <a:uFillTx/>
                          <a:latin typeface="Century Gothic"/>
                        </a:rPr>
                        <a:t> websites listed for that day.</a:t>
                      </a:r>
                    </a:p>
                    <a:p>
                      <a:pPr marL="0" marR="0" lvl="0" indent="0" algn="l">
                        <a:lnSpc>
                          <a:spcPct val="100000"/>
                        </a:lnSpc>
                        <a:spcBef>
                          <a:spcPts val="0"/>
                        </a:spcBef>
                        <a:spcAft>
                          <a:spcPts val="0"/>
                        </a:spcAft>
                        <a:buNone/>
                      </a:pPr>
                      <a:endParaRPr lang="en-US" sz="950" b="0" i="0" u="none" strike="noStrike" kern="1200" cap="none" spc="0" normalizeH="0" baseline="0" noProof="0">
                        <a:ln>
                          <a:noFill/>
                        </a:ln>
                        <a:solidFill>
                          <a:schemeClr val="tx1"/>
                        </a:solidFill>
                        <a:effectLst/>
                        <a:uLnTx/>
                        <a:uFillTx/>
                        <a:latin typeface="Century Gothic"/>
                      </a:endParaRPr>
                    </a:p>
                    <a:p>
                      <a:pPr marL="0" marR="0" lvl="0" indent="0" algn="l">
                        <a:lnSpc>
                          <a:spcPct val="100000"/>
                        </a:lnSpc>
                        <a:spcBef>
                          <a:spcPts val="0"/>
                        </a:spcBef>
                        <a:spcAft>
                          <a:spcPts val="0"/>
                        </a:spcAft>
                        <a:buNone/>
                      </a:pPr>
                      <a:r>
                        <a:rPr lang="en-US" sz="950" b="0" i="0" u="none" strike="noStrike" kern="1200" cap="none" spc="0" normalizeH="0" baseline="0" noProof="0">
                          <a:ln>
                            <a:noFill/>
                          </a:ln>
                          <a:solidFill>
                            <a:schemeClr val="tx1"/>
                          </a:solidFill>
                          <a:effectLst/>
                          <a:highlight>
                            <a:srgbClr val="FF00FF"/>
                          </a:highlight>
                          <a:uLnTx/>
                          <a:uFillTx/>
                          <a:latin typeface="Century Gothic"/>
                        </a:rPr>
                        <a:t>ABC countdown: To give students something fun to look forward to each day, we created an ABC countdown. Each day will have a theme or activity for your child to participate in. This is optional and is meant to just add some fun into the days! Look at the top of each daily plan for more information. </a:t>
                      </a:r>
                    </a:p>
                    <a:p>
                      <a:pPr marL="0" marR="0" lvl="0" indent="0" algn="l">
                        <a:lnSpc>
                          <a:spcPct val="100000"/>
                        </a:lnSpc>
                        <a:spcBef>
                          <a:spcPts val="0"/>
                        </a:spcBef>
                        <a:spcAft>
                          <a:spcPts val="0"/>
                        </a:spcAft>
                        <a:buNone/>
                      </a:pPr>
                      <a:endParaRPr lang="en-US" sz="950" b="0" i="0" u="none" strike="noStrike" kern="1200" cap="none" spc="0" normalizeH="0" baseline="0" noProof="0">
                        <a:ln>
                          <a:noFill/>
                        </a:ln>
                        <a:solidFill>
                          <a:schemeClr val="tx1"/>
                        </a:solidFill>
                        <a:effectLst/>
                        <a:uLnTx/>
                        <a:uFillTx/>
                        <a:latin typeface="Century Gothic"/>
                      </a:endParaRPr>
                    </a:p>
                    <a:p>
                      <a:pPr marL="0" marR="0" lvl="0" indent="0" algn="l">
                        <a:lnSpc>
                          <a:spcPct val="100000"/>
                        </a:lnSpc>
                        <a:spcBef>
                          <a:spcPts val="0"/>
                        </a:spcBef>
                        <a:spcAft>
                          <a:spcPts val="0"/>
                        </a:spcAft>
                        <a:buNone/>
                      </a:pPr>
                      <a:r>
                        <a:rPr lang="en-US" sz="950" b="0" i="0" u="none" strike="noStrike" kern="1200" cap="none" spc="0" normalizeH="0" baseline="0" noProof="0">
                          <a:ln>
                            <a:noFill/>
                          </a:ln>
                          <a:solidFill>
                            <a:schemeClr val="tx1"/>
                          </a:solidFill>
                          <a:effectLst/>
                          <a:uLnTx/>
                          <a:uFillTx/>
                          <a:latin typeface="Century Gothic"/>
                          <a:ea typeface="MJAreYouSirius"/>
                          <a:cs typeface="+mn-cs"/>
                        </a:rPr>
                        <a:t>We will continue to be available each day on Microsoft Teams and via email. Please do not hesitate to reach out to us with any questions or concerns you have throughout this unprecedented time. We are here to support you in any way we can. We appreciate all the support you are giving us as we navigate through this new journey, and we cannot thank you enough for that! We are heartbroken that we will not finish the school year in person with our fourth-grade friends, but we continue to look forward to hearing from our students and making those connections as our remote school year continues. We love you all! </a:t>
                      </a:r>
                      <a:endParaRPr lang="en-US"/>
                    </a:p>
                    <a:p>
                      <a:pPr marL="0" marR="0" lvl="0" indent="0" algn="l">
                        <a:lnSpc>
                          <a:spcPct val="100000"/>
                        </a:lnSpc>
                        <a:spcBef>
                          <a:spcPts val="0"/>
                        </a:spcBef>
                        <a:spcAft>
                          <a:spcPts val="0"/>
                        </a:spcAft>
                        <a:buNone/>
                      </a:pPr>
                      <a:endParaRPr lang="en-US" sz="950" b="0" i="0" u="none" strike="noStrike" kern="1200" cap="none" spc="0" normalizeH="0" baseline="0" noProof="0">
                        <a:ln>
                          <a:noFill/>
                        </a:ln>
                        <a:solidFill>
                          <a:schemeClr val="tx1"/>
                        </a:solidFill>
                        <a:effectLst/>
                        <a:uLnTx/>
                        <a:uFillTx/>
                        <a:latin typeface="Century Gothic"/>
                        <a:ea typeface="MJAreYouSirius"/>
                        <a:cs typeface="+mn-cs"/>
                      </a:endParaRPr>
                    </a:p>
                    <a:p>
                      <a:pPr lvl="0" algn="l">
                        <a:lnSpc>
                          <a:spcPct val="100000"/>
                        </a:lnSpc>
                        <a:spcBef>
                          <a:spcPts val="0"/>
                        </a:spcBef>
                        <a:spcAft>
                          <a:spcPts val="0"/>
                        </a:spcAft>
                        <a:buNone/>
                      </a:pPr>
                      <a:r>
                        <a:rPr lang="en-US" sz="950" b="0" i="0" u="none" strike="noStrike" kern="1200" cap="none" spc="0" normalizeH="0" baseline="0" noProof="0">
                          <a:ln>
                            <a:noFill/>
                          </a:ln>
                          <a:solidFill>
                            <a:schemeClr val="tx1"/>
                          </a:solidFill>
                          <a:effectLst/>
                          <a:uLnTx/>
                          <a:uFillTx/>
                          <a:latin typeface="Century Gothic"/>
                          <a:ea typeface="MJAreYouSirius"/>
                          <a:cs typeface="+mn-cs"/>
                        </a:rPr>
                        <a:t>Take Care, </a:t>
                      </a:r>
                    </a:p>
                    <a:p>
                      <a:pPr lvl="0" algn="l">
                        <a:lnSpc>
                          <a:spcPct val="100000"/>
                        </a:lnSpc>
                        <a:spcBef>
                          <a:spcPts val="0"/>
                        </a:spcBef>
                        <a:spcAft>
                          <a:spcPts val="0"/>
                        </a:spcAft>
                        <a:buNone/>
                      </a:pPr>
                      <a:r>
                        <a:rPr lang="en-US" sz="950" b="0" i="0" u="none" strike="noStrike" kern="1200" cap="none" spc="0" normalizeH="0" baseline="0" noProof="0">
                          <a:ln>
                            <a:noFill/>
                          </a:ln>
                          <a:solidFill>
                            <a:schemeClr val="tx1"/>
                          </a:solidFill>
                          <a:effectLst/>
                          <a:uLnTx/>
                          <a:uFillTx/>
                          <a:latin typeface="Century Gothic"/>
                          <a:ea typeface="MJAreYouSirius"/>
                          <a:cs typeface="+mn-cs"/>
                        </a:rPr>
                        <a:t>The Fourth Grade Teachers </a:t>
                      </a:r>
                      <a:endParaRPr lang="en-US"/>
                    </a:p>
                    <a:p>
                      <a:pPr lvl="0" algn="l">
                        <a:lnSpc>
                          <a:spcPct val="100000"/>
                        </a:lnSpc>
                        <a:spcBef>
                          <a:spcPts val="0"/>
                        </a:spcBef>
                        <a:spcAft>
                          <a:spcPts val="0"/>
                        </a:spcAft>
                        <a:buNone/>
                      </a:pPr>
                      <a:endParaRPr lang="en-US" sz="950" b="0" i="0" u="none" strike="noStrike" kern="1200" cap="none" spc="0" normalizeH="0" baseline="0" noProof="0">
                        <a:ln>
                          <a:noFill/>
                        </a:ln>
                        <a:solidFill>
                          <a:schemeClr val="tx1"/>
                        </a:solidFill>
                        <a:effectLst/>
                        <a:uLnTx/>
                        <a:uFillTx/>
                        <a:latin typeface="Century Gothic"/>
                        <a:ea typeface="MJAreYouSirius"/>
                        <a:cs typeface="+mn-cs"/>
                      </a:endParaRPr>
                    </a:p>
                    <a:p>
                      <a:pPr marL="0" marR="0" lvl="0" indent="0" algn="ctr">
                        <a:lnSpc>
                          <a:spcPct val="100000"/>
                        </a:lnSpc>
                        <a:spcBef>
                          <a:spcPts val="0"/>
                        </a:spcBef>
                        <a:spcAft>
                          <a:spcPts val="0"/>
                        </a:spcAft>
                        <a:buNone/>
                      </a:pPr>
                      <a:r>
                        <a:rPr lang="en-US" sz="950" b="0" i="0" u="none" strike="noStrike" kern="1200" cap="none" spc="0" normalizeH="0" baseline="0" noProof="0">
                          <a:ln>
                            <a:noFill/>
                          </a:ln>
                          <a:solidFill>
                            <a:schemeClr val="tx1"/>
                          </a:solidFill>
                          <a:effectLst/>
                          <a:uLnTx/>
                          <a:uFillTx/>
                          <a:latin typeface="Century Gothic"/>
                          <a:ea typeface="MJAreYouSirius"/>
                          <a:cs typeface="+mn-cs"/>
                          <a:hlinkClick r:id="rId4"/>
                        </a:rPr>
                        <a:t>mfish@summithill.org</a:t>
                      </a:r>
                      <a:r>
                        <a:rPr lang="en-US" sz="950" b="0" i="0" u="none" strike="noStrike" kern="1200" cap="none" spc="0" normalizeH="0" baseline="0" noProof="0">
                          <a:ln>
                            <a:noFill/>
                          </a:ln>
                          <a:solidFill>
                            <a:schemeClr val="tx1"/>
                          </a:solidFill>
                          <a:effectLst/>
                          <a:uLnTx/>
                          <a:uFillTx/>
                          <a:latin typeface="Century Gothic"/>
                          <a:ea typeface="MJAreYouSirius"/>
                          <a:cs typeface="+mn-cs"/>
                        </a:rPr>
                        <a:t> ; </a:t>
                      </a:r>
                      <a:r>
                        <a:rPr lang="en-US" sz="950" b="0" i="0" u="none" strike="noStrike" kern="1200" cap="none" spc="0" normalizeH="0" baseline="0" noProof="0">
                          <a:ln>
                            <a:noFill/>
                          </a:ln>
                          <a:solidFill>
                            <a:schemeClr val="tx1"/>
                          </a:solidFill>
                          <a:effectLst/>
                          <a:uLnTx/>
                          <a:uFillTx/>
                          <a:latin typeface="Century Gothic"/>
                          <a:ea typeface="MJAreYouSirius"/>
                          <a:cs typeface="+mn-cs"/>
                          <a:hlinkClick r:id="rId5"/>
                        </a:rPr>
                        <a:t>jkane@summithill.org</a:t>
                      </a:r>
                      <a:r>
                        <a:rPr lang="en-US" sz="950" b="0" i="0" u="none" strike="noStrike" kern="1200" cap="none" spc="0" normalizeH="0" baseline="0" noProof="0">
                          <a:ln>
                            <a:noFill/>
                          </a:ln>
                          <a:solidFill>
                            <a:schemeClr val="tx1"/>
                          </a:solidFill>
                          <a:effectLst/>
                          <a:uLnTx/>
                          <a:uFillTx/>
                          <a:latin typeface="Century Gothic"/>
                          <a:ea typeface="MJAreYouSirius"/>
                          <a:cs typeface="+mn-cs"/>
                        </a:rPr>
                        <a:t> ; </a:t>
                      </a:r>
                      <a:r>
                        <a:rPr lang="en-US" sz="950" b="0" i="0" u="none" strike="noStrike" kern="1200" cap="none" spc="0" normalizeH="0" baseline="0" noProof="0">
                          <a:ln>
                            <a:noFill/>
                          </a:ln>
                          <a:solidFill>
                            <a:schemeClr val="tx1"/>
                          </a:solidFill>
                          <a:effectLst/>
                          <a:uLnTx/>
                          <a:uFillTx/>
                          <a:latin typeface="Century Gothic"/>
                          <a:ea typeface="MJAreYouSirius"/>
                          <a:cs typeface="+mn-cs"/>
                          <a:hlinkClick r:id="rId6"/>
                        </a:rPr>
                        <a:t>rmillner@summithill.org</a:t>
                      </a:r>
                      <a:r>
                        <a:rPr lang="en-US" sz="950" b="0" i="0" u="none" strike="noStrike" kern="1200" cap="none" spc="0" normalizeH="0" baseline="0" noProof="0">
                          <a:ln>
                            <a:noFill/>
                          </a:ln>
                          <a:solidFill>
                            <a:schemeClr val="tx1"/>
                          </a:solidFill>
                          <a:effectLst/>
                          <a:uLnTx/>
                          <a:uFillTx/>
                          <a:latin typeface="Century Gothic"/>
                          <a:ea typeface="MJAreYouSirius"/>
                          <a:cs typeface="+mn-cs"/>
                        </a:rPr>
                        <a:t> ; </a:t>
                      </a:r>
                      <a:r>
                        <a:rPr lang="en-US" sz="950" b="0" i="0" u="none" strike="noStrike" kern="1200" cap="none" spc="0" normalizeH="0" baseline="0" noProof="0">
                          <a:ln>
                            <a:noFill/>
                          </a:ln>
                          <a:solidFill>
                            <a:schemeClr val="tx1"/>
                          </a:solidFill>
                          <a:effectLst/>
                          <a:uLnTx/>
                          <a:uFillTx/>
                          <a:latin typeface="Century Gothic"/>
                          <a:ea typeface="MJAreYouSirius"/>
                          <a:cs typeface="+mn-cs"/>
                          <a:hlinkClick r:id="rId7"/>
                        </a:rPr>
                        <a:t>jreno@summithill.org</a:t>
                      </a:r>
                      <a:r>
                        <a:rPr lang="en-US" sz="950" b="0" i="0" u="none" strike="noStrike" kern="1200" cap="none" spc="0" normalizeH="0" baseline="0" noProof="0">
                          <a:ln>
                            <a:noFill/>
                          </a:ln>
                          <a:solidFill>
                            <a:schemeClr val="tx1"/>
                          </a:solidFill>
                          <a:effectLst/>
                          <a:uLnTx/>
                          <a:uFillTx/>
                          <a:latin typeface="Century Gothic"/>
                          <a:ea typeface="MJAreYouSirius"/>
                          <a:cs typeface="+mn-cs"/>
                        </a:rPr>
                        <a:t> ;</a:t>
                      </a:r>
                      <a:r>
                        <a:rPr lang="en-US" sz="950" b="0" i="0" u="none" strike="noStrike" kern="1200" cap="none" spc="0" normalizeH="0" baseline="0" noProof="0">
                          <a:ln>
                            <a:noFill/>
                          </a:ln>
                          <a:solidFill>
                            <a:schemeClr val="tx1"/>
                          </a:solidFill>
                          <a:effectLst/>
                          <a:uLnTx/>
                          <a:uFillTx/>
                          <a:latin typeface="Century Gothic"/>
                          <a:ea typeface="MJAreYouSirius"/>
                          <a:cs typeface="+mn-cs"/>
                          <a:hlinkClick r:id="rId8"/>
                        </a:rPr>
                        <a:t>broach@summithill.org</a:t>
                      </a:r>
                      <a:r>
                        <a:rPr lang="en-US" sz="950" b="0" i="0" u="none" strike="noStrike" kern="1200" cap="none" spc="0" normalizeH="0" baseline="0" noProof="0">
                          <a:ln>
                            <a:noFill/>
                          </a:ln>
                          <a:solidFill>
                            <a:schemeClr val="tx1"/>
                          </a:solidFill>
                          <a:effectLst/>
                          <a:uLnTx/>
                          <a:uFillTx/>
                          <a:latin typeface="Century Gothic"/>
                          <a:ea typeface="MJAreYouSirius"/>
                          <a:cs typeface="+mn-cs"/>
                        </a:rPr>
                        <a:t> </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5670125"/>
                  </a:ext>
                </a:extLst>
              </a:tr>
            </a:tbl>
          </a:graphicData>
        </a:graphic>
      </p:graphicFrame>
    </p:spTree>
    <p:extLst>
      <p:ext uri="{BB962C8B-B14F-4D97-AF65-F5344CB8AC3E}">
        <p14:creationId xmlns:p14="http://schemas.microsoft.com/office/powerpoint/2010/main" val="3266896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B56B8C-8F1D-491A-9858-A15C95A1CC7D}"/>
              </a:ext>
            </a:extLst>
          </p:cNvPr>
          <p:cNvSpPr txBox="1"/>
          <p:nvPr/>
        </p:nvSpPr>
        <p:spPr>
          <a:xfrm>
            <a:off x="-83820" y="873519"/>
            <a:ext cx="8250981" cy="923330"/>
          </a:xfrm>
          <a:prstGeom prst="rect">
            <a:avLst/>
          </a:prstGeom>
          <a:noFill/>
        </p:spPr>
        <p:txBody>
          <a:bodyPr wrap="square" rtlCol="0" anchor="t">
            <a:spAutoFit/>
          </a:bodyPr>
          <a:lstStyle/>
          <a:p>
            <a:pPr algn="ctr"/>
            <a:r>
              <a:rPr lang="en-US" sz="5400">
                <a:ln>
                  <a:solidFill>
                    <a:sysClr val="windowText" lastClr="000000"/>
                  </a:solidFill>
                </a:ln>
                <a:effectLst>
                  <a:outerShdw blurRad="38100" dist="38100" dir="2700000" algn="tl">
                    <a:srgbClr val="000000">
                      <a:alpha val="43137"/>
                    </a:srgbClr>
                  </a:outerShdw>
                </a:effectLst>
                <a:latin typeface="MJSleepSweetly"/>
                <a:ea typeface="MJSleepSweetly"/>
              </a:rPr>
              <a:t>Things to Know: </a:t>
            </a:r>
            <a:endParaRPr lang="en-US" sz="5400">
              <a:ln>
                <a:solidFill>
                  <a:sysClr val="windowText" lastClr="000000"/>
                </a:solidFill>
              </a:ln>
              <a:effectLst>
                <a:outerShdw blurRad="38100" dist="38100" dir="2700000" algn="tl">
                  <a:srgbClr val="000000">
                    <a:alpha val="43137"/>
                  </a:srgbClr>
                </a:outerShdw>
              </a:effectLst>
              <a:latin typeface="MJSleepSweetly" panose="02000603000000000000" pitchFamily="2" charset="0"/>
              <a:ea typeface="MJSleepSweetly" panose="02000603000000000000" pitchFamily="2" charset="0"/>
            </a:endParaRPr>
          </a:p>
        </p:txBody>
      </p:sp>
      <p:graphicFrame>
        <p:nvGraphicFramePr>
          <p:cNvPr id="5" name="Table 8">
            <a:extLst>
              <a:ext uri="{FF2B5EF4-FFF2-40B4-BE49-F238E27FC236}">
                <a16:creationId xmlns:a16="http://schemas.microsoft.com/office/drawing/2014/main" id="{137045F9-804C-D642-8B67-1607BF1BA06C}"/>
              </a:ext>
            </a:extLst>
          </p:cNvPr>
          <p:cNvGraphicFramePr>
            <a:graphicFrameLocks noGrp="1"/>
          </p:cNvGraphicFramePr>
          <p:nvPr>
            <p:extLst>
              <p:ext uri="{D42A27DB-BD31-4B8C-83A1-F6EECF244321}">
                <p14:modId xmlns:p14="http://schemas.microsoft.com/office/powerpoint/2010/main" val="3071590970"/>
              </p:ext>
            </p:extLst>
          </p:nvPr>
        </p:nvGraphicFramePr>
        <p:xfrm>
          <a:off x="258390" y="1849037"/>
          <a:ext cx="7293718" cy="7487451"/>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1574818070"/>
                    </a:ext>
                  </a:extLst>
                </a:gridCol>
                <a:gridCol w="5617318">
                  <a:extLst>
                    <a:ext uri="{9D8B030D-6E8A-4147-A177-3AD203B41FA5}">
                      <a16:colId xmlns:a16="http://schemas.microsoft.com/office/drawing/2014/main" val="577556384"/>
                    </a:ext>
                  </a:extLst>
                </a:gridCol>
              </a:tblGrid>
              <a:tr h="410567">
                <a:tc gridSpan="2">
                  <a:txBody>
                    <a:bodyPr/>
                    <a:lstStyle/>
                    <a:p>
                      <a:pPr lvl="0" algn="ctr">
                        <a:buNone/>
                      </a:pPr>
                      <a:r>
                        <a:rPr lang="en-US" sz="1600" b="1" i="0" u="sng" strike="noStrike" noProof="0">
                          <a:solidFill>
                            <a:schemeClr val="tx1"/>
                          </a:solidFill>
                          <a:latin typeface="KG Summer Storm Smooth"/>
                        </a:rPr>
                        <a:t>Important Info:</a:t>
                      </a:r>
                      <a:endParaRPr lang="en-US" sz="1600" u="sng">
                        <a:solidFill>
                          <a:schemeClr val="tx1"/>
                        </a:solidFill>
                        <a:latin typeface="KG Summer Storm Smooth"/>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tc hMerge="1">
                  <a:txBody>
                    <a:bodyPr/>
                    <a:lstStyle/>
                    <a:p>
                      <a:endParaRPr lang="en-US"/>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extLst>
                  <a:ext uri="{0D108BD9-81ED-4DB2-BD59-A6C34878D82A}">
                    <a16:rowId xmlns:a16="http://schemas.microsoft.com/office/drawing/2014/main" val="3052746781"/>
                  </a:ext>
                </a:extLst>
              </a:tr>
              <a:tr h="1847554">
                <a:tc>
                  <a:txBody>
                    <a:bodyPr/>
                    <a:lstStyle/>
                    <a:p>
                      <a:pPr algn="ctr"/>
                      <a:r>
                        <a:rPr lang="en-US" sz="1400" b="1" u="sng">
                          <a:latin typeface="MJAreYouSirius"/>
                          <a:ea typeface="MJAreYouSirius"/>
                        </a:rPr>
                        <a:t>Websites</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171450" marR="0" lvl="0" indent="-171450" algn="l" rtl="0" eaLnBrk="1" fontAlgn="auto" latinLnBrk="0" hangingPunct="1">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hlinkClick r:id="rId3"/>
                        </a:rPr>
                        <a:t>ClassLink Website</a:t>
                      </a:r>
                      <a:r>
                        <a:rPr lang="en-US" sz="1050" b="0" i="0" u="none" strike="noStrike" kern="1200" cap="none" spc="0" normalizeH="0" baseline="0" noProof="0">
                          <a:ln>
                            <a:noFill/>
                          </a:ln>
                          <a:effectLst/>
                          <a:uLnTx/>
                          <a:uFillTx/>
                          <a:latin typeface="Century Gothic"/>
                          <a:ea typeface="MJAreYouSirius"/>
                          <a:cs typeface="+mn-cs"/>
                        </a:rPr>
                        <a:t> (Log in using Microsoft Office 365 Information)</a:t>
                      </a:r>
                      <a:endParaRPr lang="en-US" sz="1050" b="0">
                        <a:latin typeface="Century Gothic"/>
                      </a:endParaRP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hlinkClick r:id="rId4"/>
                        </a:rPr>
                        <a:t>Office 365</a:t>
                      </a:r>
                      <a:endParaRPr lang="en-US" sz="1050" b="0" i="0" u="none" strike="noStrike" kern="1200" cap="none" spc="0" normalizeH="0" baseline="0" noProof="0">
                        <a:ln>
                          <a:noFill/>
                        </a:ln>
                        <a:effectLst/>
                        <a:uLnTx/>
                        <a:uFillTx/>
                        <a:latin typeface="Century Gothic"/>
                      </a:endParaRP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rPr>
                        <a:t>Office 365/ClassLink Username Example: </a:t>
                      </a:r>
                      <a:r>
                        <a:rPr lang="en-US" sz="1050" b="0" i="0" u="none" strike="noStrike" kern="1200" cap="none" spc="0" normalizeH="0" baseline="0" noProof="0">
                          <a:ln>
                            <a:noFill/>
                          </a:ln>
                          <a:effectLst/>
                          <a:uLnTx/>
                          <a:uFillTx/>
                          <a:latin typeface="Century Gothic"/>
                          <a:hlinkClick r:id="rId5"/>
                        </a:rPr>
                        <a:t>firstname.lastname@shsd161.org</a:t>
                      </a:r>
                      <a:endParaRPr lang="en-US" sz="1050" b="0" i="0" u="none" strike="noStrike" kern="1200" cap="none" spc="0" normalizeH="0" baseline="0" noProof="0">
                        <a:ln>
                          <a:noFill/>
                        </a:ln>
                        <a:effectLst/>
                        <a:uLnTx/>
                        <a:uFillTx/>
                        <a:latin typeface="Century Gothic"/>
                      </a:endParaRP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rPr>
                        <a:t>Office 365/ClassLink Username Password: house address # + Look (Ex: 12345Look)</a:t>
                      </a: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hlinkClick r:id="rId6"/>
                        </a:rPr>
                        <a:t>Epic Books</a:t>
                      </a:r>
                      <a:endParaRPr lang="en-US" sz="1050" b="0" i="0" u="none" strike="noStrike" kern="1200" cap="none" spc="0" normalizeH="0" baseline="0" noProof="0">
                        <a:ln>
                          <a:noFill/>
                        </a:ln>
                        <a:effectLst/>
                        <a:uLnTx/>
                        <a:uFillTx/>
                        <a:latin typeface="Century Gothic"/>
                      </a:endParaRP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hlinkClick r:id="rId7"/>
                        </a:rPr>
                        <a:t>Freckle</a:t>
                      </a:r>
                      <a:r>
                        <a:rPr lang="en-US" sz="1050" b="0" i="0" u="none" strike="noStrike" kern="1200" cap="none" spc="0" normalizeH="0" baseline="0" noProof="0">
                          <a:ln>
                            <a:noFill/>
                          </a:ln>
                          <a:effectLst/>
                          <a:uLnTx/>
                          <a:uFillTx/>
                          <a:latin typeface="Century Gothic"/>
                        </a:rPr>
                        <a:t> </a:t>
                      </a: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hlinkClick r:id="rId8"/>
                        </a:rPr>
                        <a:t>Khan Academy</a:t>
                      </a: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hlinkClick r:id="rId9"/>
                        </a:rPr>
                        <a:t>Read Works</a:t>
                      </a:r>
                      <a:endParaRPr lang="en-US" sz="1050" b="0" i="0" u="none" strike="noStrike" kern="1200" cap="none" spc="0" normalizeH="0" baseline="0" noProof="0">
                        <a:ln>
                          <a:noFill/>
                        </a:ln>
                        <a:effectLst/>
                        <a:uLnTx/>
                        <a:uFillTx/>
                        <a:latin typeface="Century Gothic"/>
                      </a:endParaRP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hlinkClick r:id="rId10"/>
                        </a:rPr>
                        <a:t>Journeys Reading Textbook</a:t>
                      </a: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hlinkClick r:id="rId11"/>
                        </a:rPr>
                        <a:t>www.spellingcity.com/mlfish</a:t>
                      </a:r>
                      <a:r>
                        <a:rPr lang="en-US" sz="1050" b="0" i="0" u="none" strike="noStrike" kern="1200" cap="none" spc="0" normalizeH="0" baseline="0" noProof="0">
                          <a:ln>
                            <a:noFill/>
                          </a:ln>
                          <a:effectLst/>
                          <a:uLnTx/>
                          <a:uFillTx/>
                          <a:latin typeface="Century Gothic"/>
                        </a:rPr>
                        <a:t> </a:t>
                      </a: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hlinkClick r:id="rId12"/>
                        </a:rPr>
                        <a:t>BrainPOP</a:t>
                      </a:r>
                      <a:endParaRPr lang="en-US" sz="1050" b="0" i="0" u="none" strike="noStrike" kern="1200" cap="none" spc="0" normalizeH="0" baseline="0" noProof="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5670125"/>
                  </a:ext>
                </a:extLst>
              </a:tr>
              <a:tr h="1101070">
                <a:tc>
                  <a:txBody>
                    <a:bodyPr/>
                    <a:lstStyle/>
                    <a:p>
                      <a:pPr algn="ctr"/>
                      <a:r>
                        <a:rPr lang="en-US" sz="1400" b="1" u="sng">
                          <a:latin typeface="MJAreYouSirius"/>
                          <a:ea typeface="MJAreYouSirius"/>
                        </a:rPr>
                        <a:t>Spelling Words</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171450" marR="0" lvl="0" indent="-171450" algn="l" rtl="0" eaLnBrk="1" fontAlgn="auto" latinLnBrk="0" hangingPunct="1">
                        <a:lnSpc>
                          <a:spcPct val="100000"/>
                        </a:lnSpc>
                        <a:spcBef>
                          <a:spcPts val="0"/>
                        </a:spcBef>
                        <a:spcAft>
                          <a:spcPts val="0"/>
                        </a:spcAft>
                        <a:buFont typeface="Wingdings" panose="05000000000000000000" pitchFamily="2" charset="2"/>
                        <a:buChar char="q"/>
                      </a:pPr>
                      <a:r>
                        <a:rPr lang="en-US" sz="1100" b="0" i="0" u="sng" strike="noStrike" kern="1200" cap="none" spc="0" normalizeH="0" baseline="0" noProof="0">
                          <a:ln>
                            <a:noFill/>
                          </a:ln>
                          <a:effectLst/>
                          <a:uLnTx/>
                          <a:uFillTx/>
                          <a:latin typeface="Century Gothic"/>
                          <a:ea typeface="MJAreYouSirius"/>
                          <a:cs typeface="+mn-cs"/>
                        </a:rPr>
                        <a:t>Spelling Words from "Owen and </a:t>
                      </a:r>
                      <a:r>
                        <a:rPr lang="en-US" sz="1100" b="0" i="0" u="sng" strike="noStrike" kern="1200" cap="none" spc="0" normalizeH="0" baseline="0" noProof="0" err="1">
                          <a:ln>
                            <a:noFill/>
                          </a:ln>
                          <a:effectLst/>
                          <a:uLnTx/>
                          <a:uFillTx/>
                          <a:latin typeface="Century Gothic"/>
                          <a:ea typeface="MJAreYouSirius"/>
                          <a:cs typeface="+mn-cs"/>
                        </a:rPr>
                        <a:t>Mzee</a:t>
                      </a:r>
                      <a:r>
                        <a:rPr lang="en-US" sz="1100" b="0" i="0" u="sng" strike="noStrike" kern="1200" cap="none" spc="0" normalizeH="0" baseline="0" noProof="0">
                          <a:ln>
                            <a:noFill/>
                          </a:ln>
                          <a:effectLst/>
                          <a:uLnTx/>
                          <a:uFillTx/>
                          <a:latin typeface="Century Gothic"/>
                          <a:ea typeface="MJAreYouSirius"/>
                          <a:cs typeface="+mn-cs"/>
                        </a:rPr>
                        <a:t>"</a:t>
                      </a:r>
                    </a:p>
                    <a:p>
                      <a:pPr marL="171450" marR="0" lvl="0" indent="-171450" algn="l">
                        <a:lnSpc>
                          <a:spcPct val="100000"/>
                        </a:lnSpc>
                        <a:spcBef>
                          <a:spcPts val="0"/>
                        </a:spcBef>
                        <a:spcAft>
                          <a:spcPts val="0"/>
                        </a:spcAft>
                        <a:buFont typeface="Wingdings" panose="05000000000000000000" pitchFamily="2" charset="2"/>
                        <a:buChar char="q"/>
                      </a:pPr>
                      <a:r>
                        <a:rPr lang="en-US" sz="1100" b="0" i="0" u="none" strike="noStrike" kern="1200" cap="none" spc="0" normalizeH="0" baseline="0" noProof="0">
                          <a:ln>
                            <a:noFill/>
                          </a:ln>
                          <a:effectLst/>
                          <a:uLnTx/>
                          <a:uFillTx/>
                          <a:latin typeface="Century Gothic"/>
                          <a:ea typeface="MJAreYouSirius"/>
                          <a:cs typeface="+mn-cs"/>
                        </a:rPr>
                        <a:t>Words with VCCCV Patterns:</a:t>
                      </a:r>
                      <a:endParaRPr lang="en-US" sz="1100" b="0" i="0" u="sng" strike="noStrike" kern="1200" cap="none" spc="0" normalizeH="0" baseline="0" noProof="0">
                        <a:ln>
                          <a:noFill/>
                        </a:ln>
                        <a:effectLst/>
                        <a:uLnTx/>
                        <a:uFillTx/>
                        <a:latin typeface="Century Gothic"/>
                        <a:ea typeface="MJAreYouSirius"/>
                        <a:cs typeface="+mn-cs"/>
                      </a:endParaRPr>
                    </a:p>
                    <a:p>
                      <a:pPr marL="171450" marR="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highlight>
                            <a:srgbClr val="FFFF00"/>
                          </a:highlight>
                          <a:uLnTx/>
                          <a:uFillTx/>
                          <a:latin typeface="Century Gothic"/>
                          <a:ea typeface="MJAreYouSirius"/>
                          <a:cs typeface="+mn-cs"/>
                        </a:rPr>
                        <a:t>hundred, supply, single, middle, explain, surprise, pilgrim, sandwich, instead, complete, monster, settle, address, farther, sample, although, turtle, athlete, orchard, kingdom, fortress, instant, exclaim, mattress, sculptor</a:t>
                      </a:r>
                      <a:endParaRPr lang="en-US" sz="1100" b="1" i="0" u="none" strike="noStrike" kern="1200" cap="none" spc="0" normalizeH="0" baseline="0" noProof="0">
                        <a:ln>
                          <a:noFill/>
                        </a:ln>
                        <a:effectLst/>
                        <a:highlight>
                          <a:srgbClr val="FFFF00"/>
                        </a:highlight>
                        <a:uLnTx/>
                        <a:uFillTx/>
                        <a:latin typeface="Century Gothic"/>
                        <a:ea typeface="MJAreYouSirius"/>
                        <a:cs typeface="+mn-cs"/>
                      </a:endParaRPr>
                    </a:p>
                    <a:p>
                      <a:pPr marL="0" marR="0" lvl="0" indent="0" algn="l">
                        <a:lnSpc>
                          <a:spcPct val="100000"/>
                        </a:lnSpc>
                        <a:spcBef>
                          <a:spcPts val="0"/>
                        </a:spcBef>
                        <a:spcAft>
                          <a:spcPts val="0"/>
                        </a:spcAft>
                        <a:buNone/>
                      </a:pPr>
                      <a:endParaRPr lang="en-US" sz="1100" b="1" i="0" u="none" strike="noStrike" kern="1200" cap="none" spc="0" normalizeH="0" baseline="0" noProof="0">
                        <a:ln>
                          <a:noFill/>
                        </a:ln>
                        <a:effectLst/>
                        <a:uLnTx/>
                        <a:uFillTx/>
                        <a:latin typeface="Century Gothic"/>
                        <a:ea typeface="MJAreYouSirius"/>
                        <a:cs typeface="+mn-cs"/>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47094"/>
                  </a:ext>
                </a:extLst>
              </a:tr>
              <a:tr h="723900">
                <a:tc>
                  <a:txBody>
                    <a:bodyPr/>
                    <a:lstStyle/>
                    <a:p>
                      <a:pPr lvl="0" algn="ctr">
                        <a:buNone/>
                      </a:pPr>
                      <a:r>
                        <a:rPr lang="en-US" sz="1400" b="1" u="sng">
                          <a:latin typeface="MJAreYouSirius"/>
                          <a:ea typeface="MJAreYouSirius"/>
                        </a:rPr>
                        <a:t>ELA Vocab Words</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171450" lvl="0" indent="-171450" algn="l">
                        <a:lnSpc>
                          <a:spcPct val="100000"/>
                        </a:lnSpc>
                        <a:spcBef>
                          <a:spcPts val="0"/>
                        </a:spcBef>
                        <a:spcAft>
                          <a:spcPts val="0"/>
                        </a:spcAft>
                        <a:buFont typeface="Wingdings"/>
                        <a:buChar char="q"/>
                      </a:pPr>
                      <a:r>
                        <a:rPr lang="en-US" sz="1100" b="0" i="0" u="sng" strike="noStrike" kern="1200" cap="none" spc="0" normalizeH="0" baseline="0" noProof="0">
                          <a:ln>
                            <a:noFill/>
                          </a:ln>
                          <a:effectLst/>
                          <a:uLnTx/>
                          <a:uFillTx/>
                          <a:latin typeface="Century Gothic"/>
                        </a:rPr>
                        <a:t>Vocab Words from "Owen and </a:t>
                      </a:r>
                      <a:r>
                        <a:rPr lang="en-US" sz="1100" b="0" i="0" u="sng" strike="noStrike" kern="1200" cap="none" spc="0" normalizeH="0" baseline="0" noProof="0" err="1">
                          <a:ln>
                            <a:noFill/>
                          </a:ln>
                          <a:effectLst/>
                          <a:uLnTx/>
                          <a:uFillTx/>
                          <a:latin typeface="Century Gothic"/>
                        </a:rPr>
                        <a:t>Mzee</a:t>
                      </a:r>
                      <a:r>
                        <a:rPr lang="en-US" sz="1100" b="0" i="0" u="sng" strike="noStrike" kern="1200" cap="none" spc="0" normalizeH="0" baseline="0" noProof="0">
                          <a:ln>
                            <a:noFill/>
                          </a:ln>
                          <a:effectLst/>
                          <a:uLnTx/>
                          <a:uFillTx/>
                          <a:latin typeface="Century Gothic"/>
                        </a:rPr>
                        <a:t>"</a:t>
                      </a: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highlight>
                            <a:srgbClr val="FFFF00"/>
                          </a:highlight>
                          <a:uLnTx/>
                          <a:uFillTx/>
                          <a:latin typeface="Century Gothic"/>
                        </a:rPr>
                        <a:t>bond, suffer, intruder, companion, enclosure, inseparable, charge, chief, exhausted, affection</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06463568"/>
                  </a:ext>
                </a:extLst>
              </a:tr>
              <a:tr h="485775">
                <a:tc>
                  <a:txBody>
                    <a:bodyPr/>
                    <a:lstStyle/>
                    <a:p>
                      <a:pPr lvl="0" algn="ctr">
                        <a:buNone/>
                      </a:pPr>
                      <a:r>
                        <a:rPr lang="en-US" sz="1400" b="1" u="sng">
                          <a:latin typeface="MJAreYouSirius"/>
                          <a:ea typeface="MJAreYouSirius"/>
                        </a:rPr>
                        <a:t>PE</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hlinkClick r:id="rId13"/>
                        </a:rPr>
                        <a:t>Mr. Mena &amp; Mr. Schereck's Webpage</a:t>
                      </a:r>
                      <a:r>
                        <a:rPr lang="en-US" sz="1100" b="0" i="0" u="none" strike="noStrike" kern="1200" cap="none" spc="0" normalizeH="0" baseline="0" noProof="0">
                          <a:ln>
                            <a:noFill/>
                          </a:ln>
                          <a:effectLst/>
                          <a:uLnTx/>
                          <a:uFillTx/>
                          <a:latin typeface="Century Gothic"/>
                        </a:rPr>
                        <a:t> -Be sure to log into O365 first!</a:t>
                      </a: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rPr>
                        <a:t>See their teacher webpages for daily activities</a:t>
                      </a:r>
                    </a:p>
                    <a:p>
                      <a:pPr marL="0" lvl="0" indent="0" algn="l">
                        <a:lnSpc>
                          <a:spcPct val="100000"/>
                        </a:lnSpc>
                        <a:spcBef>
                          <a:spcPts val="0"/>
                        </a:spcBef>
                        <a:spcAft>
                          <a:spcPts val="0"/>
                        </a:spcAft>
                        <a:buNone/>
                      </a:pPr>
                      <a:endParaRPr lang="en-US" sz="1100" b="0" i="0" u="none" strike="noStrike" kern="1200" cap="none" spc="0" normalizeH="0" baseline="0" noProof="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6635536"/>
                  </a:ext>
                </a:extLst>
              </a:tr>
              <a:tr h="429229">
                <a:tc>
                  <a:txBody>
                    <a:bodyPr/>
                    <a:lstStyle/>
                    <a:p>
                      <a:pPr lvl="0" algn="ctr">
                        <a:buNone/>
                      </a:pPr>
                      <a:r>
                        <a:rPr lang="en-US" sz="1400" b="1" u="sng">
                          <a:latin typeface="MJAreYouSirius"/>
                          <a:ea typeface="MJAreYouSirius"/>
                        </a:rPr>
                        <a:t>Art</a:t>
                      </a:r>
                      <a:endParaRPr lang="en-US" b="1" u="sng"/>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hlinkClick r:id="rId14"/>
                        </a:rPr>
                        <a:t>Ms. Hole's Art Webpage</a:t>
                      </a:r>
                      <a:r>
                        <a:rPr lang="en-US" sz="1100" b="0" i="0" u="none" strike="noStrike" kern="1200" cap="none" spc="0" normalizeH="0" baseline="0" noProof="0">
                          <a:ln>
                            <a:noFill/>
                          </a:ln>
                          <a:effectLst/>
                          <a:uLnTx/>
                          <a:uFillTx/>
                          <a:latin typeface="Century Gothic"/>
                        </a:rPr>
                        <a:t> </a:t>
                      </a: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rPr>
                        <a:t>See Ms. Hole's webpage for daily activities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834444"/>
                  </a:ext>
                </a:extLst>
              </a:tr>
              <a:tr h="578526">
                <a:tc>
                  <a:txBody>
                    <a:bodyPr/>
                    <a:lstStyle/>
                    <a:p>
                      <a:pPr lvl="0" algn="ctr">
                        <a:buNone/>
                      </a:pPr>
                      <a:r>
                        <a:rPr lang="en-US" sz="1400" b="1" u="sng">
                          <a:latin typeface="MJAreYouSirius"/>
                          <a:ea typeface="MJAreYouSirius"/>
                        </a:rPr>
                        <a:t>Music</a:t>
                      </a:r>
                      <a:endParaRPr lang="en-US" b="1" u="sng"/>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hlinkClick r:id="rId15"/>
                        </a:rPr>
                        <a:t>Ms. Turek's Webpage</a:t>
                      </a: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rPr>
                        <a:t>See Ms. Turek's teacher webpage for daily activities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43406912"/>
                  </a:ext>
                </a:extLst>
              </a:tr>
              <a:tr h="781050">
                <a:tc>
                  <a:txBody>
                    <a:bodyPr/>
                    <a:lstStyle/>
                    <a:p>
                      <a:pPr lvl="0" algn="ctr">
                        <a:buNone/>
                      </a:pPr>
                      <a:r>
                        <a:rPr lang="en-US" sz="1400" b="1" u="sng">
                          <a:latin typeface="MJAreYouSirius"/>
                          <a:ea typeface="MJAreYouSirius"/>
                        </a:rPr>
                        <a:t>Tech</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hlinkClick r:id="rId16"/>
                        </a:rPr>
                        <a:t>Ms. Goshko's Weebly</a:t>
                      </a:r>
                      <a:endParaRPr lang="en-US" sz="1100" b="0" i="0" u="none" strike="noStrike" kern="1200" cap="none" spc="0" normalizeH="0" baseline="0" noProof="0">
                        <a:ln>
                          <a:noFill/>
                        </a:ln>
                        <a:effectLst/>
                        <a:uLnTx/>
                        <a:uFillTx/>
                        <a:latin typeface="Century Gothic"/>
                        <a:ea typeface="MJAreYouSirius"/>
                        <a:cs typeface="+mn-cs"/>
                        <a:hlinkClick r:id="rId16"/>
                      </a:endParaRP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hlinkClick r:id="rId17"/>
                        </a:rPr>
                        <a:t>Ms. Goshko's Webpage</a:t>
                      </a:r>
                      <a:endParaRPr lang="en-US" sz="1100" b="0" i="0" u="none" strike="noStrike" kern="1200" cap="none" spc="0" normalizeH="0" baseline="0" noProof="0">
                        <a:ln>
                          <a:noFill/>
                        </a:ln>
                        <a:effectLst/>
                        <a:uLnTx/>
                        <a:uFillTx/>
                        <a:latin typeface="Century Gothic"/>
                      </a:endParaRP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hlinkClick r:id="rId18"/>
                        </a:rPr>
                        <a:t>www.typing.com</a:t>
                      </a:r>
                      <a:r>
                        <a:rPr lang="en-US" sz="1100" b="0" i="0" u="none" strike="noStrike" kern="1200" cap="none" spc="0" normalizeH="0" baseline="0" noProof="0">
                          <a:ln>
                            <a:noFill/>
                          </a:ln>
                          <a:effectLst/>
                          <a:uLnTx/>
                          <a:uFillTx/>
                          <a:latin typeface="Century Gothic"/>
                        </a:rPr>
                        <a:t> </a:t>
                      </a: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rPr>
                        <a:t>See Ms. </a:t>
                      </a:r>
                      <a:r>
                        <a:rPr lang="en-US" sz="1100" b="0" i="0" u="none" strike="noStrike" kern="1200" cap="none" spc="0" normalizeH="0" baseline="0" noProof="0" err="1">
                          <a:ln>
                            <a:noFill/>
                          </a:ln>
                          <a:effectLst/>
                          <a:uLnTx/>
                          <a:uFillTx/>
                          <a:latin typeface="Century Gothic"/>
                        </a:rPr>
                        <a:t>Goshko's</a:t>
                      </a:r>
                      <a:r>
                        <a:rPr lang="en-US" sz="1100" b="0" i="0" u="none" strike="noStrike" kern="1200" cap="none" spc="0" normalizeH="0" baseline="0" noProof="0">
                          <a:ln>
                            <a:noFill/>
                          </a:ln>
                          <a:effectLst/>
                          <a:uLnTx/>
                          <a:uFillTx/>
                          <a:latin typeface="Century Gothic"/>
                        </a:rPr>
                        <a:t> teacher webpage for daily activities</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8152812"/>
                  </a:ext>
                </a:extLst>
              </a:tr>
              <a:tr h="1017089">
                <a:tc>
                  <a:txBody>
                    <a:bodyPr/>
                    <a:lstStyle/>
                    <a:p>
                      <a:pPr lvl="0" algn="ctr">
                        <a:buNone/>
                      </a:pPr>
                      <a:r>
                        <a:rPr lang="en-US" sz="1400" b="1" u="sng">
                          <a:latin typeface="MJAreYouSirius"/>
                          <a:ea typeface="MJAreYouSirius"/>
                        </a:rPr>
                        <a:t>Social Emotional</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rPr>
                        <a:t>Try creating a daily/weekly schedule to help with routine</a:t>
                      </a:r>
                      <a:endParaRPr lang="en-US" sz="1100">
                        <a:latin typeface="Century Gothic"/>
                      </a:endParaRP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rPr>
                        <a:t>Take breaks, eat a snack, and/or try movement breaks</a:t>
                      </a: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hlinkClick r:id="rId19"/>
                        </a:rPr>
                        <a:t>Make a Mind Jar</a:t>
                      </a:r>
                      <a:endParaRPr lang="en-US" sz="1100" b="0" i="0" u="none" strike="noStrike" kern="1200" cap="none" spc="0" normalizeH="0" baseline="0" noProof="0">
                        <a:ln>
                          <a:noFill/>
                        </a:ln>
                        <a:effectLst/>
                        <a:uLnTx/>
                        <a:uFillTx/>
                        <a:latin typeface="Century Gothic"/>
                      </a:endParaRP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hlinkClick r:id="rId20"/>
                        </a:rPr>
                        <a:t>Mindfulness Activities </a:t>
                      </a:r>
                      <a:endParaRPr lang="en-US" sz="1100" b="0" i="0" u="none" strike="noStrike" kern="1200" cap="none" spc="0" normalizeH="0" baseline="0" noProof="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96775069"/>
                  </a:ext>
                </a:extLst>
              </a:tr>
            </a:tbl>
          </a:graphicData>
        </a:graphic>
      </p:graphicFrame>
    </p:spTree>
    <p:extLst>
      <p:ext uri="{BB962C8B-B14F-4D97-AF65-F5344CB8AC3E}">
        <p14:creationId xmlns:p14="http://schemas.microsoft.com/office/powerpoint/2010/main" val="3886199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e 8">
            <a:extLst>
              <a:ext uri="{FF2B5EF4-FFF2-40B4-BE49-F238E27FC236}">
                <a16:creationId xmlns:a16="http://schemas.microsoft.com/office/drawing/2014/main" id="{BB2A09A1-07C5-4E19-8E21-F6918513A785}"/>
              </a:ext>
            </a:extLst>
          </p:cNvPr>
          <p:cNvGraphicFramePr>
            <a:graphicFrameLocks noGrp="1"/>
          </p:cNvGraphicFramePr>
          <p:nvPr>
            <p:extLst>
              <p:ext uri="{D42A27DB-BD31-4B8C-83A1-F6EECF244321}">
                <p14:modId xmlns:p14="http://schemas.microsoft.com/office/powerpoint/2010/main" val="1668205835"/>
              </p:ext>
            </p:extLst>
          </p:nvPr>
        </p:nvGraphicFramePr>
        <p:xfrm>
          <a:off x="239340" y="2016601"/>
          <a:ext cx="7293720" cy="7647365"/>
        </p:xfrm>
        <a:graphic>
          <a:graphicData uri="http://schemas.openxmlformats.org/drawingml/2006/table">
            <a:tbl>
              <a:tblPr firstRow="1" bandRow="1">
                <a:tableStyleId>{5C22544A-7EE6-4342-B048-85BDC9FD1C3A}</a:tableStyleId>
              </a:tblPr>
              <a:tblGrid>
                <a:gridCol w="2324100">
                  <a:extLst>
                    <a:ext uri="{9D8B030D-6E8A-4147-A177-3AD203B41FA5}">
                      <a16:colId xmlns:a16="http://schemas.microsoft.com/office/drawing/2014/main" val="1574818070"/>
                    </a:ext>
                  </a:extLst>
                </a:gridCol>
                <a:gridCol w="4969620">
                  <a:extLst>
                    <a:ext uri="{9D8B030D-6E8A-4147-A177-3AD203B41FA5}">
                      <a16:colId xmlns:a16="http://schemas.microsoft.com/office/drawing/2014/main" val="577556384"/>
                    </a:ext>
                  </a:extLst>
                </a:gridCol>
              </a:tblGrid>
              <a:tr h="348665">
                <a:tc>
                  <a:txBody>
                    <a:bodyPr/>
                    <a:lstStyle/>
                    <a:p>
                      <a:pPr algn="ctr"/>
                      <a:r>
                        <a:rPr lang="en-US" sz="1800" u="sng" dirty="0">
                          <a:solidFill>
                            <a:schemeClr val="tx1"/>
                          </a:solidFill>
                          <a:latin typeface="KG Summer Storm Smooth"/>
                          <a:ea typeface="MJAreYouSirius"/>
                        </a:rPr>
                        <a:t>Subjects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tc>
                  <a:txBody>
                    <a:bodyPr/>
                    <a:lstStyle/>
                    <a:p>
                      <a:pPr algn="ctr"/>
                      <a:r>
                        <a:rPr lang="en-US" sz="1800" u="sng" dirty="0">
                          <a:solidFill>
                            <a:schemeClr val="tx1"/>
                          </a:solidFill>
                          <a:latin typeface="KG Summer Storm Smooth"/>
                          <a:ea typeface="MJAreYouSirius"/>
                        </a:rPr>
                        <a:t>Activities to Complete</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extLst>
                  <a:ext uri="{0D108BD9-81ED-4DB2-BD59-A6C34878D82A}">
                    <a16:rowId xmlns:a16="http://schemas.microsoft.com/office/drawing/2014/main" val="3052746781"/>
                  </a:ext>
                </a:extLst>
              </a:tr>
              <a:tr h="2076450">
                <a:tc>
                  <a:txBody>
                    <a:bodyPr/>
                    <a:lstStyle/>
                    <a:p>
                      <a:pPr algn="ctr"/>
                      <a:r>
                        <a:rPr lang="en-US" sz="1800" dirty="0">
                          <a:latin typeface="KG Summer Storm Smooth"/>
                          <a:ea typeface="MJAreYouSirius"/>
                        </a:rPr>
                        <a:t>ELA</a:t>
                      </a:r>
                      <a:endParaRPr kumimoji="0" lang="en-US" sz="2000" b="0" i="0" u="none" strike="noStrike" kern="1200" cap="none" spc="0" normalizeH="0" baseline="0" noProof="0" dirty="0">
                        <a:ln>
                          <a:noFill/>
                        </a:ln>
                        <a:solidFill>
                          <a:prstClr val="black"/>
                        </a:solidFill>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panose="05000000000000000000" pitchFamily="2" charset="2"/>
                        <a:buChar char="q"/>
                      </a:pPr>
                      <a:r>
                        <a:rPr lang="en-US" sz="1400" b="0" i="0" u="none" strike="noStrike" kern="1200" cap="none" spc="0" normalizeH="0" baseline="0" noProof="0" dirty="0">
                          <a:ln>
                            <a:noFill/>
                          </a:ln>
                          <a:effectLst/>
                          <a:uLnTx/>
                          <a:uFillTx/>
                          <a:latin typeface="Century Gothic"/>
                          <a:ea typeface="MJAreYouSirius"/>
                          <a:cs typeface="+mn-cs"/>
                          <a:hlinkClick r:id="rId3"/>
                        </a:rPr>
                        <a:t>Freckle ELA</a:t>
                      </a:r>
                      <a:r>
                        <a:rPr lang="en-US" sz="1400" b="0" i="0" u="none" strike="noStrike" kern="1200" cap="none" spc="0" normalizeH="0" baseline="0" noProof="0" dirty="0">
                          <a:ln>
                            <a:noFill/>
                          </a:ln>
                          <a:effectLst/>
                          <a:uLnTx/>
                          <a:uFillTx/>
                          <a:latin typeface="Century Gothic"/>
                          <a:ea typeface="MJAreYouSirius"/>
                          <a:cs typeface="+mn-cs"/>
                        </a:rPr>
                        <a:t> (10 minutes- </a:t>
                      </a:r>
                      <a:r>
                        <a:rPr lang="en-US" sz="1400" b="1" i="0" u="sng" strike="noStrike" kern="1200" cap="none" spc="0" normalizeH="0" baseline="0" noProof="0" dirty="0">
                          <a:ln>
                            <a:noFill/>
                          </a:ln>
                          <a:effectLst/>
                          <a:uLnTx/>
                          <a:uFillTx/>
                          <a:latin typeface="Century Gothic"/>
                          <a:ea typeface="MJAreYouSirius"/>
                          <a:cs typeface="+mn-cs"/>
                        </a:rPr>
                        <a:t>Adaptive Practice</a:t>
                      </a:r>
                      <a:r>
                        <a:rPr lang="en-US" sz="1400" b="0" i="0" u="none" strike="noStrike" kern="1200" cap="none" spc="0" normalizeH="0" baseline="0" noProof="0" dirty="0">
                          <a:ln>
                            <a:noFill/>
                          </a:ln>
                          <a:effectLst/>
                          <a:uLnTx/>
                          <a:uFillTx/>
                          <a:latin typeface="Century Gothic"/>
                          <a:ea typeface="MJAreYouSirius"/>
                          <a:cs typeface="+mn-cs"/>
                        </a:rPr>
                        <a:t>)</a:t>
                      </a:r>
                    </a:p>
                    <a:p>
                      <a:pPr marL="285750" marR="0" lvl="0" indent="-285750" algn="l">
                        <a:lnSpc>
                          <a:spcPct val="100000"/>
                        </a:lnSpc>
                        <a:spcBef>
                          <a:spcPts val="0"/>
                        </a:spcBef>
                        <a:spcAft>
                          <a:spcPts val="0"/>
                        </a:spcAft>
                        <a:buFont typeface="Wingdings" panose="05000000000000000000" pitchFamily="2" charset="2"/>
                        <a:buChar char="q"/>
                      </a:pPr>
                      <a:r>
                        <a:rPr lang="en-US" sz="1400" b="0" i="0" u="none" strike="noStrike" kern="1200" cap="none" spc="0" normalizeH="0" baseline="0" noProof="0" dirty="0">
                          <a:ln>
                            <a:noFill/>
                          </a:ln>
                          <a:effectLst/>
                          <a:uLnTx/>
                          <a:uFillTx/>
                          <a:latin typeface="Century Gothic"/>
                        </a:rPr>
                        <a:t>Complete 'Owen and </a:t>
                      </a:r>
                      <a:r>
                        <a:rPr lang="en-US" sz="1400" b="0" i="0" u="none" strike="noStrike" kern="1200" cap="none" spc="0" normalizeH="0" baseline="0" noProof="0" dirty="0" err="1">
                          <a:ln>
                            <a:noFill/>
                          </a:ln>
                          <a:effectLst/>
                          <a:uLnTx/>
                          <a:uFillTx/>
                          <a:latin typeface="Century Gothic"/>
                        </a:rPr>
                        <a:t>Mzee</a:t>
                      </a:r>
                      <a:r>
                        <a:rPr lang="en-US" sz="1400" b="0" i="0" u="none" strike="noStrike" kern="1200" cap="none" spc="0" normalizeH="0" baseline="0" noProof="0" dirty="0">
                          <a:ln>
                            <a:noFill/>
                          </a:ln>
                          <a:effectLst/>
                          <a:uLnTx/>
                          <a:uFillTx/>
                          <a:latin typeface="Century Gothic"/>
                        </a:rPr>
                        <a:t> Vocab 4 Squares' as an assignment on Teams (remember to turn this in)</a:t>
                      </a:r>
                    </a:p>
                    <a:p>
                      <a:pPr marL="285750" marR="0" lvl="0" indent="-285750" algn="l">
                        <a:lnSpc>
                          <a:spcPct val="100000"/>
                        </a:lnSpc>
                        <a:spcBef>
                          <a:spcPts val="0"/>
                        </a:spcBef>
                        <a:spcAft>
                          <a:spcPts val="0"/>
                        </a:spcAft>
                        <a:buFont typeface="Wingdings,Sans-Serif" panose="05000000000000000000" pitchFamily="2" charset="2"/>
                        <a:buChar char="q"/>
                      </a:pPr>
                      <a:r>
                        <a:rPr lang="en-US" sz="1400" b="0" i="0" u="none" strike="noStrike" kern="1200" cap="none" spc="0" normalizeH="0" baseline="0" noProof="0" dirty="0">
                          <a:ln>
                            <a:noFill/>
                          </a:ln>
                          <a:effectLst/>
                          <a:uLnTx/>
                          <a:uFillTx/>
                          <a:latin typeface="Century Gothic"/>
                        </a:rPr>
                        <a:t>Go on </a:t>
                      </a:r>
                      <a:r>
                        <a:rPr lang="en-US" sz="1400" b="0" i="0" u="none" strike="noStrike" kern="1200" cap="none" spc="0" normalizeH="0" baseline="0" noProof="0" dirty="0">
                          <a:ln>
                            <a:noFill/>
                          </a:ln>
                          <a:effectLst/>
                          <a:uLnTx/>
                          <a:uFillTx/>
                          <a:latin typeface="Century Gothic"/>
                          <a:hlinkClick r:id="rId4"/>
                        </a:rPr>
                        <a:t>Epic!</a:t>
                      </a:r>
                      <a:r>
                        <a:rPr lang="en-US" sz="1400" b="0" i="0" u="none" strike="noStrike" kern="1200" cap="none" spc="0" normalizeH="0" baseline="0" noProof="0" dirty="0">
                          <a:ln>
                            <a:noFill/>
                          </a:ln>
                          <a:effectLst/>
                          <a:uLnTx/>
                          <a:uFillTx/>
                          <a:latin typeface="Century Gothic"/>
                        </a:rPr>
                        <a:t> and log in</a:t>
                      </a:r>
                      <a:endParaRPr lang="en-US" sz="1400" b="0" i="0" u="none" strike="noStrike" kern="1200" cap="none" spc="0" normalizeH="0" baseline="0" noProof="0" dirty="0">
                        <a:ln>
                          <a:noFill/>
                        </a:ln>
                        <a:effectLst/>
                        <a:uLnTx/>
                        <a:uFillTx/>
                      </a:endParaRPr>
                    </a:p>
                    <a:p>
                      <a:pPr marL="285750" marR="0" lvl="0" indent="-285750" algn="l">
                        <a:lnSpc>
                          <a:spcPct val="100000"/>
                        </a:lnSpc>
                        <a:spcBef>
                          <a:spcPts val="0"/>
                        </a:spcBef>
                        <a:spcAft>
                          <a:spcPts val="0"/>
                        </a:spcAft>
                        <a:buFont typeface="Wingdings,Sans-Serif" panose="05000000000000000000" pitchFamily="2" charset="2"/>
                        <a:buChar char="q"/>
                      </a:pPr>
                      <a:r>
                        <a:rPr lang="en-US" sz="1400" b="0" i="0" u="none" strike="noStrike" kern="1200" cap="none" spc="0" normalizeH="0" baseline="0" noProof="0" dirty="0">
                          <a:ln>
                            <a:noFill/>
                          </a:ln>
                          <a:effectLst/>
                          <a:uLnTx/>
                          <a:uFillTx/>
                          <a:latin typeface="Century Gothic"/>
                        </a:rPr>
                        <a:t>Read these two books about Hippos and Tortoises titled: </a:t>
                      </a:r>
                      <a:r>
                        <a:rPr lang="en-US" sz="1400" b="1" i="0" u="sng" strike="noStrike" kern="1200" cap="none" spc="0" normalizeH="0" baseline="0" noProof="0" dirty="0">
                          <a:ln>
                            <a:noFill/>
                          </a:ln>
                          <a:effectLst/>
                          <a:uLnTx/>
                          <a:uFillTx/>
                          <a:latin typeface="Century Gothic"/>
                        </a:rPr>
                        <a:t>Hippo: River Horse</a:t>
                      </a:r>
                      <a:r>
                        <a:rPr lang="en-US" sz="1400" b="0" i="0" u="none" strike="noStrike" kern="1200" cap="none" spc="0" normalizeH="0" baseline="0" noProof="0" dirty="0">
                          <a:ln>
                            <a:noFill/>
                          </a:ln>
                          <a:effectLst/>
                          <a:uLnTx/>
                          <a:uFillTx/>
                          <a:latin typeface="Century Gothic"/>
                        </a:rPr>
                        <a:t> and </a:t>
                      </a:r>
                      <a:r>
                        <a:rPr lang="en-US" sz="1400" b="1" i="0" u="sng" strike="noStrike" kern="1200" cap="none" spc="0" normalizeH="0" baseline="0" noProof="0" dirty="0">
                          <a:ln>
                            <a:noFill/>
                          </a:ln>
                          <a:effectLst/>
                          <a:uLnTx/>
                          <a:uFillTx/>
                          <a:latin typeface="Century Gothic"/>
                        </a:rPr>
                        <a:t>Turtle or Tortoise? </a:t>
                      </a:r>
                      <a:r>
                        <a:rPr lang="en-US" sz="1400" b="0" i="0" u="none" strike="noStrike" kern="1200" cap="none" spc="0" normalizeH="0" baseline="0" noProof="0" dirty="0">
                          <a:ln>
                            <a:noFill/>
                          </a:ln>
                          <a:effectLst/>
                          <a:uLnTx/>
                          <a:uFillTx/>
                          <a:latin typeface="Century Gothic"/>
                        </a:rPr>
                        <a:t>(these were assigned to you). </a:t>
                      </a:r>
                      <a:r>
                        <a:rPr lang="en-US" sz="1400" b="0" i="0" u="none" strike="noStrike" kern="1200" cap="none" spc="0" normalizeH="0" baseline="0" noProof="0" dirty="0">
                          <a:ln>
                            <a:noFill/>
                          </a:ln>
                          <a:effectLst/>
                          <a:highlight>
                            <a:srgbClr val="FFFF00"/>
                          </a:highlight>
                          <a:uLnTx/>
                          <a:uFillTx/>
                          <a:latin typeface="Century Gothic"/>
                        </a:rPr>
                        <a:t>You will need information from these books to help with your assignment for tomorrow.</a:t>
                      </a:r>
                      <a:endParaRPr lang="en-US" dirty="0">
                        <a:highlight>
                          <a:srgbClr val="FFFF00"/>
                        </a:highlight>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4086807"/>
                  </a:ext>
                </a:extLst>
              </a:tr>
              <a:tr h="2362200">
                <a:tc>
                  <a:txBody>
                    <a:bodyPr/>
                    <a:lstStyle/>
                    <a:p>
                      <a:pPr algn="ctr"/>
                      <a:r>
                        <a:rPr lang="en-US" sz="1800" dirty="0">
                          <a:latin typeface="KG Summer Storm Smooth"/>
                          <a:ea typeface="MJAreYouSirius"/>
                        </a:rPr>
                        <a:t>Math</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hlinkClick r:id="rId3"/>
                        </a:rPr>
                        <a:t>Freckle Math</a:t>
                      </a:r>
                      <a:r>
                        <a:rPr lang="en-US" sz="1400" b="0" i="0" u="none" strike="noStrike" kern="1200" cap="none" spc="0" normalizeH="0" baseline="0" noProof="0" dirty="0">
                          <a:ln>
                            <a:noFill/>
                          </a:ln>
                          <a:effectLst/>
                          <a:uLnTx/>
                          <a:uFillTx/>
                          <a:latin typeface="Century Gothic"/>
                        </a:rPr>
                        <a:t> (10 minutes- </a:t>
                      </a:r>
                      <a:r>
                        <a:rPr lang="en-US" sz="1400" b="1" i="0" u="sng" strike="noStrike" kern="1200" cap="none" spc="0" normalizeH="0" baseline="0" noProof="0" dirty="0">
                          <a:ln>
                            <a:noFill/>
                          </a:ln>
                          <a:effectLst/>
                          <a:uLnTx/>
                          <a:uFillTx/>
                          <a:latin typeface="Century Gothic"/>
                        </a:rPr>
                        <a:t>Adaptive Practice</a:t>
                      </a:r>
                      <a:r>
                        <a:rPr lang="en-US" sz="1400" b="0" i="0" u="none" strike="noStrike" kern="1200" cap="none" spc="0" normalizeH="0" baseline="0" noProof="0" dirty="0">
                          <a:ln>
                            <a:noFill/>
                          </a:ln>
                          <a:effectLst/>
                          <a:uLnTx/>
                          <a:uFillTx/>
                          <a:latin typeface="Century Gothic"/>
                        </a:rPr>
                        <a:t>)</a:t>
                      </a:r>
                      <a:endParaRPr lang="en-US" sz="1400" b="0" i="0" u="none" strike="noStrike" kern="1200" cap="none" spc="0" normalizeH="0" baseline="0" noProof="0" dirty="0">
                        <a:ln>
                          <a:noFill/>
                        </a:ln>
                        <a:effectLst/>
                        <a:uLnTx/>
                        <a:uFillTx/>
                        <a:latin typeface="Century Gothic"/>
                        <a:ea typeface="MJAreYouSirius"/>
                        <a:cs typeface="+mn-cs"/>
                      </a:endParaRP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Go on </a:t>
                      </a:r>
                      <a:r>
                        <a:rPr lang="en-US" sz="1400" b="0" i="0" u="none" strike="noStrike" kern="1200" cap="none" spc="0" normalizeH="0" baseline="0" noProof="0" dirty="0">
                          <a:ln>
                            <a:noFill/>
                          </a:ln>
                          <a:effectLst/>
                          <a:uLnTx/>
                          <a:uFillTx/>
                          <a:latin typeface="Century Gothic"/>
                          <a:hlinkClick r:id="rId5"/>
                        </a:rPr>
                        <a:t>Khan Academy</a:t>
                      </a:r>
                      <a:r>
                        <a:rPr lang="en-US" sz="1400" b="0" i="0" u="none" strike="noStrike" kern="1200" cap="none" spc="0" normalizeH="0" baseline="0" noProof="0" dirty="0">
                          <a:ln>
                            <a:noFill/>
                          </a:ln>
                          <a:effectLst/>
                          <a:uLnTx/>
                          <a:uFillTx/>
                          <a:latin typeface="Century Gothic"/>
                        </a:rPr>
                        <a:t> and log in</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Complete the activity called: "Writing decimals as a fraction review"</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Watch the video called: "Common fractions and decimals"</a:t>
                      </a:r>
                      <a:endParaRPr kumimoji="0" lang="en-US" sz="1400" b="0" i="0" u="none" strike="noStrike" kern="1200" cap="none" spc="0" normalizeH="0" baseline="0" noProof="0" dirty="0">
                        <a:ln>
                          <a:noFill/>
                        </a:ln>
                        <a:effectLst/>
                        <a:uLnTx/>
                        <a:uFillTx/>
                        <a:latin typeface="Century Gothic"/>
                      </a:endParaRP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Complete the activities called: "Write common decimals as fractions" and "Write common fractions as decimals"</a:t>
                      </a:r>
                    </a:p>
                    <a:p>
                      <a:pPr marL="0" marR="0" lvl="0" indent="0" algn="l">
                        <a:lnSpc>
                          <a:spcPct val="100000"/>
                        </a:lnSpc>
                        <a:spcBef>
                          <a:spcPts val="0"/>
                        </a:spcBef>
                        <a:spcAft>
                          <a:spcPts val="0"/>
                        </a:spcAft>
                        <a:buNone/>
                      </a:pPr>
                      <a:r>
                        <a:rPr lang="en-US" sz="1400" b="0" i="0" u="none" strike="noStrike" kern="1200" cap="none" spc="0" normalizeH="0" baseline="0" noProof="0" dirty="0">
                          <a:ln>
                            <a:noFill/>
                          </a:ln>
                          <a:effectLst/>
                          <a:highlight>
                            <a:srgbClr val="FFFF00"/>
                          </a:highlight>
                          <a:uLnTx/>
                          <a:uFillTx/>
                          <a:latin typeface="Century Gothic"/>
                        </a:rPr>
                        <a:t>*Remember to watch the entire video for completion</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5670125"/>
                  </a:ext>
                </a:extLst>
              </a:tr>
              <a:tr h="1877425">
                <a:tc>
                  <a:txBody>
                    <a:bodyPr/>
                    <a:lstStyle/>
                    <a:p>
                      <a:pPr algn="ctr"/>
                      <a:r>
                        <a:rPr lang="en-US" sz="1800" dirty="0">
                          <a:latin typeface="KG Summer Storm Smooth"/>
                          <a:ea typeface="MJAreYouSirius"/>
                        </a:rPr>
                        <a:t>Social </a:t>
                      </a:r>
                      <a:endParaRPr lang="en-US" sz="1800" b="0" i="0" u="none" strike="noStrike" kern="1200" cap="none" spc="0" normalizeH="0" baseline="0" noProof="0" dirty="0">
                        <a:ln>
                          <a:noFill/>
                        </a:ln>
                        <a:solidFill>
                          <a:prstClr val="black"/>
                        </a:solidFill>
                        <a:effectLst/>
                        <a:uLnTx/>
                        <a:uFillTx/>
                        <a:latin typeface="KG Summer Storm Smooth"/>
                        <a:ea typeface="MJAreYouSirius"/>
                        <a:cs typeface="+mn-cs"/>
                      </a:endParaRPr>
                    </a:p>
                    <a:p>
                      <a:pPr lvl="0" algn="ctr">
                        <a:buNone/>
                      </a:pPr>
                      <a:r>
                        <a:rPr lang="en-US" sz="1800" dirty="0">
                          <a:latin typeface="KG Summer Storm Smooth"/>
                          <a:ea typeface="MJAreYouSirius"/>
                        </a:rPr>
                        <a:t>Studies</a:t>
                      </a:r>
                      <a:endParaRPr kumimoji="0" lang="en-US" sz="1800" b="0" i="0" u="none" strike="noStrike" kern="1200" cap="none" spc="0" normalizeH="0" baseline="0" noProof="0" dirty="0">
                        <a:ln>
                          <a:noFill/>
                        </a:ln>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a:lnSpc>
                          <a:spcPct val="100000"/>
                        </a:lnSpc>
                        <a:spcBef>
                          <a:spcPts val="0"/>
                        </a:spcBef>
                        <a:spcAft>
                          <a:spcPts val="0"/>
                        </a:spcAft>
                        <a:buFont typeface="Wingdings,Sans-Serif" panose="05000000000000000000" pitchFamily="2" charset="2"/>
                        <a:buChar char="q"/>
                      </a:pPr>
                      <a:r>
                        <a:rPr lang="en-US" sz="1400" b="0" i="0" u="none" strike="noStrike" kern="1200" cap="none" spc="0" normalizeH="0" baseline="0" noProof="0" dirty="0">
                          <a:ln>
                            <a:noFill/>
                          </a:ln>
                          <a:effectLst/>
                          <a:uLnTx/>
                          <a:uFillTx/>
                          <a:latin typeface="Century Gothic"/>
                        </a:rPr>
                        <a:t>The Northeast Region: </a:t>
                      </a:r>
                      <a:r>
                        <a:rPr lang="en-US" sz="1400" b="0" i="0" u="none" strike="noStrike" kern="1200" cap="none" spc="0" normalizeH="0" baseline="0" noProof="0" dirty="0">
                          <a:ln>
                            <a:noFill/>
                          </a:ln>
                          <a:effectLst/>
                          <a:uLnTx/>
                          <a:uFillTx/>
                          <a:latin typeface="Century Gothic"/>
                          <a:hlinkClick r:id="rId6"/>
                        </a:rPr>
                        <a:t>Click here to watch the video of the Northeast Region</a:t>
                      </a:r>
                      <a:endParaRPr lang="en-US" sz="1400" b="0" i="0" u="none" strike="noStrike" kern="1200" cap="none" spc="0" normalizeH="0" baseline="0" noProof="0" dirty="0">
                        <a:ln>
                          <a:noFill/>
                        </a:ln>
                        <a:effectLst/>
                        <a:uLnTx/>
                        <a:uFillTx/>
                        <a:latin typeface="Century Gothic"/>
                      </a:endParaRPr>
                    </a:p>
                    <a:p>
                      <a:pPr marL="285750" marR="0" lvl="0" indent="-285750" algn="l">
                        <a:lnSpc>
                          <a:spcPct val="100000"/>
                        </a:lnSpc>
                        <a:spcBef>
                          <a:spcPts val="0"/>
                        </a:spcBef>
                        <a:spcAft>
                          <a:spcPts val="0"/>
                        </a:spcAft>
                        <a:buFont typeface="Wingdings,Sans-Serif" panose="05000000000000000000" pitchFamily="2" charset="2"/>
                        <a:buChar char="q"/>
                      </a:pPr>
                      <a:r>
                        <a:rPr lang="en-US" sz="1400" b="0" i="0" u="none" strike="noStrike" kern="1200" cap="none" spc="0" normalizeH="0" baseline="0" noProof="0" dirty="0">
                          <a:ln>
                            <a:noFill/>
                          </a:ln>
                          <a:effectLst/>
                          <a:uLnTx/>
                          <a:uFillTx/>
                          <a:latin typeface="Century Gothic"/>
                        </a:rPr>
                        <a:t>Complete the 'Northeast States Interactive Map' as an assignment on Teams (remember to turn this in)</a:t>
                      </a:r>
                    </a:p>
                    <a:p>
                      <a:pPr marL="285750" marR="0" lvl="0" indent="-285750" algn="l">
                        <a:lnSpc>
                          <a:spcPct val="100000"/>
                        </a:lnSpc>
                        <a:spcBef>
                          <a:spcPts val="0"/>
                        </a:spcBef>
                        <a:spcAft>
                          <a:spcPts val="0"/>
                        </a:spcAft>
                        <a:buFont typeface="Wingdings,Sans-Serif" panose="05000000000000000000" pitchFamily="2" charset="2"/>
                        <a:buChar char="q"/>
                      </a:pPr>
                      <a:r>
                        <a:rPr lang="en-US" sz="1400" b="0" i="0" u="none" strike="noStrike" kern="1200" cap="none" spc="0" normalizeH="0" baseline="0" noProof="0" dirty="0">
                          <a:ln>
                            <a:noFill/>
                          </a:ln>
                          <a:effectLst/>
                          <a:uLnTx/>
                          <a:uFillTx/>
                          <a:latin typeface="Century Gothic"/>
                          <a:hlinkClick r:id="rId7"/>
                        </a:rPr>
                        <a:t>Click here to view a map to help you with your assignment on Teams</a:t>
                      </a:r>
                      <a:r>
                        <a:rPr lang="en-US" sz="1400" b="0" i="0" u="none" strike="noStrike" kern="1200" cap="none" spc="0" normalizeH="0" baseline="0" noProof="0" dirty="0">
                          <a:ln>
                            <a:noFill/>
                          </a:ln>
                          <a:effectLst/>
                          <a:uLnTx/>
                          <a:uFillTx/>
                          <a:latin typeface="Century Gothic"/>
                        </a:rPr>
                        <a:t> </a:t>
                      </a:r>
                    </a:p>
                    <a:p>
                      <a:pPr marL="0" marR="0" lvl="0" indent="0" algn="l">
                        <a:lnSpc>
                          <a:spcPct val="100000"/>
                        </a:lnSpc>
                        <a:spcBef>
                          <a:spcPts val="0"/>
                        </a:spcBef>
                        <a:spcAft>
                          <a:spcPts val="0"/>
                        </a:spcAft>
                        <a:buNone/>
                      </a:pPr>
                      <a:endParaRPr lang="en-US" sz="1400" b="0" i="0" u="none" strike="noStrike" kern="1200" cap="none" spc="0" normalizeH="0" baseline="0" noProof="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47094"/>
                  </a:ext>
                </a:extLst>
              </a:tr>
              <a:tr h="965530">
                <a:tc>
                  <a:txBody>
                    <a:bodyPr/>
                    <a:lstStyle/>
                    <a:p>
                      <a:pPr algn="ctr"/>
                      <a:r>
                        <a:rPr lang="en-US" sz="1800" dirty="0">
                          <a:latin typeface="KG Summer Storm Smooth"/>
                          <a:ea typeface="MJAreYouSirius"/>
                        </a:rPr>
                        <a:t>Science</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lvl="0" indent="-285750" algn="l">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No science today</a:t>
                      </a:r>
                      <a:endParaRPr kumimoji="0" lang="en-US" sz="1400" b="0" i="0" u="none" strike="noStrike" kern="1200" cap="none" spc="0" normalizeH="0" baseline="0" noProof="0" dirty="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5172386"/>
                  </a:ext>
                </a:extLst>
              </a:tr>
            </a:tbl>
          </a:graphicData>
        </a:graphic>
      </p:graphicFrame>
      <p:sp>
        <p:nvSpPr>
          <p:cNvPr id="3" name="TextBox 2">
            <a:extLst>
              <a:ext uri="{FF2B5EF4-FFF2-40B4-BE49-F238E27FC236}">
                <a16:creationId xmlns:a16="http://schemas.microsoft.com/office/drawing/2014/main" id="{FFB56B8C-8F1D-491A-9858-A15C95A1CC7D}"/>
              </a:ext>
            </a:extLst>
          </p:cNvPr>
          <p:cNvSpPr txBox="1"/>
          <p:nvPr/>
        </p:nvSpPr>
        <p:spPr>
          <a:xfrm>
            <a:off x="267915" y="852228"/>
            <a:ext cx="7424897" cy="1846659"/>
          </a:xfrm>
          <a:prstGeom prst="rect">
            <a:avLst/>
          </a:prstGeom>
          <a:noFill/>
        </p:spPr>
        <p:txBody>
          <a:bodyPr wrap="square" rtlCol="0" anchor="t">
            <a:spAutoFit/>
          </a:bodyPr>
          <a:lstStyle/>
          <a:p>
            <a:pPr algn="ctr"/>
            <a:r>
              <a:rPr lang="en-US" sz="4000">
                <a:ln>
                  <a:solidFill>
                    <a:sysClr val="windowText" lastClr="000000"/>
                  </a:solidFill>
                </a:ln>
                <a:effectLst>
                  <a:outerShdw blurRad="38100" dist="38100" dir="2700000" algn="tl">
                    <a:srgbClr val="000000">
                      <a:alpha val="43137"/>
                    </a:srgbClr>
                  </a:outerShdw>
                </a:effectLst>
                <a:latin typeface="MJSleepSweetly"/>
                <a:ea typeface="MJSleepSweetly"/>
              </a:rPr>
              <a:t>Monday 4/27/20- </a:t>
            </a:r>
            <a:r>
              <a:rPr lang="en-US" sz="4000" b="1" u="sng">
                <a:ln>
                  <a:solidFill>
                    <a:sysClr val="windowText" lastClr="000000"/>
                  </a:solidFill>
                </a:ln>
                <a:effectLst>
                  <a:outerShdw blurRad="38100" dist="38100" dir="2700000" algn="tl">
                    <a:srgbClr val="000000">
                      <a:alpha val="43137"/>
                    </a:srgbClr>
                  </a:outerShdw>
                </a:effectLst>
                <a:latin typeface="Century Gothic"/>
                <a:ea typeface="MJSleepSweetly"/>
              </a:rPr>
              <a:t>A</a:t>
            </a:r>
            <a:r>
              <a:rPr lang="en-US" sz="4000">
                <a:ln>
                  <a:solidFill>
                    <a:sysClr val="windowText" lastClr="000000"/>
                  </a:solidFill>
                </a:ln>
                <a:effectLst>
                  <a:outerShdw blurRad="38100" dist="38100" dir="2700000" algn="tl">
                    <a:srgbClr val="000000">
                      <a:alpha val="43137"/>
                    </a:srgbClr>
                  </a:outerShdw>
                </a:effectLst>
                <a:latin typeface="Century Gothic"/>
                <a:ea typeface="MJSleepSweetly"/>
              </a:rPr>
              <a:t>rt Day</a:t>
            </a:r>
            <a:r>
              <a:rPr lang="en-US" sz="4800">
                <a:ln>
                  <a:solidFill>
                    <a:sysClr val="windowText" lastClr="000000"/>
                  </a:solidFill>
                </a:ln>
                <a:effectLst>
                  <a:outerShdw blurRad="38100" dist="38100" dir="2700000" algn="tl">
                    <a:srgbClr val="000000">
                      <a:alpha val="43137"/>
                    </a:srgbClr>
                  </a:outerShdw>
                </a:effectLst>
                <a:latin typeface="MJSleepSweetly"/>
                <a:ea typeface="MJSleepSweetly"/>
              </a:rPr>
              <a:t> </a:t>
            </a:r>
          </a:p>
          <a:p>
            <a:pPr algn="ctr"/>
            <a:r>
              <a:rPr lang="en-US">
                <a:ln>
                  <a:solidFill>
                    <a:sysClr val="windowText" lastClr="000000"/>
                  </a:solidFill>
                </a:ln>
                <a:effectLst>
                  <a:outerShdw blurRad="38100" dist="38100" dir="2700000" algn="tl">
                    <a:srgbClr val="000000">
                      <a:alpha val="43137"/>
                    </a:srgbClr>
                  </a:outerShdw>
                </a:effectLst>
                <a:latin typeface="Century Gothic"/>
                <a:ea typeface="MJSleepSweetly"/>
              </a:rPr>
              <a:t>Create your own </a:t>
            </a:r>
            <a:r>
              <a:rPr lang="en-US" b="1" u="sng">
                <a:ln>
                  <a:solidFill>
                    <a:sysClr val="windowText" lastClr="000000"/>
                  </a:solidFill>
                </a:ln>
                <a:effectLst>
                  <a:outerShdw blurRad="38100" dist="38100" dir="2700000" algn="tl">
                    <a:srgbClr val="000000">
                      <a:alpha val="43137"/>
                    </a:srgbClr>
                  </a:outerShdw>
                </a:effectLst>
                <a:latin typeface="Century Gothic"/>
                <a:ea typeface="MJSleepSweetly"/>
              </a:rPr>
              <a:t>a</a:t>
            </a:r>
            <a:r>
              <a:rPr lang="en-US">
                <a:ln>
                  <a:solidFill>
                    <a:sysClr val="windowText" lastClr="000000"/>
                  </a:solidFill>
                </a:ln>
                <a:effectLst>
                  <a:outerShdw blurRad="38100" dist="38100" dir="2700000" algn="tl">
                    <a:srgbClr val="000000">
                      <a:alpha val="43137"/>
                    </a:srgbClr>
                  </a:outerShdw>
                </a:effectLst>
                <a:latin typeface="Century Gothic"/>
                <a:ea typeface="MJSleepSweetly"/>
              </a:rPr>
              <a:t>rt masterpiece with any supplies you have!</a:t>
            </a:r>
            <a:endParaRPr lang="en-US">
              <a:ln>
                <a:solidFill>
                  <a:sysClr val="windowText" lastClr="000000"/>
                </a:solidFill>
              </a:ln>
              <a:effectLst>
                <a:outerShdw blurRad="38100" dist="38100" dir="2700000" algn="tl">
                  <a:srgbClr val="000000">
                    <a:alpha val="43137"/>
                  </a:srgbClr>
                </a:outerShdw>
              </a:effectLst>
              <a:latin typeface="Century Gothic"/>
              <a:ea typeface="MJSleepSweetly" panose="02000603000000000000" pitchFamily="2" charset="0"/>
            </a:endParaRPr>
          </a:p>
          <a:p>
            <a:pPr algn="ctr"/>
            <a:endParaRPr lang="en-US" sz="4800">
              <a:ln>
                <a:solidFill>
                  <a:sysClr val="windowText" lastClr="000000"/>
                </a:solidFill>
              </a:ln>
              <a:effectLst>
                <a:outerShdw blurRad="38100" dist="38100" dir="2700000" algn="tl">
                  <a:srgbClr val="000000">
                    <a:alpha val="43137"/>
                  </a:srgbClr>
                </a:outerShdw>
              </a:effectLst>
              <a:latin typeface="MJSleepSweetly" panose="02000603000000000000" pitchFamily="2" charset="0"/>
              <a:ea typeface="MJSleepSweetly" panose="02000603000000000000" pitchFamily="2" charset="0"/>
            </a:endParaRPr>
          </a:p>
        </p:txBody>
      </p:sp>
    </p:spTree>
    <p:extLst>
      <p:ext uri="{BB962C8B-B14F-4D97-AF65-F5344CB8AC3E}">
        <p14:creationId xmlns:p14="http://schemas.microsoft.com/office/powerpoint/2010/main" val="357966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e 8">
            <a:extLst>
              <a:ext uri="{FF2B5EF4-FFF2-40B4-BE49-F238E27FC236}">
                <a16:creationId xmlns:a16="http://schemas.microsoft.com/office/drawing/2014/main" id="{BB2A09A1-07C5-4E19-8E21-F6918513A785}"/>
              </a:ext>
            </a:extLst>
          </p:cNvPr>
          <p:cNvGraphicFramePr>
            <a:graphicFrameLocks noGrp="1"/>
          </p:cNvGraphicFramePr>
          <p:nvPr>
            <p:extLst>
              <p:ext uri="{D42A27DB-BD31-4B8C-83A1-F6EECF244321}">
                <p14:modId xmlns:p14="http://schemas.microsoft.com/office/powerpoint/2010/main" val="504454208"/>
              </p:ext>
            </p:extLst>
          </p:nvPr>
        </p:nvGraphicFramePr>
        <p:xfrm>
          <a:off x="248865" y="1921351"/>
          <a:ext cx="7293719" cy="7710854"/>
        </p:xfrm>
        <a:graphic>
          <a:graphicData uri="http://schemas.openxmlformats.org/drawingml/2006/table">
            <a:tbl>
              <a:tblPr firstRow="1" bandRow="1">
                <a:tableStyleId>{5C22544A-7EE6-4342-B048-85BDC9FD1C3A}</a:tableStyleId>
              </a:tblPr>
              <a:tblGrid>
                <a:gridCol w="2295525">
                  <a:extLst>
                    <a:ext uri="{9D8B030D-6E8A-4147-A177-3AD203B41FA5}">
                      <a16:colId xmlns:a16="http://schemas.microsoft.com/office/drawing/2014/main" val="1574818070"/>
                    </a:ext>
                  </a:extLst>
                </a:gridCol>
                <a:gridCol w="4998194">
                  <a:extLst>
                    <a:ext uri="{9D8B030D-6E8A-4147-A177-3AD203B41FA5}">
                      <a16:colId xmlns:a16="http://schemas.microsoft.com/office/drawing/2014/main" val="577556384"/>
                    </a:ext>
                  </a:extLst>
                </a:gridCol>
              </a:tblGrid>
              <a:tr h="357268">
                <a:tc>
                  <a:txBody>
                    <a:bodyPr/>
                    <a:lstStyle/>
                    <a:p>
                      <a:pPr algn="ctr"/>
                      <a:r>
                        <a:rPr lang="en-US" sz="1800" u="sng">
                          <a:solidFill>
                            <a:schemeClr val="tx1"/>
                          </a:solidFill>
                          <a:latin typeface="KG Summer Storm Smooth"/>
                          <a:ea typeface="MJAreYouSirius"/>
                        </a:rPr>
                        <a:t>Subjects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tc>
                  <a:txBody>
                    <a:bodyPr/>
                    <a:lstStyle/>
                    <a:p>
                      <a:pPr algn="ctr"/>
                      <a:r>
                        <a:rPr lang="en-US" sz="1800" u="sng">
                          <a:solidFill>
                            <a:schemeClr val="tx1"/>
                          </a:solidFill>
                          <a:latin typeface="KG Summer Storm Smooth"/>
                          <a:ea typeface="MJAreYouSirius"/>
                        </a:rPr>
                        <a:t>Activities to Complete</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extLst>
                  <a:ext uri="{0D108BD9-81ED-4DB2-BD59-A6C34878D82A}">
                    <a16:rowId xmlns:a16="http://schemas.microsoft.com/office/drawing/2014/main" val="3052746781"/>
                  </a:ext>
                </a:extLst>
              </a:tr>
              <a:tr h="2628900">
                <a:tc>
                  <a:txBody>
                    <a:bodyPr/>
                    <a:lstStyle/>
                    <a:p>
                      <a:pPr algn="ctr"/>
                      <a:r>
                        <a:rPr lang="en-US" sz="1800">
                          <a:latin typeface="KG Summer Storm Smooth"/>
                          <a:ea typeface="MJAreYouSirius"/>
                        </a:rPr>
                        <a:t>ELA</a:t>
                      </a:r>
                      <a:endParaRPr kumimoji="0" lang="en-US" sz="2000" b="0" i="0" u="none" strike="noStrike" kern="1200" cap="none" spc="0" normalizeH="0" baseline="0" noProof="0">
                        <a:ln>
                          <a:noFill/>
                        </a:ln>
                        <a:solidFill>
                          <a:prstClr val="black"/>
                        </a:solidFill>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panose="05000000000000000000" pitchFamily="2" charset="2"/>
                        <a:buChar char="q"/>
                      </a:pPr>
                      <a:r>
                        <a:rPr lang="en-US" sz="1400" b="0" i="0" u="none" strike="noStrike" kern="1200" cap="none" spc="0" normalizeH="0" baseline="0" noProof="0" dirty="0">
                          <a:ln>
                            <a:noFill/>
                          </a:ln>
                          <a:effectLst/>
                          <a:uLnTx/>
                          <a:uFillTx/>
                          <a:latin typeface="Century Gothic"/>
                          <a:ea typeface="MJAreYouSirius"/>
                          <a:cs typeface="+mn-cs"/>
                          <a:hlinkClick r:id="rId3"/>
                        </a:rPr>
                        <a:t>Freckle ELA</a:t>
                      </a:r>
                      <a:r>
                        <a:rPr lang="en-US" sz="1400" b="0" i="0" u="none" strike="noStrike" kern="1200" cap="none" spc="0" normalizeH="0" baseline="0" noProof="0">
                          <a:ln>
                            <a:noFill/>
                          </a:ln>
                          <a:effectLst/>
                          <a:uLnTx/>
                          <a:uFillTx/>
                          <a:latin typeface="Century Gothic"/>
                          <a:ea typeface="MJAreYouSirius"/>
                          <a:cs typeface="+mn-cs"/>
                        </a:rPr>
                        <a:t> (10 minutes- </a:t>
                      </a:r>
                      <a:r>
                        <a:rPr lang="en-US" sz="1400" b="1" i="0" u="sng" strike="noStrike" kern="1200" cap="none" spc="0" normalizeH="0" baseline="0" noProof="0">
                          <a:ln>
                            <a:noFill/>
                          </a:ln>
                          <a:effectLst/>
                          <a:uLnTx/>
                          <a:uFillTx/>
                          <a:latin typeface="Century Gothic"/>
                          <a:ea typeface="MJAreYouSirius"/>
                          <a:cs typeface="+mn-cs"/>
                        </a:rPr>
                        <a:t>Adaptive Practice</a:t>
                      </a:r>
                      <a:r>
                        <a:rPr lang="en-US" sz="1400" b="0" i="0" u="none" strike="noStrike" kern="1200" cap="none" spc="0" normalizeH="0" baseline="0" noProof="0">
                          <a:ln>
                            <a:noFill/>
                          </a:ln>
                          <a:effectLst/>
                          <a:uLnTx/>
                          <a:uFillTx/>
                          <a:latin typeface="Century Gothic"/>
                          <a:ea typeface="MJAreYouSirius"/>
                          <a:cs typeface="+mn-cs"/>
                        </a:rPr>
                        <a:t>)</a:t>
                      </a:r>
                    </a:p>
                    <a:p>
                      <a:pPr marL="285750" marR="0" lvl="0" indent="-285750" algn="l">
                        <a:lnSpc>
                          <a:spcPct val="100000"/>
                        </a:lnSpc>
                        <a:spcBef>
                          <a:spcPts val="0"/>
                        </a:spcBef>
                        <a:spcAft>
                          <a:spcPts val="0"/>
                        </a:spcAft>
                        <a:buFont typeface="Wingdings,Sans-Serif" panose="05000000000000000000" pitchFamily="2" charset="2"/>
                        <a:buChar char="q"/>
                      </a:pPr>
                      <a:r>
                        <a:rPr lang="en-US" sz="1400" b="0" i="0" u="none" strike="noStrike" kern="1200" cap="none" spc="0" normalizeH="0" baseline="0" noProof="0">
                          <a:ln>
                            <a:noFill/>
                          </a:ln>
                          <a:effectLst/>
                          <a:uLnTx/>
                          <a:uFillTx/>
                          <a:latin typeface="Century Gothic"/>
                        </a:rPr>
                        <a:t>Complete 'Owen and Mzee Vocabulary Think About It' as an assignment on Teams (remember to turn this in) </a:t>
                      </a:r>
                      <a:endParaRPr lang="en-US" sz="1400" b="0" i="0" u="none" strike="noStrike" kern="1200" cap="none" spc="0" normalizeH="0" baseline="0" noProof="0">
                        <a:ln>
                          <a:noFill/>
                        </a:ln>
                        <a:effectLst/>
                        <a:uLnTx/>
                        <a:uFillTx/>
                      </a:endParaRPr>
                    </a:p>
                    <a:p>
                      <a:pPr marL="285750" marR="0" lvl="0" indent="-285750" algn="l">
                        <a:lnSpc>
                          <a:spcPct val="100000"/>
                        </a:lnSpc>
                        <a:spcBef>
                          <a:spcPts val="0"/>
                        </a:spcBef>
                        <a:spcAft>
                          <a:spcPts val="0"/>
                        </a:spcAft>
                        <a:buFont typeface="Wingdings,Sans-Serif" panose="05000000000000000000" pitchFamily="2" charset="2"/>
                        <a:buChar char="q"/>
                      </a:pPr>
                      <a:r>
                        <a:rPr lang="en-US" sz="1400" b="0" i="0" u="none" strike="noStrike" kern="1200" cap="none" spc="0" normalizeH="0" baseline="0" noProof="0">
                          <a:ln>
                            <a:noFill/>
                          </a:ln>
                          <a:effectLst/>
                          <a:uLnTx/>
                          <a:uFillTx/>
                          <a:latin typeface="Century Gothic"/>
                        </a:rPr>
                        <a:t>Complete 'Hippo and Tortoise Research Activity' as an assignment on Teams (remember to turn this in). </a:t>
                      </a:r>
                      <a:r>
                        <a:rPr lang="en-US" sz="1400" b="0" i="0" u="none" strike="noStrike" kern="1200" cap="none" spc="0" normalizeH="0" baseline="0" noProof="0">
                          <a:ln>
                            <a:noFill/>
                          </a:ln>
                          <a:effectLst/>
                          <a:highlight>
                            <a:srgbClr val="FFFF00"/>
                          </a:highlight>
                          <a:uLnTx/>
                          <a:uFillTx/>
                          <a:latin typeface="Century Gothic"/>
                        </a:rPr>
                        <a:t>Before you turn this in, use this to make your FlipGrid video.</a:t>
                      </a:r>
                    </a:p>
                    <a:p>
                      <a:pPr marL="285750" marR="0" lvl="0" indent="-285750" algn="l">
                        <a:lnSpc>
                          <a:spcPct val="100000"/>
                        </a:lnSpc>
                        <a:spcBef>
                          <a:spcPts val="0"/>
                        </a:spcBef>
                        <a:spcAft>
                          <a:spcPts val="0"/>
                        </a:spcAft>
                        <a:buFont typeface="Wingdings,Sans-Serif" panose="05000000000000000000" pitchFamily="2" charset="2"/>
                        <a:buChar char="q"/>
                      </a:pPr>
                      <a:r>
                        <a:rPr lang="en-US" sz="1400" b="0" i="0" u="none" strike="noStrike" kern="1200" cap="none" spc="0" normalizeH="0" baseline="0" noProof="0">
                          <a:ln>
                            <a:noFill/>
                          </a:ln>
                          <a:effectLst/>
                          <a:uLnTx/>
                          <a:uFillTx/>
                          <a:latin typeface="Century Gothic"/>
                        </a:rPr>
                        <a:t>Complete 'Hippos and Tortoises' on FlipGrid using what you have learned about Hippos and Tortoises through your research </a:t>
                      </a:r>
                      <a:r>
                        <a:rPr lang="en-US" sz="1400" b="0" i="0" u="none" strike="noStrike" kern="1200" cap="none" spc="0" normalizeH="0" baseline="0" noProof="0">
                          <a:ln>
                            <a:noFill/>
                          </a:ln>
                          <a:effectLst/>
                          <a:highlight>
                            <a:srgbClr val="FFFF00"/>
                          </a:highlight>
                          <a:uLnTx/>
                          <a:uFillTx/>
                          <a:latin typeface="Century Gothic"/>
                        </a:rPr>
                        <a:t>by Friday, May 1st</a:t>
                      </a:r>
                      <a:r>
                        <a:rPr lang="en-US" sz="1400" b="0" i="0" u="none" strike="noStrike" kern="1200" cap="none" spc="0" normalizeH="0" baseline="0" noProof="0" dirty="0">
                          <a:ln>
                            <a:noFill/>
                          </a:ln>
                          <a:effectLst/>
                          <a:uLnTx/>
                          <a:uFillTx/>
                          <a:latin typeface="Century Gothic"/>
                        </a:rPr>
                        <a:t>    </a:t>
                      </a:r>
                      <a:endParaRPr lang="en-US" sz="1400" b="0" i="0" u="none" strike="noStrike" kern="1200" cap="none" spc="0" normalizeH="0" baseline="0" noProof="0" dirty="0">
                        <a:ln>
                          <a:noFill/>
                        </a:ln>
                        <a:effectLst/>
                        <a:uLnTx/>
                        <a:uFillTx/>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4086807"/>
                  </a:ext>
                </a:extLst>
              </a:tr>
              <a:tr h="2114550">
                <a:tc>
                  <a:txBody>
                    <a:bodyPr/>
                    <a:lstStyle/>
                    <a:p>
                      <a:pPr algn="ctr"/>
                      <a:r>
                        <a:rPr lang="en-US" sz="1800">
                          <a:latin typeface="KG Summer Storm Smooth"/>
                          <a:ea typeface="MJAreYouSirius"/>
                        </a:rPr>
                        <a:t>Math</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hlinkClick r:id="rId3"/>
                        </a:rPr>
                        <a:t>Freckle Math</a:t>
                      </a:r>
                      <a:r>
                        <a:rPr lang="en-US" sz="1400" b="0" i="0" u="none" strike="noStrike" kern="1200" cap="none" spc="0" normalizeH="0" baseline="0" noProof="0">
                          <a:ln>
                            <a:noFill/>
                          </a:ln>
                          <a:effectLst/>
                          <a:uLnTx/>
                          <a:uFillTx/>
                          <a:latin typeface="Century Gothic"/>
                        </a:rPr>
                        <a:t> (10 minutes- </a:t>
                      </a:r>
                      <a:r>
                        <a:rPr lang="en-US" sz="1400" b="1" i="0" u="sng" strike="noStrike" kern="1200" cap="none" spc="0" normalizeH="0" baseline="0" noProof="0">
                          <a:ln>
                            <a:noFill/>
                          </a:ln>
                          <a:effectLst/>
                          <a:uLnTx/>
                          <a:uFillTx/>
                          <a:latin typeface="Century Gothic"/>
                        </a:rPr>
                        <a:t>Adaptive Practice</a:t>
                      </a:r>
                      <a:r>
                        <a:rPr lang="en-US" sz="1400" b="0" i="0" u="none" strike="noStrike" kern="1200" cap="none" spc="0" normalizeH="0" baseline="0" noProof="0">
                          <a:ln>
                            <a:noFill/>
                          </a:ln>
                          <a:effectLst/>
                          <a:uLnTx/>
                          <a:uFillTx/>
                          <a:latin typeface="Century Gothic"/>
                        </a:rPr>
                        <a:t>)</a:t>
                      </a:r>
                      <a:endParaRPr lang="en-US" sz="1400" b="0" i="0" u="none" strike="noStrike" kern="1200" cap="none" spc="0" normalizeH="0" baseline="0" noProof="0">
                        <a:ln>
                          <a:noFill/>
                        </a:ln>
                        <a:effectLst/>
                        <a:uLnTx/>
                        <a:uFillTx/>
                        <a:latin typeface="Century Gothic"/>
                        <a:ea typeface="MJAreYouSirius"/>
                        <a:cs typeface="+mn-cs"/>
                      </a:endParaRP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rPr>
                        <a:t>Go on </a:t>
                      </a:r>
                      <a:r>
                        <a:rPr lang="en-US" sz="1400" b="0" i="0" u="none" strike="noStrike" kern="1200" cap="none" spc="0" normalizeH="0" baseline="0" noProof="0" dirty="0">
                          <a:ln>
                            <a:noFill/>
                          </a:ln>
                          <a:effectLst/>
                          <a:uLnTx/>
                          <a:uFillTx/>
                          <a:latin typeface="Century Gothic"/>
                          <a:hlinkClick r:id="rId4"/>
                        </a:rPr>
                        <a:t>Khan Academy</a:t>
                      </a:r>
                      <a:r>
                        <a:rPr lang="en-US" sz="1400" b="0" i="0" u="none" strike="noStrike" kern="1200" cap="none" spc="0" normalizeH="0" baseline="0" noProof="0">
                          <a:ln>
                            <a:noFill/>
                          </a:ln>
                          <a:effectLst/>
                          <a:uLnTx/>
                          <a:uFillTx/>
                          <a:latin typeface="Century Gothic"/>
                        </a:rPr>
                        <a:t> and log in</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rPr>
                        <a:t>Take the quiz "Understand decimals: Quiz 3"</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rPr>
                        <a:t>Watch the videos called: "Comparing decimals visually" and "Comparing decimals on a number line"</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rPr>
                        <a:t>Complete the activity called: "Compare decimals visually"</a:t>
                      </a:r>
                    </a:p>
                    <a:p>
                      <a:pPr marL="0" marR="0" lvl="0" indent="0" algn="l">
                        <a:lnSpc>
                          <a:spcPct val="100000"/>
                        </a:lnSpc>
                        <a:spcBef>
                          <a:spcPts val="0"/>
                        </a:spcBef>
                        <a:spcAft>
                          <a:spcPts val="0"/>
                        </a:spcAft>
                        <a:buNone/>
                      </a:pPr>
                      <a:r>
                        <a:rPr lang="en-US" sz="1400" b="0" i="0" u="none" strike="noStrike" kern="1200" cap="none" spc="0" normalizeH="0" baseline="0" noProof="0">
                          <a:ln>
                            <a:noFill/>
                          </a:ln>
                          <a:effectLst/>
                          <a:highlight>
                            <a:srgbClr val="FFFF00"/>
                          </a:highlight>
                          <a:uLnTx/>
                          <a:uFillTx/>
                          <a:latin typeface="Century Gothic"/>
                        </a:rPr>
                        <a:t>*Remember to watch the entire video for completion</a:t>
                      </a:r>
                      <a:endParaRPr lang="en-US" sz="1400" b="0" i="0" u="none" strike="noStrike" kern="1200" cap="none" spc="0" normalizeH="0" baseline="0" noProof="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5670125"/>
                  </a:ext>
                </a:extLst>
              </a:tr>
              <a:tr h="1722215">
                <a:tc>
                  <a:txBody>
                    <a:bodyPr/>
                    <a:lstStyle/>
                    <a:p>
                      <a:pPr algn="ctr"/>
                      <a:r>
                        <a:rPr lang="en-US" sz="1800">
                          <a:latin typeface="KG Summer Storm Smooth"/>
                          <a:ea typeface="MJAreYouSirius"/>
                        </a:rPr>
                        <a:t>Social </a:t>
                      </a:r>
                      <a:endParaRPr lang="en-US" sz="1800" b="0" i="0" u="none" strike="noStrike" kern="1200" cap="none" spc="0" normalizeH="0" baseline="0" noProof="0">
                        <a:ln>
                          <a:noFill/>
                        </a:ln>
                        <a:solidFill>
                          <a:prstClr val="black"/>
                        </a:solidFill>
                        <a:effectLst/>
                        <a:uLnTx/>
                        <a:uFillTx/>
                        <a:latin typeface="KG Summer Storm Smooth"/>
                        <a:ea typeface="MJAreYouSirius"/>
                        <a:cs typeface="+mn-cs"/>
                      </a:endParaRPr>
                    </a:p>
                    <a:p>
                      <a:pPr lvl="0" algn="ctr">
                        <a:buNone/>
                      </a:pPr>
                      <a:r>
                        <a:rPr lang="en-US" sz="1800">
                          <a:latin typeface="KG Summer Storm Smooth"/>
                          <a:ea typeface="MJAreYouSirius"/>
                        </a:rPr>
                        <a:t>Studies</a:t>
                      </a:r>
                      <a:endParaRPr kumimoji="0" lang="en-US" sz="1800" b="0" i="0" u="none" strike="noStrike" kern="1200" cap="none" spc="0" normalizeH="0" baseline="0" noProof="0">
                        <a:ln>
                          <a:noFill/>
                        </a:ln>
                        <a:effectLst/>
                        <a:uLnTx/>
                        <a:uFillTx/>
                        <a:latin typeface="KG Summer Storm Smooth"/>
                        <a:ea typeface="MJAreYouSirius"/>
                        <a:cs typeface="+mn-cs"/>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a:lnSpc>
                          <a:spcPct val="100000"/>
                        </a:lnSpc>
                        <a:spcBef>
                          <a:spcPts val="0"/>
                        </a:spcBef>
                        <a:spcAft>
                          <a:spcPts val="0"/>
                        </a:spcAft>
                        <a:buFont typeface="Wingdings,Sans-Serif" panose="05000000000000000000" pitchFamily="2" charset="2"/>
                        <a:buChar char="q"/>
                      </a:pPr>
                      <a:r>
                        <a:rPr lang="en-US" sz="1400" b="0" i="0" u="none" strike="noStrike" noProof="0">
                          <a:latin typeface="Century Gothic"/>
                        </a:rPr>
                        <a:t>Virtual Field Trip Day!</a:t>
                      </a:r>
                    </a:p>
                    <a:p>
                      <a:pPr marL="285750" marR="0" lvl="0" indent="-285750" algn="l">
                        <a:lnSpc>
                          <a:spcPct val="100000"/>
                        </a:lnSpc>
                        <a:spcBef>
                          <a:spcPts val="0"/>
                        </a:spcBef>
                        <a:spcAft>
                          <a:spcPts val="0"/>
                        </a:spcAft>
                        <a:buFont typeface="Wingdings,Sans-Serif" panose="05000000000000000000" pitchFamily="2" charset="2"/>
                        <a:buChar char="q"/>
                      </a:pPr>
                      <a:r>
                        <a:rPr lang="en-US" sz="1400" b="0" i="0" u="none" strike="noStrike" noProof="0">
                          <a:latin typeface="Century Gothic"/>
                        </a:rPr>
                        <a:t>View </a:t>
                      </a:r>
                      <a:r>
                        <a:rPr lang="en-US" sz="1400" b="0" i="0" u="none" strike="noStrike" noProof="0" dirty="0">
                          <a:latin typeface="Century Gothic"/>
                          <a:hlinkClick r:id="rId5"/>
                        </a:rPr>
                        <a:t>Virtual Field Trip PowerPoint</a:t>
                      </a:r>
                    </a:p>
                    <a:p>
                      <a:pPr marL="285750" marR="0" lvl="0" indent="-285750" algn="l">
                        <a:lnSpc>
                          <a:spcPct val="100000"/>
                        </a:lnSpc>
                        <a:spcBef>
                          <a:spcPts val="0"/>
                        </a:spcBef>
                        <a:spcAft>
                          <a:spcPts val="0"/>
                        </a:spcAft>
                        <a:buFont typeface="Wingdings,Sans-Serif" panose="05000000000000000000" pitchFamily="2" charset="2"/>
                        <a:buChar char="q"/>
                      </a:pPr>
                      <a:r>
                        <a:rPr lang="en-US" sz="1400" b="0" i="0" u="none" strike="noStrike" noProof="0">
                          <a:latin typeface="Century Gothic"/>
                        </a:rPr>
                        <a:t>Click on the links in the PowerPoint and go on </a:t>
                      </a:r>
                      <a:r>
                        <a:rPr lang="en-US" sz="1400" b="1" i="0" u="none" strike="noStrike" noProof="0">
                          <a:highlight>
                            <a:srgbClr val="FFFF00"/>
                          </a:highlight>
                          <a:latin typeface="Century Gothic"/>
                        </a:rPr>
                        <a:t>at least one</a:t>
                      </a:r>
                      <a:r>
                        <a:rPr lang="en-US" sz="1400" b="0" i="0" u="none" strike="noStrike" noProof="0">
                          <a:latin typeface="Century Gothic"/>
                        </a:rPr>
                        <a:t> of the field trips offered </a:t>
                      </a:r>
                    </a:p>
                    <a:p>
                      <a:pPr marL="285750" marR="0" lvl="0" indent="-285750" algn="l">
                        <a:lnSpc>
                          <a:spcPct val="100000"/>
                        </a:lnSpc>
                        <a:spcBef>
                          <a:spcPts val="0"/>
                        </a:spcBef>
                        <a:spcAft>
                          <a:spcPts val="0"/>
                        </a:spcAft>
                        <a:buFont typeface="Wingdings,Sans-Serif" panose="05000000000000000000" pitchFamily="2" charset="2"/>
                        <a:buChar char="q"/>
                      </a:pPr>
                      <a:r>
                        <a:rPr lang="en-US" sz="1400" b="0" i="0" u="none" strike="noStrike" noProof="0">
                          <a:latin typeface="Century Gothic"/>
                        </a:rPr>
                        <a:t>Complete the 'Field Trip Report' as an assignment on Teams (remember to turn this in) </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47094"/>
                  </a:ext>
                </a:extLst>
              </a:tr>
              <a:tr h="879429">
                <a:tc>
                  <a:txBody>
                    <a:bodyPr/>
                    <a:lstStyle/>
                    <a:p>
                      <a:pPr algn="ctr"/>
                      <a:r>
                        <a:rPr lang="en-US" sz="1800">
                          <a:latin typeface="KG Summer Storm Smooth"/>
                          <a:ea typeface="MJAreYouSirius"/>
                        </a:rPr>
                        <a:t>Science</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lvl="0" indent="-285750" algn="l">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rPr>
                        <a:t>No science today</a:t>
                      </a:r>
                      <a:endParaRPr kumimoji="0" lang="en-US" sz="1400" b="0" i="0" u="none" strike="noStrike" kern="1200" cap="none" spc="0" normalizeH="0" baseline="0" noProof="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5172386"/>
                  </a:ext>
                </a:extLst>
              </a:tr>
            </a:tbl>
          </a:graphicData>
        </a:graphic>
      </p:graphicFrame>
      <p:sp>
        <p:nvSpPr>
          <p:cNvPr id="3" name="TextBox 2">
            <a:extLst>
              <a:ext uri="{FF2B5EF4-FFF2-40B4-BE49-F238E27FC236}">
                <a16:creationId xmlns:a16="http://schemas.microsoft.com/office/drawing/2014/main" id="{FFB56B8C-8F1D-491A-9858-A15C95A1CC7D}"/>
              </a:ext>
            </a:extLst>
          </p:cNvPr>
          <p:cNvSpPr txBox="1"/>
          <p:nvPr/>
        </p:nvSpPr>
        <p:spPr>
          <a:xfrm>
            <a:off x="239340" y="966528"/>
            <a:ext cx="7462997" cy="923330"/>
          </a:xfrm>
          <a:prstGeom prst="rect">
            <a:avLst/>
          </a:prstGeom>
          <a:noFill/>
        </p:spPr>
        <p:txBody>
          <a:bodyPr wrap="square" rtlCol="0" anchor="t">
            <a:spAutoFit/>
          </a:bodyPr>
          <a:lstStyle/>
          <a:p>
            <a:pPr algn="ctr"/>
            <a:r>
              <a:rPr lang="en-US" sz="3600">
                <a:ln>
                  <a:solidFill>
                    <a:sysClr val="windowText" lastClr="000000"/>
                  </a:solidFill>
                </a:ln>
                <a:effectLst>
                  <a:outerShdw blurRad="38100" dist="38100" dir="2700000" algn="tl">
                    <a:srgbClr val="000000">
                      <a:alpha val="43137"/>
                    </a:srgbClr>
                  </a:outerShdw>
                </a:effectLst>
                <a:latin typeface="MJSleepSweetly"/>
                <a:ea typeface="MJSleepSweetly"/>
              </a:rPr>
              <a:t>Tuesday 4/28/20 </a:t>
            </a:r>
            <a:r>
              <a:rPr lang="en-US" sz="3600" b="1" u="sng">
                <a:ln>
                  <a:solidFill>
                    <a:sysClr val="windowText" lastClr="000000"/>
                  </a:solidFill>
                </a:ln>
                <a:effectLst>
                  <a:outerShdw blurRad="38100" dist="38100" dir="2700000" algn="tl">
                    <a:srgbClr val="000000">
                      <a:alpha val="43137"/>
                    </a:srgbClr>
                  </a:outerShdw>
                </a:effectLst>
                <a:latin typeface="Century Gothic"/>
                <a:ea typeface="MJSleepSweetly"/>
              </a:rPr>
              <a:t>B</a:t>
            </a:r>
            <a:r>
              <a:rPr lang="en-US" sz="3600">
                <a:ln>
                  <a:solidFill>
                    <a:sysClr val="windowText" lastClr="000000"/>
                  </a:solidFill>
                </a:ln>
                <a:effectLst>
                  <a:outerShdw blurRad="38100" dist="38100" dir="2700000" algn="tl">
                    <a:srgbClr val="000000">
                      <a:alpha val="43137"/>
                    </a:srgbClr>
                  </a:outerShdw>
                </a:effectLst>
                <a:latin typeface="Century Gothic"/>
                <a:ea typeface="MJSleepSweetly"/>
              </a:rPr>
              <a:t>est Friend Day</a:t>
            </a:r>
            <a:endParaRPr lang="en-US" sz="4200">
              <a:ln>
                <a:solidFill>
                  <a:sysClr val="windowText" lastClr="000000"/>
                </a:solidFill>
              </a:ln>
              <a:effectLst>
                <a:outerShdw blurRad="38100" dist="38100" dir="2700000" algn="tl">
                  <a:srgbClr val="000000">
                    <a:alpha val="43137"/>
                  </a:srgbClr>
                </a:outerShdw>
              </a:effectLst>
              <a:latin typeface="MJSleepSweetly" panose="02000603000000000000" pitchFamily="2" charset="0"/>
              <a:ea typeface="MJSleepSweetly" panose="02000603000000000000" pitchFamily="2" charset="0"/>
            </a:endParaRPr>
          </a:p>
          <a:p>
            <a:pPr algn="ctr"/>
            <a:r>
              <a:rPr lang="en-US">
                <a:ln>
                  <a:solidFill>
                    <a:sysClr val="windowText" lastClr="000000"/>
                  </a:solidFill>
                </a:ln>
                <a:effectLst>
                  <a:outerShdw blurRad="38100" dist="38100" dir="2700000" algn="tl">
                    <a:srgbClr val="000000">
                      <a:alpha val="43137"/>
                    </a:srgbClr>
                  </a:outerShdw>
                </a:effectLst>
                <a:latin typeface="Century Gothic"/>
                <a:ea typeface="MJSleepSweetly"/>
              </a:rPr>
              <a:t>Talk to your </a:t>
            </a:r>
            <a:r>
              <a:rPr lang="en-US" b="1" u="sng">
                <a:ln>
                  <a:solidFill>
                    <a:sysClr val="windowText" lastClr="000000"/>
                  </a:solidFill>
                </a:ln>
                <a:effectLst>
                  <a:outerShdw blurRad="38100" dist="38100" dir="2700000" algn="tl">
                    <a:srgbClr val="000000">
                      <a:alpha val="43137"/>
                    </a:srgbClr>
                  </a:outerShdw>
                </a:effectLst>
                <a:latin typeface="Century Gothic"/>
                <a:ea typeface="MJSleepSweetly"/>
              </a:rPr>
              <a:t>b</a:t>
            </a:r>
            <a:r>
              <a:rPr lang="en-US">
                <a:ln>
                  <a:solidFill>
                    <a:sysClr val="windowText" lastClr="000000"/>
                  </a:solidFill>
                </a:ln>
                <a:effectLst>
                  <a:outerShdw blurRad="38100" dist="38100" dir="2700000" algn="tl">
                    <a:srgbClr val="000000">
                      <a:alpha val="43137"/>
                    </a:srgbClr>
                  </a:outerShdw>
                </a:effectLst>
                <a:latin typeface="Century Gothic"/>
                <a:ea typeface="MJSleepSweetly"/>
              </a:rPr>
              <a:t>est friend and say something kind!</a:t>
            </a:r>
            <a:endParaRPr lang="en-US">
              <a:ln>
                <a:solidFill>
                  <a:sysClr val="windowText" lastClr="000000"/>
                </a:solidFill>
              </a:ln>
              <a:effectLst>
                <a:outerShdw blurRad="38100" dist="38100" dir="2700000" algn="tl">
                  <a:srgbClr val="000000">
                    <a:alpha val="43137"/>
                  </a:srgbClr>
                </a:outerShdw>
              </a:effectLst>
              <a:latin typeface="Century Gothic"/>
              <a:ea typeface="MJSleepSweetly" panose="02000603000000000000" pitchFamily="2" charset="0"/>
            </a:endParaRPr>
          </a:p>
        </p:txBody>
      </p:sp>
    </p:spTree>
    <p:extLst>
      <p:ext uri="{BB962C8B-B14F-4D97-AF65-F5344CB8AC3E}">
        <p14:creationId xmlns:p14="http://schemas.microsoft.com/office/powerpoint/2010/main" val="3373018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e 8">
            <a:extLst>
              <a:ext uri="{FF2B5EF4-FFF2-40B4-BE49-F238E27FC236}">
                <a16:creationId xmlns:a16="http://schemas.microsoft.com/office/drawing/2014/main" id="{BB2A09A1-07C5-4E19-8E21-F6918513A785}"/>
              </a:ext>
            </a:extLst>
          </p:cNvPr>
          <p:cNvGraphicFramePr>
            <a:graphicFrameLocks noGrp="1"/>
          </p:cNvGraphicFramePr>
          <p:nvPr>
            <p:extLst>
              <p:ext uri="{D42A27DB-BD31-4B8C-83A1-F6EECF244321}">
                <p14:modId xmlns:p14="http://schemas.microsoft.com/office/powerpoint/2010/main" val="3898480279"/>
              </p:ext>
            </p:extLst>
          </p:nvPr>
        </p:nvGraphicFramePr>
        <p:xfrm>
          <a:off x="239340" y="2045176"/>
          <a:ext cx="7293719" cy="7345854"/>
        </p:xfrm>
        <a:graphic>
          <a:graphicData uri="http://schemas.openxmlformats.org/drawingml/2006/table">
            <a:tbl>
              <a:tblPr firstRow="1" bandRow="1">
                <a:tableStyleId>{5C22544A-7EE6-4342-B048-85BDC9FD1C3A}</a:tableStyleId>
              </a:tblPr>
              <a:tblGrid>
                <a:gridCol w="2143125">
                  <a:extLst>
                    <a:ext uri="{9D8B030D-6E8A-4147-A177-3AD203B41FA5}">
                      <a16:colId xmlns:a16="http://schemas.microsoft.com/office/drawing/2014/main" val="1574818070"/>
                    </a:ext>
                  </a:extLst>
                </a:gridCol>
                <a:gridCol w="5150594">
                  <a:extLst>
                    <a:ext uri="{9D8B030D-6E8A-4147-A177-3AD203B41FA5}">
                      <a16:colId xmlns:a16="http://schemas.microsoft.com/office/drawing/2014/main" val="577556384"/>
                    </a:ext>
                  </a:extLst>
                </a:gridCol>
              </a:tblGrid>
              <a:tr h="369221">
                <a:tc>
                  <a:txBody>
                    <a:bodyPr/>
                    <a:lstStyle/>
                    <a:p>
                      <a:pPr algn="ctr"/>
                      <a:r>
                        <a:rPr lang="en-US" sz="1800" u="sng">
                          <a:solidFill>
                            <a:schemeClr val="tx1"/>
                          </a:solidFill>
                          <a:latin typeface="KG Summer Storm Smooth"/>
                          <a:ea typeface="MJAreYouSirius"/>
                        </a:rPr>
                        <a:t>Subjects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tc>
                  <a:txBody>
                    <a:bodyPr/>
                    <a:lstStyle/>
                    <a:p>
                      <a:pPr algn="ctr"/>
                      <a:r>
                        <a:rPr lang="en-US" sz="1800" u="sng">
                          <a:solidFill>
                            <a:schemeClr val="tx1"/>
                          </a:solidFill>
                          <a:latin typeface="KG Summer Storm Smooth"/>
                          <a:ea typeface="MJAreYouSirius"/>
                        </a:rPr>
                        <a:t>Activities to Complete</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extLst>
                  <a:ext uri="{0D108BD9-81ED-4DB2-BD59-A6C34878D82A}">
                    <a16:rowId xmlns:a16="http://schemas.microsoft.com/office/drawing/2014/main" val="3052746781"/>
                  </a:ext>
                </a:extLst>
              </a:tr>
              <a:tr h="2514600">
                <a:tc>
                  <a:txBody>
                    <a:bodyPr/>
                    <a:lstStyle/>
                    <a:p>
                      <a:pPr algn="ctr"/>
                      <a:r>
                        <a:rPr lang="en-US" sz="1800">
                          <a:latin typeface="KG Summer Storm Smooth"/>
                          <a:ea typeface="MJAreYouSirius"/>
                        </a:rPr>
                        <a:t>ELA</a:t>
                      </a:r>
                      <a:endParaRPr kumimoji="0" lang="en-US" sz="2000" b="0" i="0" u="none" strike="noStrike" kern="1200" cap="none" spc="0" normalizeH="0" baseline="0" noProof="0">
                        <a:ln>
                          <a:noFill/>
                        </a:ln>
                        <a:solidFill>
                          <a:prstClr val="black"/>
                        </a:solidFill>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hlinkClick r:id="rId3"/>
                        </a:rPr>
                        <a:t>Freckle ELA</a:t>
                      </a:r>
                      <a:r>
                        <a:rPr lang="en-US" sz="1400" b="0" i="0" u="none" strike="noStrike" kern="1200" cap="none" spc="0" normalizeH="0" baseline="0" noProof="0">
                          <a:ln>
                            <a:noFill/>
                          </a:ln>
                          <a:effectLst/>
                          <a:uLnTx/>
                          <a:uFillTx/>
                          <a:latin typeface="Century Gothic"/>
                          <a:ea typeface="MJAreYouSirius"/>
                          <a:cs typeface="+mn-cs"/>
                        </a:rPr>
                        <a:t> (10 minutes- </a:t>
                      </a:r>
                      <a:r>
                        <a:rPr lang="en-US" sz="1400" b="1" i="0" u="sng" strike="noStrike" kern="1200" cap="none" spc="0" normalizeH="0" baseline="0" noProof="0">
                          <a:ln>
                            <a:noFill/>
                          </a:ln>
                          <a:effectLst/>
                          <a:uLnTx/>
                          <a:uFillTx/>
                          <a:latin typeface="Century Gothic"/>
                          <a:ea typeface="MJAreYouSirius"/>
                          <a:cs typeface="+mn-cs"/>
                        </a:rPr>
                        <a:t>Adaptive Practice</a:t>
                      </a:r>
                      <a:r>
                        <a:rPr lang="en-US" sz="1400" b="0" i="0" u="none" strike="noStrike" kern="1200" cap="none" spc="0" normalizeH="0" baseline="0" noProof="0">
                          <a:ln>
                            <a:noFill/>
                          </a:ln>
                          <a:effectLst/>
                          <a:uLnTx/>
                          <a:uFillTx/>
                          <a:latin typeface="Century Gothic"/>
                          <a:ea typeface="MJAreYouSirius"/>
                          <a:cs typeface="+mn-cs"/>
                        </a:rPr>
                        <a:t>)</a:t>
                      </a:r>
                      <a:endParaRPr lang="en-US"/>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hlinkClick r:id="rId4"/>
                        </a:rPr>
                        <a:t>Click here to view Adjective Video Clip</a:t>
                      </a:r>
                      <a:endParaRPr lang="en-US" sz="1400" b="1" i="0" u="none" strike="noStrike" kern="1200" cap="none" spc="0" normalizeH="0" baseline="0" noProof="0" dirty="0">
                        <a:ln>
                          <a:noFill/>
                        </a:ln>
                        <a:effectLst/>
                        <a:uLnTx/>
                        <a:uFillTx/>
                        <a:latin typeface="Century Gothic"/>
                      </a:endParaRP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hlinkClick r:id="rId5"/>
                        </a:rPr>
                        <a:t>Click here to view the adjective PowerPoint</a:t>
                      </a:r>
                      <a:endParaRPr lang="en-US" sz="1400" b="0" i="0" u="none" strike="noStrike" kern="1200" cap="none" spc="0" normalizeH="0" baseline="0" noProof="0" dirty="0">
                        <a:ln>
                          <a:noFill/>
                        </a:ln>
                        <a:effectLst/>
                        <a:uLnTx/>
                        <a:uFillTx/>
                        <a:latin typeface="Century Gothic"/>
                      </a:endParaRP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rPr>
                        <a:t>Complete the 'Adjective Activity" as an assignment on Teams (remember to turn this in)</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rPr>
                        <a:t>Complete the '4th Grade Journal Writing PowerPoint' and complete </a:t>
                      </a:r>
                      <a:r>
                        <a:rPr lang="en-US" sz="1400" b="0" i="0" u="none" strike="noStrike" kern="1200" cap="none" spc="0" normalizeH="0" baseline="0" noProof="0">
                          <a:ln>
                            <a:noFill/>
                          </a:ln>
                          <a:effectLst/>
                          <a:highlight>
                            <a:srgbClr val="FFFF00"/>
                          </a:highlight>
                          <a:uLnTx/>
                          <a:uFillTx/>
                          <a:latin typeface="Century Gothic"/>
                        </a:rPr>
                        <a:t>prompt #1</a:t>
                      </a:r>
                      <a:r>
                        <a:rPr lang="en-US" sz="1400" b="1" i="0" u="none" strike="noStrike" kern="1200" cap="none" spc="0" normalizeH="0" baseline="0" noProof="0" dirty="0">
                          <a:ln>
                            <a:noFill/>
                          </a:ln>
                          <a:effectLst/>
                          <a:highlight>
                            <a:srgbClr val="FFFF00"/>
                          </a:highlight>
                          <a:uLnTx/>
                          <a:uFillTx/>
                          <a:latin typeface="Century Gothic"/>
                        </a:rPr>
                        <a:t> </a:t>
                      </a:r>
                      <a:r>
                        <a:rPr lang="en-US" sz="1400" b="1" i="0" u="sng" strike="noStrike" kern="1200" cap="none" spc="0" normalizeH="0" baseline="0" noProof="0">
                          <a:ln>
                            <a:noFill/>
                          </a:ln>
                          <a:effectLst/>
                          <a:highlight>
                            <a:srgbClr val="FFFF00"/>
                          </a:highlight>
                          <a:uLnTx/>
                          <a:uFillTx/>
                          <a:latin typeface="Century Gothic"/>
                        </a:rPr>
                        <a:t>only</a:t>
                      </a:r>
                      <a:r>
                        <a:rPr lang="en-US" sz="1400" b="0" i="0" u="none" strike="noStrike" kern="1200" cap="none" spc="0" normalizeH="0" baseline="0" noProof="0">
                          <a:ln>
                            <a:noFill/>
                          </a:ln>
                          <a:effectLst/>
                          <a:uLnTx/>
                          <a:uFillTx/>
                          <a:latin typeface="Century Gothic"/>
                        </a:rPr>
                        <a:t> as an assignment on Teams (remember to turn this in). *Please use complete sentences and correct capitalization/punctuation. Insert an </a:t>
                      </a:r>
                      <a:r>
                        <a:rPr lang="en-US" sz="1400" b="0" i="0" u="sng" strike="noStrike" kern="1200" cap="none" spc="0" normalizeH="0" baseline="0" noProof="0">
                          <a:ln>
                            <a:noFill/>
                          </a:ln>
                          <a:effectLst/>
                          <a:uLnTx/>
                          <a:uFillTx/>
                          <a:latin typeface="Century Gothic"/>
                        </a:rPr>
                        <a:t>appropriate</a:t>
                      </a:r>
                      <a:r>
                        <a:rPr lang="en-US" sz="1400" b="0" i="0" u="none" strike="noStrike" kern="1200" cap="none" spc="0" normalizeH="0" baseline="0" noProof="0" dirty="0">
                          <a:ln>
                            <a:noFill/>
                          </a:ln>
                          <a:effectLst/>
                          <a:uLnTx/>
                          <a:uFillTx/>
                          <a:latin typeface="Century Gothic"/>
                        </a:rPr>
                        <a:t> </a:t>
                      </a:r>
                      <a:r>
                        <a:rPr lang="en-US" sz="1400" b="0" i="0" u="none" strike="noStrike" kern="1200" cap="none" spc="0" normalizeH="0" baseline="0" noProof="0">
                          <a:ln>
                            <a:noFill/>
                          </a:ln>
                          <a:effectLst/>
                          <a:uLnTx/>
                          <a:uFillTx/>
                          <a:latin typeface="Century Gothic"/>
                        </a:rPr>
                        <a:t>online picture. </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4086807"/>
                  </a:ext>
                </a:extLst>
              </a:tr>
              <a:tr h="1905000">
                <a:tc>
                  <a:txBody>
                    <a:bodyPr/>
                    <a:lstStyle/>
                    <a:p>
                      <a:pPr algn="ctr"/>
                      <a:r>
                        <a:rPr lang="en-US" sz="1800">
                          <a:latin typeface="KG Summer Storm Smooth"/>
                          <a:ea typeface="MJAreYouSirius"/>
                        </a:rPr>
                        <a:t>Math</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hlinkClick r:id="rId3"/>
                        </a:rPr>
                        <a:t>Freckle Math</a:t>
                      </a:r>
                      <a:r>
                        <a:rPr lang="en-US" sz="1400" b="0" i="0" u="none" strike="noStrike" kern="1200" cap="none" spc="0" normalizeH="0" baseline="0" noProof="0">
                          <a:ln>
                            <a:noFill/>
                          </a:ln>
                          <a:effectLst/>
                          <a:uLnTx/>
                          <a:uFillTx/>
                          <a:latin typeface="Century Gothic"/>
                          <a:ea typeface="MJAreYouSirius"/>
                          <a:cs typeface="+mn-cs"/>
                        </a:rPr>
                        <a:t> (10 minutes- </a:t>
                      </a:r>
                      <a:r>
                        <a:rPr lang="en-US" sz="1400" b="1" i="0" u="sng" strike="noStrike" kern="1200" cap="none" spc="0" normalizeH="0" baseline="0" noProof="0">
                          <a:ln>
                            <a:noFill/>
                          </a:ln>
                          <a:effectLst/>
                          <a:uLnTx/>
                          <a:uFillTx/>
                          <a:latin typeface="Century Gothic"/>
                          <a:ea typeface="MJAreYouSirius"/>
                          <a:cs typeface="+mn-cs"/>
                        </a:rPr>
                        <a:t>Adaptive Practice</a:t>
                      </a:r>
                      <a:r>
                        <a:rPr lang="en-US" sz="1400" b="0" i="0" u="none" strike="noStrike" kern="1200" cap="none" spc="0" normalizeH="0" baseline="0" noProof="0">
                          <a:ln>
                            <a:noFill/>
                          </a:ln>
                          <a:effectLst/>
                          <a:uLnTx/>
                          <a:uFillTx/>
                          <a:latin typeface="Century Gothic"/>
                          <a:ea typeface="MJAreYouSirius"/>
                          <a:cs typeface="+mn-cs"/>
                        </a:rPr>
                        <a:t>)</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rPr>
                        <a:t>Go on </a:t>
                      </a:r>
                      <a:r>
                        <a:rPr lang="en-US" sz="1400" b="0" i="0" u="none" strike="noStrike" kern="1200" cap="none" spc="0" normalizeH="0" baseline="0" noProof="0" dirty="0">
                          <a:ln>
                            <a:noFill/>
                          </a:ln>
                          <a:effectLst/>
                          <a:uLnTx/>
                          <a:uFillTx/>
                          <a:latin typeface="Century Gothic"/>
                          <a:hlinkClick r:id="rId6"/>
                        </a:rPr>
                        <a:t>Khan Academy</a:t>
                      </a:r>
                      <a:r>
                        <a:rPr lang="en-US" sz="1400" b="0" i="0" u="none" strike="noStrike" kern="1200" cap="none" spc="0" normalizeH="0" baseline="0" noProof="0">
                          <a:ln>
                            <a:noFill/>
                          </a:ln>
                          <a:effectLst/>
                          <a:uLnTx/>
                          <a:uFillTx/>
                          <a:latin typeface="Century Gothic"/>
                        </a:rPr>
                        <a:t> and log in</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rPr>
                        <a:t>Watch the video called " Comparing numbers represented different ways"</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rPr>
                        <a:t>Complete the activities called: "Compare decimals and fractions in different forms" and "Order decimals and fractions in different forms"</a:t>
                      </a:r>
                    </a:p>
                    <a:p>
                      <a:pPr marL="0" marR="0" lvl="0" indent="0" algn="l">
                        <a:lnSpc>
                          <a:spcPct val="100000"/>
                        </a:lnSpc>
                        <a:spcBef>
                          <a:spcPts val="0"/>
                        </a:spcBef>
                        <a:spcAft>
                          <a:spcPts val="0"/>
                        </a:spcAft>
                        <a:buNone/>
                      </a:pPr>
                      <a:r>
                        <a:rPr lang="en-US" sz="1400" b="0" i="0" u="none" strike="noStrike" kern="1200" cap="none" spc="0" normalizeH="0" baseline="0" noProof="0">
                          <a:ln>
                            <a:noFill/>
                          </a:ln>
                          <a:effectLst/>
                          <a:highlight>
                            <a:srgbClr val="FFFF00"/>
                          </a:highlight>
                          <a:uLnTx/>
                          <a:uFillTx/>
                          <a:latin typeface="Century Gothic"/>
                        </a:rPr>
                        <a:t>*Remember to watch the entire video for completion</a:t>
                      </a:r>
                      <a:endParaRPr lang="en-US" sz="1400" b="0" i="0" u="none" strike="noStrike" kern="1200" cap="none" spc="0" normalizeH="0" baseline="0" noProof="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5670125"/>
                  </a:ext>
                </a:extLst>
              </a:tr>
              <a:tr h="1200150">
                <a:tc>
                  <a:txBody>
                    <a:bodyPr/>
                    <a:lstStyle/>
                    <a:p>
                      <a:pPr algn="ctr"/>
                      <a:endParaRPr lang="en-US" sz="1800">
                        <a:latin typeface="KG Summer Storm Smooth"/>
                        <a:ea typeface="MJAreYouSirius"/>
                      </a:endParaRPr>
                    </a:p>
                    <a:p>
                      <a:pPr lvl="0" algn="ctr">
                        <a:buNone/>
                      </a:pPr>
                      <a:r>
                        <a:rPr lang="en-US" sz="1800">
                          <a:latin typeface="KG Summer Storm Smooth"/>
                          <a:ea typeface="MJAreYouSirius"/>
                        </a:rPr>
                        <a:t>Social </a:t>
                      </a:r>
                      <a:endParaRPr lang="en-US" sz="1800" b="0" i="0" u="none" strike="noStrike" kern="1200" cap="none" spc="0" normalizeH="0" baseline="0" noProof="0">
                        <a:ln>
                          <a:noFill/>
                        </a:ln>
                        <a:effectLst/>
                        <a:uLnTx/>
                        <a:uFillTx/>
                        <a:latin typeface="KG Summer Storm Smooth"/>
                        <a:ea typeface="MJAreYouSirius"/>
                        <a:cs typeface="+mn-cs"/>
                      </a:endParaRPr>
                    </a:p>
                    <a:p>
                      <a:pPr lvl="0" algn="ctr">
                        <a:buNone/>
                      </a:pPr>
                      <a:r>
                        <a:rPr lang="en-US" sz="1800">
                          <a:latin typeface="KG Summer Storm Smooth"/>
                          <a:ea typeface="MJAreYouSirius"/>
                        </a:rPr>
                        <a:t>Studies</a:t>
                      </a:r>
                      <a:endParaRPr kumimoji="0" lang="en-US" sz="1800" b="0" i="0" u="none" strike="noStrike" kern="1200" cap="none" spc="0" normalizeH="0" baseline="0" noProof="0">
                        <a:ln>
                          <a:noFill/>
                        </a:ln>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a:lnSpc>
                          <a:spcPct val="100000"/>
                        </a:lnSpc>
                        <a:spcBef>
                          <a:spcPts val="0"/>
                        </a:spcBef>
                        <a:spcAft>
                          <a:spcPts val="0"/>
                        </a:spcAft>
                        <a:buFont typeface="Wingdings,Sans-Serif"/>
                        <a:buChar char="q"/>
                      </a:pPr>
                      <a:r>
                        <a:rPr lang="en-US" sz="1400" b="0" i="0" u="none" strike="noStrike" kern="1200" cap="none" spc="0" normalizeH="0" baseline="0" noProof="0">
                          <a:ln>
                            <a:noFill/>
                          </a:ln>
                          <a:effectLst/>
                          <a:uLnTx/>
                          <a:uFillTx/>
                          <a:latin typeface="Century Gothic"/>
                        </a:rPr>
                        <a:t>No social studies today</a:t>
                      </a:r>
                      <a:endParaRPr lang="en-US" sz="1400" b="0" i="0" u="none" strike="noStrike" kern="1200" cap="none" spc="0" normalizeH="0" baseline="0" noProof="0">
                        <a:ln>
                          <a:noFill/>
                        </a:ln>
                        <a:effectLst/>
                        <a:uLnTx/>
                        <a:uFillTx/>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47094"/>
                  </a:ext>
                </a:extLst>
              </a:tr>
              <a:tr h="1356883">
                <a:tc>
                  <a:txBody>
                    <a:bodyPr/>
                    <a:lstStyle/>
                    <a:p>
                      <a:pPr algn="ctr"/>
                      <a:r>
                        <a:rPr lang="en-US" sz="1800">
                          <a:latin typeface="KG Summer Storm Smooth"/>
                          <a:ea typeface="MJAreYouSirius"/>
                        </a:rPr>
                        <a:t>Science</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rPr>
                        <a:t>Go on </a:t>
                      </a:r>
                      <a:r>
                        <a:rPr lang="en-US" sz="1400" b="0" i="0" u="none" strike="noStrike" kern="1200" cap="none" spc="0" normalizeH="0" baseline="0" noProof="0" dirty="0">
                          <a:ln>
                            <a:noFill/>
                          </a:ln>
                          <a:effectLst/>
                          <a:uLnTx/>
                          <a:uFillTx/>
                          <a:latin typeface="Century Gothic"/>
                          <a:hlinkClick r:id="rId7"/>
                        </a:rPr>
                        <a:t>Epic!</a:t>
                      </a:r>
                      <a:r>
                        <a:rPr lang="en-US" dirty="0"/>
                        <a:t> </a:t>
                      </a:r>
                      <a:r>
                        <a:rPr lang="en-US" sz="1400">
                          <a:latin typeface="Century Gothic"/>
                        </a:rPr>
                        <a:t>and log in</a:t>
                      </a:r>
                      <a:endParaRPr lang="en-US"/>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rPr>
                        <a:t>Read these two books in the list called: </a:t>
                      </a:r>
                      <a:r>
                        <a:rPr lang="en-US" sz="1400" b="1" i="0" u="sng" strike="noStrike" kern="1200" cap="none" spc="0" normalizeH="0" baseline="0" noProof="0">
                          <a:ln>
                            <a:noFill/>
                          </a:ln>
                          <a:effectLst/>
                          <a:uLnTx/>
                          <a:uFillTx/>
                          <a:latin typeface="Century Gothic"/>
                        </a:rPr>
                        <a:t>Animal Senses </a:t>
                      </a:r>
                      <a:r>
                        <a:rPr lang="en-US" sz="1400" b="0" i="0" u="none" strike="noStrike" kern="1200" cap="none" spc="0" normalizeH="0" baseline="0" noProof="0">
                          <a:ln>
                            <a:noFill/>
                          </a:ln>
                          <a:effectLst/>
                          <a:uLnTx/>
                          <a:uFillTx/>
                          <a:latin typeface="Century Gothic"/>
                        </a:rPr>
                        <a:t>and </a:t>
                      </a:r>
                      <a:r>
                        <a:rPr lang="en-US" sz="1400" b="1" i="0" u="sng" strike="noStrike" kern="1200" cap="none" spc="0" normalizeH="0" baseline="0" noProof="0">
                          <a:ln>
                            <a:noFill/>
                          </a:ln>
                          <a:effectLst/>
                          <a:uLnTx/>
                          <a:uFillTx/>
                          <a:latin typeface="Century Gothic"/>
                        </a:rPr>
                        <a:t>Traits for Survival</a:t>
                      </a:r>
                      <a:r>
                        <a:rPr lang="en-US" sz="1400" b="1" i="0" u="none" strike="noStrike" kern="1200" cap="none" spc="0" normalizeH="0" baseline="0" noProof="0">
                          <a:ln>
                            <a:noFill/>
                          </a:ln>
                          <a:effectLst/>
                          <a:uLnTx/>
                          <a:uFillTx/>
                          <a:latin typeface="Century Gothic"/>
                        </a:rPr>
                        <a:t> </a:t>
                      </a:r>
                      <a:r>
                        <a:rPr lang="en-US" sz="1400" b="0" i="0" u="none" strike="noStrike" kern="1200" cap="none" spc="0" normalizeH="0" baseline="0" noProof="0">
                          <a:ln>
                            <a:noFill/>
                          </a:ln>
                          <a:effectLst/>
                          <a:uLnTx/>
                          <a:uFillTx/>
                          <a:latin typeface="Century Gothic"/>
                        </a:rPr>
                        <a:t>(these were assigned to you)</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rPr>
                        <a:t>Complete 'Plant and Animal Adaptations PowerPoint' as an assignment on Teams (remember to turn this in)</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5172386"/>
                  </a:ext>
                </a:extLst>
              </a:tr>
            </a:tbl>
          </a:graphicData>
        </a:graphic>
      </p:graphicFrame>
      <p:sp>
        <p:nvSpPr>
          <p:cNvPr id="3" name="TextBox 2">
            <a:extLst>
              <a:ext uri="{FF2B5EF4-FFF2-40B4-BE49-F238E27FC236}">
                <a16:creationId xmlns:a16="http://schemas.microsoft.com/office/drawing/2014/main" id="{FFB56B8C-8F1D-491A-9858-A15C95A1CC7D}"/>
              </a:ext>
            </a:extLst>
          </p:cNvPr>
          <p:cNvSpPr txBox="1"/>
          <p:nvPr/>
        </p:nvSpPr>
        <p:spPr>
          <a:xfrm>
            <a:off x="239340" y="909378"/>
            <a:ext cx="7462997" cy="1046440"/>
          </a:xfrm>
          <a:prstGeom prst="rect">
            <a:avLst/>
          </a:prstGeom>
          <a:noFill/>
        </p:spPr>
        <p:txBody>
          <a:bodyPr wrap="square" rtlCol="0" anchor="t">
            <a:spAutoFit/>
          </a:bodyPr>
          <a:lstStyle/>
          <a:p>
            <a:pPr algn="ctr"/>
            <a:r>
              <a:rPr lang="en-US" sz="3600">
                <a:ln>
                  <a:solidFill>
                    <a:sysClr val="windowText" lastClr="000000"/>
                  </a:solidFill>
                </a:ln>
                <a:effectLst>
                  <a:outerShdw blurRad="38100" dist="38100" dir="2700000" algn="tl">
                    <a:srgbClr val="000000">
                      <a:alpha val="43137"/>
                    </a:srgbClr>
                  </a:outerShdw>
                </a:effectLst>
                <a:latin typeface="MJSleepSweetly"/>
                <a:ea typeface="MJSleepSweetly"/>
              </a:rPr>
              <a:t>Wednesday 4/29/20 </a:t>
            </a:r>
            <a:r>
              <a:rPr lang="en-US" sz="3600" b="1" u="sng">
                <a:ln>
                  <a:solidFill>
                    <a:sysClr val="windowText" lastClr="000000"/>
                  </a:solidFill>
                </a:ln>
                <a:effectLst>
                  <a:outerShdw blurRad="38100" dist="38100" dir="2700000" algn="tl">
                    <a:srgbClr val="000000">
                      <a:alpha val="43137"/>
                    </a:srgbClr>
                  </a:outerShdw>
                </a:effectLst>
                <a:latin typeface="Century Gothic"/>
                <a:ea typeface="MJSleepSweetly"/>
              </a:rPr>
              <a:t>C</a:t>
            </a:r>
            <a:r>
              <a:rPr lang="en-US" sz="3600">
                <a:ln>
                  <a:solidFill>
                    <a:sysClr val="windowText" lastClr="000000"/>
                  </a:solidFill>
                </a:ln>
                <a:effectLst>
                  <a:outerShdw blurRad="38100" dist="38100" dir="2700000" algn="tl">
                    <a:srgbClr val="000000">
                      <a:alpha val="43137"/>
                    </a:srgbClr>
                  </a:outerShdw>
                </a:effectLst>
                <a:latin typeface="Century Gothic"/>
                <a:ea typeface="MJSleepSweetly"/>
              </a:rPr>
              <a:t>ooking Day</a:t>
            </a:r>
            <a:r>
              <a:rPr lang="en-US" sz="4400">
                <a:ln>
                  <a:solidFill>
                    <a:sysClr val="windowText" lastClr="000000"/>
                  </a:solidFill>
                </a:ln>
                <a:effectLst>
                  <a:outerShdw blurRad="38100" dist="38100" dir="2700000" algn="tl">
                    <a:srgbClr val="000000">
                      <a:alpha val="43137"/>
                    </a:srgbClr>
                  </a:outerShdw>
                </a:effectLst>
                <a:latin typeface="MJSleepSweetly"/>
                <a:ea typeface="MJSleepSweetly"/>
              </a:rPr>
              <a:t> </a:t>
            </a:r>
          </a:p>
          <a:p>
            <a:pPr algn="ctr"/>
            <a:r>
              <a:rPr lang="en-US">
                <a:ln>
                  <a:solidFill>
                    <a:sysClr val="windowText" lastClr="000000"/>
                  </a:solidFill>
                </a:ln>
                <a:effectLst>
                  <a:outerShdw blurRad="38100" dist="38100" dir="2700000" algn="tl">
                    <a:srgbClr val="000000">
                      <a:alpha val="43137"/>
                    </a:srgbClr>
                  </a:outerShdw>
                </a:effectLst>
                <a:latin typeface="Century Gothic"/>
                <a:ea typeface="MJSleepSweetly"/>
              </a:rPr>
              <a:t>Help your family </a:t>
            </a:r>
            <a:r>
              <a:rPr lang="en-US" b="1" u="sng">
                <a:ln>
                  <a:solidFill>
                    <a:sysClr val="windowText" lastClr="000000"/>
                  </a:solidFill>
                </a:ln>
                <a:effectLst>
                  <a:outerShdw blurRad="38100" dist="38100" dir="2700000" algn="tl">
                    <a:srgbClr val="000000">
                      <a:alpha val="43137"/>
                    </a:srgbClr>
                  </a:outerShdw>
                </a:effectLst>
                <a:latin typeface="Century Gothic"/>
                <a:ea typeface="MJSleepSweetly"/>
              </a:rPr>
              <a:t>c</a:t>
            </a:r>
            <a:r>
              <a:rPr lang="en-US">
                <a:ln>
                  <a:solidFill>
                    <a:sysClr val="windowText" lastClr="000000"/>
                  </a:solidFill>
                </a:ln>
                <a:effectLst>
                  <a:outerShdw blurRad="38100" dist="38100" dir="2700000" algn="tl">
                    <a:srgbClr val="000000">
                      <a:alpha val="43137"/>
                    </a:srgbClr>
                  </a:outerShdw>
                </a:effectLst>
                <a:latin typeface="Century Gothic"/>
                <a:ea typeface="MJSleepSweetly"/>
              </a:rPr>
              <a:t>ook a meal! </a:t>
            </a:r>
            <a:endParaRPr lang="en-US" sz="4400">
              <a:ln>
                <a:solidFill>
                  <a:sysClr val="windowText" lastClr="000000"/>
                </a:solidFill>
              </a:ln>
              <a:effectLst>
                <a:outerShdw blurRad="38100" dist="38100" dir="2700000" algn="tl">
                  <a:srgbClr val="000000">
                    <a:alpha val="43137"/>
                  </a:srgbClr>
                </a:outerShdw>
              </a:effectLst>
              <a:latin typeface="MJSleepSweetly"/>
              <a:ea typeface="MJSleepSweetly" panose="02000603000000000000" pitchFamily="2" charset="0"/>
            </a:endParaRPr>
          </a:p>
        </p:txBody>
      </p:sp>
    </p:spTree>
    <p:extLst>
      <p:ext uri="{BB962C8B-B14F-4D97-AF65-F5344CB8AC3E}">
        <p14:creationId xmlns:p14="http://schemas.microsoft.com/office/powerpoint/2010/main" val="4164280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e 8">
            <a:extLst>
              <a:ext uri="{FF2B5EF4-FFF2-40B4-BE49-F238E27FC236}">
                <a16:creationId xmlns:a16="http://schemas.microsoft.com/office/drawing/2014/main" id="{BB2A09A1-07C5-4E19-8E21-F6918513A785}"/>
              </a:ext>
            </a:extLst>
          </p:cNvPr>
          <p:cNvGraphicFramePr>
            <a:graphicFrameLocks noGrp="1"/>
          </p:cNvGraphicFramePr>
          <p:nvPr>
            <p:extLst>
              <p:ext uri="{D42A27DB-BD31-4B8C-83A1-F6EECF244321}">
                <p14:modId xmlns:p14="http://schemas.microsoft.com/office/powerpoint/2010/main" val="2739642188"/>
              </p:ext>
            </p:extLst>
          </p:nvPr>
        </p:nvGraphicFramePr>
        <p:xfrm>
          <a:off x="248865" y="1968976"/>
          <a:ext cx="7293719" cy="6919523"/>
        </p:xfrm>
        <a:graphic>
          <a:graphicData uri="http://schemas.openxmlformats.org/drawingml/2006/table">
            <a:tbl>
              <a:tblPr firstRow="1" bandRow="1">
                <a:tableStyleId>{5C22544A-7EE6-4342-B048-85BDC9FD1C3A}</a:tableStyleId>
              </a:tblPr>
              <a:tblGrid>
                <a:gridCol w="2333624">
                  <a:extLst>
                    <a:ext uri="{9D8B030D-6E8A-4147-A177-3AD203B41FA5}">
                      <a16:colId xmlns:a16="http://schemas.microsoft.com/office/drawing/2014/main" val="1574818070"/>
                    </a:ext>
                  </a:extLst>
                </a:gridCol>
                <a:gridCol w="4960095">
                  <a:extLst>
                    <a:ext uri="{9D8B030D-6E8A-4147-A177-3AD203B41FA5}">
                      <a16:colId xmlns:a16="http://schemas.microsoft.com/office/drawing/2014/main" val="577556384"/>
                    </a:ext>
                  </a:extLst>
                </a:gridCol>
              </a:tblGrid>
              <a:tr h="448944">
                <a:tc>
                  <a:txBody>
                    <a:bodyPr/>
                    <a:lstStyle/>
                    <a:p>
                      <a:pPr algn="ctr"/>
                      <a:r>
                        <a:rPr lang="en-US" sz="1800" u="sng">
                          <a:solidFill>
                            <a:schemeClr val="tx1"/>
                          </a:solidFill>
                          <a:latin typeface="KG Summer Storm Smooth"/>
                          <a:ea typeface="MJAreYouSirius"/>
                        </a:rPr>
                        <a:t>Subjects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tc>
                  <a:txBody>
                    <a:bodyPr/>
                    <a:lstStyle/>
                    <a:p>
                      <a:pPr algn="ctr"/>
                      <a:r>
                        <a:rPr lang="en-US" sz="1800" u="sng">
                          <a:solidFill>
                            <a:schemeClr val="tx1"/>
                          </a:solidFill>
                          <a:latin typeface="KG Summer Storm Smooth"/>
                          <a:ea typeface="MJAreYouSirius"/>
                        </a:rPr>
                        <a:t>Activities to Complete</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extLst>
                  <a:ext uri="{0D108BD9-81ED-4DB2-BD59-A6C34878D82A}">
                    <a16:rowId xmlns:a16="http://schemas.microsoft.com/office/drawing/2014/main" val="3052746781"/>
                  </a:ext>
                </a:extLst>
              </a:tr>
              <a:tr h="1762125">
                <a:tc>
                  <a:txBody>
                    <a:bodyPr/>
                    <a:lstStyle/>
                    <a:p>
                      <a:pPr algn="ctr"/>
                      <a:r>
                        <a:rPr lang="en-US" sz="1800">
                          <a:latin typeface="KG Summer Storm Smooth"/>
                          <a:ea typeface="MJAreYouSirius"/>
                        </a:rPr>
                        <a:t>ELA</a:t>
                      </a:r>
                      <a:endParaRPr kumimoji="0" lang="en-US" sz="2000" b="0" i="0" u="none" strike="noStrike" kern="1200" cap="none" spc="0" normalizeH="0" baseline="0" noProof="0">
                        <a:ln>
                          <a:noFill/>
                        </a:ln>
                        <a:solidFill>
                          <a:prstClr val="black"/>
                        </a:solidFill>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ea typeface="MJAreYouSirius"/>
                          <a:cs typeface="+mn-cs"/>
                          <a:hlinkClick r:id="rId3"/>
                        </a:rPr>
                        <a:t>Freckle ELA</a:t>
                      </a:r>
                      <a:r>
                        <a:rPr lang="en-US" sz="1400" b="0" i="0" u="none" strike="noStrike" kern="1200" cap="none" spc="0" normalizeH="0" baseline="0" noProof="0">
                          <a:ln>
                            <a:noFill/>
                          </a:ln>
                          <a:effectLst/>
                          <a:uLnTx/>
                          <a:uFillTx/>
                          <a:latin typeface="Century Gothic"/>
                          <a:ea typeface="MJAreYouSirius"/>
                          <a:cs typeface="+mn-cs"/>
                        </a:rPr>
                        <a:t> (10 minutes- </a:t>
                      </a:r>
                      <a:r>
                        <a:rPr lang="en-US" sz="1400" b="1" i="0" u="sng" strike="noStrike" kern="1200" cap="none" spc="0" normalizeH="0" baseline="0" noProof="0">
                          <a:ln>
                            <a:noFill/>
                          </a:ln>
                          <a:effectLst/>
                          <a:uLnTx/>
                          <a:uFillTx/>
                          <a:latin typeface="Century Gothic"/>
                          <a:ea typeface="MJAreYouSirius"/>
                          <a:cs typeface="+mn-cs"/>
                        </a:rPr>
                        <a:t>Adaptive Practice</a:t>
                      </a:r>
                      <a:r>
                        <a:rPr lang="en-US" sz="1400" b="0" i="0" u="none" strike="noStrike" kern="1200" cap="none" spc="0" normalizeH="0" baseline="0" noProof="0">
                          <a:ln>
                            <a:noFill/>
                          </a:ln>
                          <a:effectLst/>
                          <a:uLnTx/>
                          <a:uFillTx/>
                          <a:latin typeface="Century Gothic"/>
                          <a:ea typeface="MJAreYouSirius"/>
                          <a:cs typeface="+mn-cs"/>
                        </a:rPr>
                        <a:t>)</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rPr>
                        <a:t>Complete the "Adjectives About Me" as an assignment in Teams (remember to turn this in)  </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rPr>
                        <a:t>Rewatch the adjective video and view the PowerPoint for ideas</a:t>
                      </a:r>
                    </a:p>
                    <a:p>
                      <a:pPr marL="285750" marR="0" lvl="0" indent="-285750" algn="l">
                        <a:lnSpc>
                          <a:spcPct val="100000"/>
                        </a:lnSpc>
                        <a:spcBef>
                          <a:spcPts val="0"/>
                        </a:spcBef>
                        <a:spcAft>
                          <a:spcPts val="0"/>
                        </a:spcAft>
                        <a:buFont typeface="Wingdings,Sans-Serif"/>
                        <a:buChar char="q"/>
                      </a:pPr>
                      <a:r>
                        <a:rPr lang="en-US" sz="1400" b="0" i="0" u="none" strike="noStrike" kern="1200" cap="none" spc="0" normalizeH="0" baseline="0" noProof="0">
                          <a:ln>
                            <a:noFill/>
                          </a:ln>
                          <a:effectLst/>
                          <a:uLnTx/>
                          <a:uFillTx/>
                          <a:latin typeface="Century Gothic"/>
                          <a:hlinkClick r:id="rId4"/>
                        </a:rPr>
                        <a:t>Click here to view Adjective Video Clip</a:t>
                      </a:r>
                      <a:endParaRPr lang="en-US" sz="1400" b="0" i="0" u="none" strike="noStrike" kern="1200" cap="none" spc="0" normalizeH="0" baseline="0" noProof="0">
                        <a:ln>
                          <a:noFill/>
                        </a:ln>
                        <a:effectLst/>
                        <a:uLnTx/>
                        <a:uFillTx/>
                      </a:endParaRPr>
                    </a:p>
                    <a:p>
                      <a:pPr marL="285750" marR="0" lvl="0" indent="-285750" algn="l">
                        <a:lnSpc>
                          <a:spcPct val="100000"/>
                        </a:lnSpc>
                        <a:spcBef>
                          <a:spcPts val="0"/>
                        </a:spcBef>
                        <a:spcAft>
                          <a:spcPts val="0"/>
                        </a:spcAft>
                        <a:buFont typeface="Wingdings,Sans-Serif"/>
                        <a:buChar char="q"/>
                      </a:pPr>
                      <a:r>
                        <a:rPr lang="en-US" sz="1400" b="0" i="0" u="none" strike="noStrike" kern="1200" cap="none" spc="0" normalizeH="0" baseline="0" noProof="0">
                          <a:ln>
                            <a:noFill/>
                          </a:ln>
                          <a:effectLst/>
                          <a:uLnTx/>
                          <a:uFillTx/>
                          <a:latin typeface="Century Gothic"/>
                          <a:hlinkClick r:id="rId5"/>
                        </a:rPr>
                        <a:t>Click here to view the adjective PowerPoint</a:t>
                      </a:r>
                      <a:endParaRPr lang="en-US"/>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4086807"/>
                  </a:ext>
                </a:extLst>
              </a:tr>
              <a:tr h="1867614">
                <a:tc>
                  <a:txBody>
                    <a:bodyPr/>
                    <a:lstStyle/>
                    <a:p>
                      <a:pPr algn="ctr"/>
                      <a:r>
                        <a:rPr lang="en-US" sz="1800">
                          <a:latin typeface="KG Summer Storm Smooth"/>
                          <a:ea typeface="MJAreYouSirius"/>
                        </a:rPr>
                        <a:t>Math</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ea typeface="MJAreYouSirius"/>
                          <a:cs typeface="+mn-cs"/>
                          <a:hlinkClick r:id="rId3"/>
                        </a:rPr>
                        <a:t>Freckle Math</a:t>
                      </a:r>
                      <a:r>
                        <a:rPr lang="en-US" sz="1400" b="0" i="0" u="none" strike="noStrike" kern="1200" cap="none" spc="0" normalizeH="0" baseline="0" noProof="0">
                          <a:ln>
                            <a:noFill/>
                          </a:ln>
                          <a:effectLst/>
                          <a:uLnTx/>
                          <a:uFillTx/>
                          <a:latin typeface="Century Gothic"/>
                          <a:ea typeface="MJAreYouSirius"/>
                          <a:cs typeface="+mn-cs"/>
                        </a:rPr>
                        <a:t> (10 minutes- </a:t>
                      </a:r>
                      <a:r>
                        <a:rPr lang="en-US" sz="1400" b="1" i="0" u="sng" strike="noStrike" kern="1200" cap="none" spc="0" normalizeH="0" baseline="0" noProof="0">
                          <a:ln>
                            <a:noFill/>
                          </a:ln>
                          <a:effectLst/>
                          <a:uLnTx/>
                          <a:uFillTx/>
                          <a:latin typeface="Century Gothic"/>
                          <a:ea typeface="MJAreYouSirius"/>
                          <a:cs typeface="+mn-cs"/>
                        </a:rPr>
                        <a:t>Adaptive Practice</a:t>
                      </a:r>
                      <a:r>
                        <a:rPr lang="en-US" sz="1400" b="0" i="0" u="none" strike="noStrike" kern="1200" cap="none" spc="0" normalizeH="0" baseline="0" noProof="0">
                          <a:ln>
                            <a:noFill/>
                          </a:ln>
                          <a:effectLst/>
                          <a:uLnTx/>
                          <a:uFillTx/>
                          <a:latin typeface="Century Gothic"/>
                          <a:ea typeface="MJAreYouSirius"/>
                          <a:cs typeface="+mn-cs"/>
                        </a:rPr>
                        <a:t>)</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rPr>
                        <a:t>Go on </a:t>
                      </a:r>
                      <a:r>
                        <a:rPr lang="en-US" sz="1400" b="0" i="0" u="none" strike="noStrike" kern="1200" cap="none" spc="0" normalizeH="0" baseline="0" noProof="0">
                          <a:ln>
                            <a:noFill/>
                          </a:ln>
                          <a:effectLst/>
                          <a:uLnTx/>
                          <a:uFillTx/>
                          <a:latin typeface="Century Gothic"/>
                          <a:hlinkClick r:id="rId6"/>
                        </a:rPr>
                        <a:t>Khan Academy</a:t>
                      </a:r>
                      <a:r>
                        <a:rPr lang="en-US" sz="1400" b="0" i="0" u="none" strike="noStrike" kern="1200" cap="none" spc="0" normalizeH="0" baseline="0" noProof="0">
                          <a:ln>
                            <a:noFill/>
                          </a:ln>
                          <a:effectLst/>
                          <a:uLnTx/>
                          <a:uFillTx/>
                          <a:latin typeface="Century Gothic"/>
                        </a:rPr>
                        <a:t> and log in</a:t>
                      </a:r>
                      <a:endParaRPr lang="en-US"/>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rPr>
                        <a:t>Watch the video called: "Comparing decimals tenths and hundredths"</a:t>
                      </a:r>
                      <a:endParaRPr lang="en-US"/>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rPr>
                        <a:t>Complete the activity called: "Comparing decimals tenths and hundredths"</a:t>
                      </a:r>
                      <a:endParaRPr lang="en-US"/>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rPr>
                        <a:t>Complete "Understand Decimals: Unit Test"</a:t>
                      </a:r>
                      <a:endParaRPr lang="en-US"/>
                    </a:p>
                    <a:p>
                      <a:pPr marL="0" marR="0" lvl="0" indent="0" algn="l">
                        <a:lnSpc>
                          <a:spcPct val="100000"/>
                        </a:lnSpc>
                        <a:spcBef>
                          <a:spcPts val="0"/>
                        </a:spcBef>
                        <a:spcAft>
                          <a:spcPts val="0"/>
                        </a:spcAft>
                        <a:buNone/>
                      </a:pPr>
                      <a:r>
                        <a:rPr lang="en-US" sz="1400" b="0" i="0" u="none" strike="noStrike" kern="1200" cap="none" spc="0" normalizeH="0" baseline="0" noProof="0">
                          <a:ln>
                            <a:noFill/>
                          </a:ln>
                          <a:effectLst/>
                          <a:highlight>
                            <a:srgbClr val="FFFF00"/>
                          </a:highlight>
                          <a:uLnTx/>
                          <a:uFillTx/>
                          <a:latin typeface="Century Gothic"/>
                        </a:rPr>
                        <a:t>*Remember to watch the entire video for completion</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5670125"/>
                  </a:ext>
                </a:extLst>
              </a:tr>
              <a:tr h="1131341">
                <a:tc>
                  <a:txBody>
                    <a:bodyPr/>
                    <a:lstStyle/>
                    <a:p>
                      <a:pPr algn="ctr"/>
                      <a:endParaRPr lang="en-US" sz="1800">
                        <a:latin typeface="KG Summer Storm Smooth"/>
                        <a:ea typeface="MJAreYouSirius"/>
                      </a:endParaRPr>
                    </a:p>
                    <a:p>
                      <a:pPr lvl="0" algn="ctr">
                        <a:buNone/>
                      </a:pPr>
                      <a:r>
                        <a:rPr lang="en-US" sz="1800">
                          <a:latin typeface="KG Summer Storm Smooth"/>
                          <a:ea typeface="MJAreYouSirius"/>
                        </a:rPr>
                        <a:t>Social </a:t>
                      </a:r>
                      <a:endParaRPr lang="en-US" sz="1800" b="0" i="0" u="none" strike="noStrike" kern="1200" cap="none" spc="0" normalizeH="0" baseline="0" noProof="0">
                        <a:ln>
                          <a:noFill/>
                        </a:ln>
                        <a:effectLst/>
                        <a:uLnTx/>
                        <a:uFillTx/>
                        <a:latin typeface="KG Summer Storm Smooth"/>
                        <a:ea typeface="MJAreYouSirius"/>
                        <a:cs typeface="+mn-cs"/>
                      </a:endParaRPr>
                    </a:p>
                    <a:p>
                      <a:pPr lvl="0" algn="ctr">
                        <a:buNone/>
                      </a:pPr>
                      <a:r>
                        <a:rPr lang="en-US" sz="1800">
                          <a:latin typeface="KG Summer Storm Smooth"/>
                          <a:ea typeface="MJAreYouSirius"/>
                        </a:rPr>
                        <a:t>Studies</a:t>
                      </a:r>
                      <a:endParaRPr kumimoji="0" lang="en-US" sz="1800" b="0" i="0" u="none" strike="noStrike" kern="1200" cap="none" spc="0" normalizeH="0" baseline="0" noProof="0">
                        <a:ln>
                          <a:noFill/>
                        </a:ln>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ea typeface="MJAreYouSirius"/>
                          <a:cs typeface="+mn-cs"/>
                        </a:rPr>
                        <a:t>No social studies today</a:t>
                      </a:r>
                      <a:endParaRPr kumimoji="0" lang="en-US" sz="1800" b="0" i="0" u="none" strike="noStrike" kern="1200" cap="none" spc="0" normalizeH="0" baseline="0" noProof="0">
                        <a:ln>
                          <a:noFill/>
                        </a:ln>
                        <a:solidFill>
                          <a:prstClr val="black"/>
                        </a:solidFill>
                        <a:effectLst/>
                        <a:uLnTx/>
                        <a:uFillTx/>
                        <a:latin typeface="Century Gothic" panose="020B0502020202020204" pitchFamily="34" charset="0"/>
                        <a:ea typeface="MJAreYouSirius" panose="02000603000000000000" pitchFamily="2" charset="0"/>
                        <a:cs typeface="+mn-cs"/>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47094"/>
                  </a:ext>
                </a:extLst>
              </a:tr>
              <a:tr h="1652120">
                <a:tc>
                  <a:txBody>
                    <a:bodyPr/>
                    <a:lstStyle/>
                    <a:p>
                      <a:pPr algn="ctr"/>
                      <a:r>
                        <a:rPr lang="en-US" sz="1800">
                          <a:latin typeface="KG Summer Storm Smooth"/>
                          <a:ea typeface="MJAreYouSirius"/>
                        </a:rPr>
                        <a:t>Science</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ea typeface="MJAreYouSirius"/>
                          <a:cs typeface="+mn-cs"/>
                        </a:rPr>
                        <a:t>Take a Virtual Field Trip to the San Diego Zoo</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ea typeface="MJAreYouSirius"/>
                          <a:cs typeface="+mn-cs"/>
                        </a:rPr>
                        <a:t>Go to </a:t>
                      </a:r>
                      <a:r>
                        <a:rPr lang="en-US" sz="1400" b="0" i="0" u="none" strike="noStrike" kern="1200" cap="none" spc="0" normalizeH="0" baseline="0" noProof="0">
                          <a:ln>
                            <a:noFill/>
                          </a:ln>
                          <a:effectLst/>
                          <a:uLnTx/>
                          <a:uFillTx/>
                          <a:latin typeface="Century Gothic"/>
                          <a:ea typeface="MJAreYouSirius"/>
                          <a:cs typeface="+mn-cs"/>
                          <a:hlinkClick r:id="rId7"/>
                        </a:rPr>
                        <a:t>San Diego Zoo Kids</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ea typeface="MJAreYouSirius"/>
                          <a:cs typeface="+mn-cs"/>
                        </a:rPr>
                        <a:t>Complete 'Virtual Field Trip WebQuest' as an assignment on Teams (remember to turn this in)</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5172386"/>
                  </a:ext>
                </a:extLst>
              </a:tr>
            </a:tbl>
          </a:graphicData>
        </a:graphic>
      </p:graphicFrame>
      <p:sp>
        <p:nvSpPr>
          <p:cNvPr id="3" name="TextBox 2">
            <a:extLst>
              <a:ext uri="{FF2B5EF4-FFF2-40B4-BE49-F238E27FC236}">
                <a16:creationId xmlns:a16="http://schemas.microsoft.com/office/drawing/2014/main" id="{FFB56B8C-8F1D-491A-9858-A15C95A1CC7D}"/>
              </a:ext>
            </a:extLst>
          </p:cNvPr>
          <p:cNvSpPr txBox="1"/>
          <p:nvPr/>
        </p:nvSpPr>
        <p:spPr>
          <a:xfrm>
            <a:off x="239340" y="909378"/>
            <a:ext cx="7462997" cy="984885"/>
          </a:xfrm>
          <a:prstGeom prst="rect">
            <a:avLst/>
          </a:prstGeom>
          <a:noFill/>
        </p:spPr>
        <p:txBody>
          <a:bodyPr wrap="square" rtlCol="0" anchor="t">
            <a:spAutoFit/>
          </a:bodyPr>
          <a:lstStyle/>
          <a:p>
            <a:pPr algn="ctr"/>
            <a:r>
              <a:rPr lang="en-US" sz="4000">
                <a:ln>
                  <a:solidFill>
                    <a:sysClr val="windowText" lastClr="000000"/>
                  </a:solidFill>
                </a:ln>
                <a:effectLst>
                  <a:outerShdw blurRad="38100" dist="38100" dir="2700000" algn="tl">
                    <a:srgbClr val="000000">
                      <a:alpha val="43137"/>
                    </a:srgbClr>
                  </a:outerShdw>
                </a:effectLst>
                <a:latin typeface="MJSleepSweetly"/>
                <a:ea typeface="MJSleepSweetly"/>
              </a:rPr>
              <a:t>Thursday 4/30/20 </a:t>
            </a:r>
            <a:r>
              <a:rPr lang="en-US" sz="4000" b="1" u="sng">
                <a:ln>
                  <a:solidFill>
                    <a:sysClr val="windowText" lastClr="000000"/>
                  </a:solidFill>
                </a:ln>
                <a:effectLst>
                  <a:outerShdw blurRad="38100" dist="38100" dir="2700000" algn="tl">
                    <a:srgbClr val="000000">
                      <a:alpha val="43137"/>
                    </a:srgbClr>
                  </a:outerShdw>
                </a:effectLst>
                <a:latin typeface="Century Gothic"/>
                <a:ea typeface="MJSleepSweetly"/>
              </a:rPr>
              <a:t>D</a:t>
            </a:r>
            <a:r>
              <a:rPr lang="en-US" sz="4000">
                <a:ln>
                  <a:solidFill>
                    <a:sysClr val="windowText" lastClr="000000"/>
                  </a:solidFill>
                </a:ln>
                <a:effectLst>
                  <a:outerShdw blurRad="38100" dist="38100" dir="2700000" algn="tl">
                    <a:srgbClr val="000000">
                      <a:alpha val="43137"/>
                    </a:srgbClr>
                  </a:outerShdw>
                </a:effectLst>
                <a:latin typeface="Century Gothic"/>
                <a:ea typeface="MJSleepSweetly"/>
              </a:rPr>
              <a:t>ance Day</a:t>
            </a:r>
          </a:p>
          <a:p>
            <a:pPr algn="ctr"/>
            <a:r>
              <a:rPr lang="en-US">
                <a:ln>
                  <a:solidFill>
                    <a:sysClr val="windowText" lastClr="000000"/>
                  </a:solidFill>
                </a:ln>
                <a:effectLst>
                  <a:outerShdw blurRad="38100" dist="38100" dir="2700000" algn="tl">
                    <a:srgbClr val="000000">
                      <a:alpha val="43137"/>
                    </a:srgbClr>
                  </a:outerShdw>
                </a:effectLst>
                <a:latin typeface="Century Gothic"/>
                <a:ea typeface="MJSleepSweetly"/>
              </a:rPr>
              <a:t>Turn on your favorite song and </a:t>
            </a:r>
            <a:r>
              <a:rPr lang="en-US" b="1" u="sng">
                <a:ln>
                  <a:solidFill>
                    <a:sysClr val="windowText" lastClr="000000"/>
                  </a:solidFill>
                </a:ln>
                <a:effectLst>
                  <a:outerShdw blurRad="38100" dist="38100" dir="2700000" algn="tl">
                    <a:srgbClr val="000000">
                      <a:alpha val="43137"/>
                    </a:srgbClr>
                  </a:outerShdw>
                </a:effectLst>
                <a:latin typeface="Century Gothic"/>
                <a:ea typeface="MJSleepSweetly"/>
              </a:rPr>
              <a:t>d</a:t>
            </a:r>
            <a:r>
              <a:rPr lang="en-US">
                <a:ln>
                  <a:solidFill>
                    <a:sysClr val="windowText" lastClr="000000"/>
                  </a:solidFill>
                </a:ln>
                <a:effectLst>
                  <a:outerShdw blurRad="38100" dist="38100" dir="2700000" algn="tl">
                    <a:srgbClr val="000000">
                      <a:alpha val="43137"/>
                    </a:srgbClr>
                  </a:outerShdw>
                </a:effectLst>
                <a:latin typeface="Century Gothic"/>
                <a:ea typeface="MJSleepSweetly"/>
              </a:rPr>
              <a:t>ance!</a:t>
            </a:r>
            <a:endParaRPr lang="en-US" sz="4000">
              <a:ln>
                <a:solidFill>
                  <a:sysClr val="windowText" lastClr="000000"/>
                </a:solidFill>
              </a:ln>
              <a:effectLst>
                <a:outerShdw blurRad="38100" dist="38100" dir="2700000" algn="tl">
                  <a:srgbClr val="000000">
                    <a:alpha val="43137"/>
                  </a:srgbClr>
                </a:outerShdw>
              </a:effectLst>
              <a:latin typeface="Century Gothic"/>
              <a:ea typeface="MJSleepSweetly" panose="02000603000000000000" pitchFamily="2" charset="0"/>
            </a:endParaRPr>
          </a:p>
        </p:txBody>
      </p:sp>
    </p:spTree>
    <p:extLst>
      <p:ext uri="{BB962C8B-B14F-4D97-AF65-F5344CB8AC3E}">
        <p14:creationId xmlns:p14="http://schemas.microsoft.com/office/powerpoint/2010/main" val="853461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e 8">
            <a:extLst>
              <a:ext uri="{FF2B5EF4-FFF2-40B4-BE49-F238E27FC236}">
                <a16:creationId xmlns:a16="http://schemas.microsoft.com/office/drawing/2014/main" id="{BB2A09A1-07C5-4E19-8E21-F6918513A785}"/>
              </a:ext>
            </a:extLst>
          </p:cNvPr>
          <p:cNvGraphicFramePr>
            <a:graphicFrameLocks noGrp="1"/>
          </p:cNvGraphicFramePr>
          <p:nvPr>
            <p:extLst>
              <p:ext uri="{D42A27DB-BD31-4B8C-83A1-F6EECF244321}">
                <p14:modId xmlns:p14="http://schemas.microsoft.com/office/powerpoint/2010/main" val="334698428"/>
              </p:ext>
            </p:extLst>
          </p:nvPr>
        </p:nvGraphicFramePr>
        <p:xfrm>
          <a:off x="229815" y="2302351"/>
          <a:ext cx="7293717" cy="7260497"/>
        </p:xfrm>
        <a:graphic>
          <a:graphicData uri="http://schemas.openxmlformats.org/drawingml/2006/table">
            <a:tbl>
              <a:tblPr firstRow="1" bandRow="1">
                <a:tableStyleId>{5C22544A-7EE6-4342-B048-85BDC9FD1C3A}</a:tableStyleId>
              </a:tblPr>
              <a:tblGrid>
                <a:gridCol w="2362199">
                  <a:extLst>
                    <a:ext uri="{9D8B030D-6E8A-4147-A177-3AD203B41FA5}">
                      <a16:colId xmlns:a16="http://schemas.microsoft.com/office/drawing/2014/main" val="1574818070"/>
                    </a:ext>
                  </a:extLst>
                </a:gridCol>
                <a:gridCol w="4931518">
                  <a:extLst>
                    <a:ext uri="{9D8B030D-6E8A-4147-A177-3AD203B41FA5}">
                      <a16:colId xmlns:a16="http://schemas.microsoft.com/office/drawing/2014/main" val="577556384"/>
                    </a:ext>
                  </a:extLst>
                </a:gridCol>
              </a:tblGrid>
              <a:tr h="433387">
                <a:tc>
                  <a:txBody>
                    <a:bodyPr/>
                    <a:lstStyle/>
                    <a:p>
                      <a:pPr algn="ctr"/>
                      <a:r>
                        <a:rPr lang="en-US" sz="1800" u="sng">
                          <a:solidFill>
                            <a:schemeClr val="tx1"/>
                          </a:solidFill>
                          <a:latin typeface="KG Summer Storm Smooth"/>
                          <a:ea typeface="MJAreYouSirius"/>
                        </a:rPr>
                        <a:t>Subjects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tc>
                  <a:txBody>
                    <a:bodyPr/>
                    <a:lstStyle/>
                    <a:p>
                      <a:pPr algn="ctr"/>
                      <a:r>
                        <a:rPr lang="en-US" sz="1800" u="sng">
                          <a:solidFill>
                            <a:schemeClr val="tx1"/>
                          </a:solidFill>
                          <a:latin typeface="KG Summer Storm Smooth"/>
                          <a:ea typeface="MJAreYouSirius"/>
                        </a:rPr>
                        <a:t>Activities to Complete</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extLst>
                  <a:ext uri="{0D108BD9-81ED-4DB2-BD59-A6C34878D82A}">
                    <a16:rowId xmlns:a16="http://schemas.microsoft.com/office/drawing/2014/main" val="3052746781"/>
                  </a:ext>
                </a:extLst>
              </a:tr>
              <a:tr h="1495425">
                <a:tc>
                  <a:txBody>
                    <a:bodyPr/>
                    <a:lstStyle/>
                    <a:p>
                      <a:pPr algn="ctr"/>
                      <a:r>
                        <a:rPr lang="en-US" sz="1800">
                          <a:latin typeface="KG Summer Storm Smooth"/>
                          <a:ea typeface="MJAreYouSirius"/>
                        </a:rPr>
                        <a:t>ELA</a:t>
                      </a:r>
                      <a:endParaRPr kumimoji="0" lang="en-US" sz="2000" b="0" i="0" u="none" strike="noStrike" kern="1200" cap="none" spc="0" normalizeH="0" baseline="0" noProof="0">
                        <a:ln>
                          <a:noFill/>
                        </a:ln>
                        <a:solidFill>
                          <a:prstClr val="black"/>
                        </a:solidFill>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ea typeface="MJAreYouSirius"/>
                          <a:cs typeface="+mn-cs"/>
                        </a:rPr>
                        <a:t>Read from a book of your choice! Use a book you have at home or </a:t>
                      </a:r>
                      <a:r>
                        <a:rPr lang="en-US" sz="1400" b="0" i="0" u="none" strike="noStrike" kern="1200" cap="none" spc="0" normalizeH="0" baseline="0" noProof="0">
                          <a:ln>
                            <a:noFill/>
                          </a:ln>
                          <a:effectLst/>
                          <a:uLnTx/>
                          <a:uFillTx/>
                          <a:latin typeface="Century Gothic"/>
                          <a:ea typeface="MJAreYouSirius"/>
                          <a:cs typeface="+mn-cs"/>
                          <a:hlinkClick r:id="rId3"/>
                        </a:rPr>
                        <a:t>Epic!</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ea typeface="MJAreYouSirius"/>
                          <a:cs typeface="+mn-cs"/>
                        </a:rPr>
                        <a:t>Go on Spelling City to play a game with your spelling words. Click on the list for "Owen and </a:t>
                      </a:r>
                      <a:r>
                        <a:rPr lang="en-US" sz="1400" b="0" i="0" u="none" strike="noStrike" kern="1200" cap="none" spc="0" normalizeH="0" baseline="0" noProof="0" err="1">
                          <a:ln>
                            <a:noFill/>
                          </a:ln>
                          <a:effectLst/>
                          <a:uLnTx/>
                          <a:uFillTx/>
                          <a:latin typeface="Century Gothic"/>
                          <a:ea typeface="MJAreYouSirius"/>
                          <a:cs typeface="+mn-cs"/>
                        </a:rPr>
                        <a:t>Mzee</a:t>
                      </a:r>
                      <a:r>
                        <a:rPr lang="en-US" sz="1400" b="0" i="0" u="none" strike="noStrike" kern="1200" cap="none" spc="0" normalizeH="0" baseline="0" noProof="0">
                          <a:ln>
                            <a:noFill/>
                          </a:ln>
                          <a:effectLst/>
                          <a:uLnTx/>
                          <a:uFillTx/>
                          <a:latin typeface="Century Gothic"/>
                          <a:ea typeface="MJAreYouSirius"/>
                          <a:cs typeface="+mn-cs"/>
                        </a:rPr>
                        <a:t> Spelling Words" - </a:t>
                      </a:r>
                      <a:r>
                        <a:rPr lang="en-US" sz="1400" b="0" i="0" u="none" strike="noStrike" kern="1200" cap="none" spc="0" normalizeH="0" baseline="0" noProof="0">
                          <a:ln>
                            <a:noFill/>
                          </a:ln>
                          <a:effectLst/>
                          <a:uLnTx/>
                          <a:uFillTx/>
                          <a:latin typeface="Century Gothic"/>
                          <a:ea typeface="MJAreYouSirius"/>
                          <a:cs typeface="+mn-cs"/>
                          <a:hlinkClick r:id="rId4"/>
                        </a:rPr>
                        <a:t>www.spellingcity.com/mlfish</a:t>
                      </a:r>
                      <a:r>
                        <a:rPr lang="en-US" sz="1400" b="0" i="0" u="none" strike="noStrike" kern="1200" cap="none" spc="0" normalizeH="0" baseline="0" noProof="0">
                          <a:ln>
                            <a:noFill/>
                          </a:ln>
                          <a:effectLst/>
                          <a:uLnTx/>
                          <a:uFillTx/>
                          <a:latin typeface="Century Gothic"/>
                          <a:ea typeface="MJAreYouSirius"/>
                          <a:cs typeface="+mn-cs"/>
                        </a:rPr>
                        <a:t> </a:t>
                      </a:r>
                      <a:endParaRPr lang="en-US"/>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4086807"/>
                  </a:ext>
                </a:extLst>
              </a:tr>
              <a:tr h="847725">
                <a:tc>
                  <a:txBody>
                    <a:bodyPr/>
                    <a:lstStyle/>
                    <a:p>
                      <a:pPr algn="ctr"/>
                      <a:r>
                        <a:rPr lang="en-US" sz="1800">
                          <a:latin typeface="KG Summer Storm Smooth"/>
                          <a:ea typeface="MJAreYouSirius"/>
                        </a:rPr>
                        <a:t>Math</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ea typeface="MJAreYouSirius"/>
                          <a:cs typeface="+mn-cs"/>
                        </a:rPr>
                        <a:t>Go on </a:t>
                      </a:r>
                      <a:r>
                        <a:rPr lang="en-US" sz="1400" b="0" i="0" u="none" strike="noStrike" kern="1200" cap="none" spc="0" normalizeH="0" baseline="0" noProof="0">
                          <a:ln>
                            <a:noFill/>
                          </a:ln>
                          <a:effectLst/>
                          <a:uLnTx/>
                          <a:uFillTx/>
                          <a:latin typeface="Century Gothic"/>
                          <a:ea typeface="MJAreYouSirius"/>
                          <a:cs typeface="+mn-cs"/>
                          <a:hlinkClick r:id="rId5"/>
                        </a:rPr>
                        <a:t>XtraMath</a:t>
                      </a:r>
                      <a:r>
                        <a:rPr lang="en-US" sz="1400" b="0" i="0" u="none" strike="noStrike" kern="1200" cap="none" spc="0" normalizeH="0" baseline="0" noProof="0">
                          <a:ln>
                            <a:noFill/>
                          </a:ln>
                          <a:effectLst/>
                          <a:uLnTx/>
                          <a:uFillTx/>
                          <a:latin typeface="Century Gothic"/>
                          <a:ea typeface="MJAreYouSirius"/>
                          <a:cs typeface="+mn-cs"/>
                        </a:rPr>
                        <a:t>, </a:t>
                      </a:r>
                      <a:r>
                        <a:rPr lang="en-US" sz="1400" b="0" i="0" u="none" strike="noStrike" kern="1200" cap="none" spc="0" normalizeH="0" baseline="0" noProof="0">
                          <a:ln>
                            <a:noFill/>
                          </a:ln>
                          <a:effectLst/>
                          <a:uLnTx/>
                          <a:uFillTx/>
                          <a:latin typeface="Century Gothic"/>
                          <a:ea typeface="MJAreYouSirius"/>
                          <a:cs typeface="+mn-cs"/>
                          <a:hlinkClick r:id="rId6"/>
                        </a:rPr>
                        <a:t>Reflex</a:t>
                      </a:r>
                      <a:r>
                        <a:rPr lang="en-US" sz="1400" b="0" i="0" u="none" strike="noStrike" kern="1200" cap="none" spc="0" normalizeH="0" baseline="0" noProof="0">
                          <a:ln>
                            <a:noFill/>
                          </a:ln>
                          <a:effectLst/>
                          <a:uLnTx/>
                          <a:uFillTx/>
                          <a:latin typeface="Century Gothic"/>
                          <a:ea typeface="MJAreYouSirius"/>
                          <a:cs typeface="+mn-cs"/>
                        </a:rPr>
                        <a:t>, and/or </a:t>
                      </a:r>
                      <a:r>
                        <a:rPr lang="en-US" sz="1400" b="0" i="0" u="none" strike="noStrike" kern="1200" cap="none" spc="0" normalizeH="0" baseline="0" noProof="0">
                          <a:ln>
                            <a:noFill/>
                          </a:ln>
                          <a:effectLst/>
                          <a:uLnTx/>
                          <a:uFillTx/>
                          <a:latin typeface="Century Gothic"/>
                          <a:ea typeface="MJAreYouSirius"/>
                          <a:cs typeface="+mn-cs"/>
                          <a:hlinkClick r:id="rId7"/>
                        </a:rPr>
                        <a:t>Prodigy</a:t>
                      </a:r>
                      <a:r>
                        <a:rPr lang="en-US" sz="1400" b="0" i="0" u="none" strike="noStrike" kern="1200" cap="none" spc="0" normalizeH="0" baseline="0" noProof="0">
                          <a:ln>
                            <a:noFill/>
                          </a:ln>
                          <a:effectLst/>
                          <a:uLnTx/>
                          <a:uFillTx/>
                          <a:latin typeface="Century Gothic"/>
                          <a:ea typeface="MJAreYouSirius"/>
                          <a:cs typeface="+mn-cs"/>
                        </a:rPr>
                        <a:t> to practice your math facts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5670125"/>
                  </a:ext>
                </a:extLst>
              </a:tr>
              <a:tr h="1333500">
                <a:tc>
                  <a:txBody>
                    <a:bodyPr/>
                    <a:lstStyle/>
                    <a:p>
                      <a:pPr algn="ctr"/>
                      <a:r>
                        <a:rPr lang="en-US" sz="1800">
                          <a:latin typeface="KG Summer Storm Smooth"/>
                          <a:ea typeface="MJAreYouSirius"/>
                        </a:rPr>
                        <a:t>Social </a:t>
                      </a:r>
                      <a:endParaRPr lang="en-US" sz="1800" b="0" i="0" u="none" strike="noStrike" kern="1200" cap="none" spc="0" normalizeH="0" baseline="0" noProof="0">
                        <a:ln>
                          <a:noFill/>
                        </a:ln>
                        <a:solidFill>
                          <a:prstClr val="black"/>
                        </a:solidFill>
                        <a:effectLst/>
                        <a:uLnTx/>
                        <a:uFillTx/>
                        <a:latin typeface="KG Summer Storm Smooth"/>
                        <a:ea typeface="MJAreYouSirius"/>
                        <a:cs typeface="+mn-cs"/>
                      </a:endParaRPr>
                    </a:p>
                    <a:p>
                      <a:pPr lvl="0" algn="ctr">
                        <a:buNone/>
                      </a:pPr>
                      <a:r>
                        <a:rPr lang="en-US" sz="1800">
                          <a:latin typeface="KG Summer Storm Smooth"/>
                          <a:ea typeface="MJAreYouSirius"/>
                        </a:rPr>
                        <a:t>Studies</a:t>
                      </a:r>
                      <a:endParaRPr kumimoji="0" lang="en-US" sz="1800" b="0" i="0" u="none" strike="noStrike" kern="1200" cap="none" spc="0" normalizeH="0" baseline="0" noProof="0">
                        <a:ln>
                          <a:noFill/>
                        </a:ln>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rPr>
                        <a:t>Look through this interactive book on Epic!: </a:t>
                      </a:r>
                      <a:r>
                        <a:rPr lang="en-US" sz="1400" b="0" i="0" u="none" strike="noStrike" kern="1200" cap="none" spc="0" normalizeH="0" baseline="0" noProof="0">
                          <a:ln>
                            <a:noFill/>
                          </a:ln>
                          <a:effectLst/>
                          <a:uLnTx/>
                          <a:uFillTx/>
                          <a:latin typeface="Century Gothic"/>
                          <a:hlinkClick r:id="rId8"/>
                        </a:rPr>
                        <a:t>Travels With Charlie: Across the Northeast</a:t>
                      </a:r>
                      <a:endParaRPr lang="en-US" sz="1400" b="0" i="0" u="none" strike="noStrike" kern="1200" cap="none" spc="0" normalizeH="0" baseline="0" noProof="0">
                        <a:ln>
                          <a:noFill/>
                        </a:ln>
                        <a:effectLst/>
                        <a:uLnTx/>
                        <a:uFillTx/>
                        <a:latin typeface="Century Gothic"/>
                      </a:endParaRPr>
                    </a:p>
                    <a:p>
                      <a:pPr marL="28575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rPr>
                        <a:t>Take a little trip through the Northeast by clicking through famous places on this website: </a:t>
                      </a:r>
                      <a:r>
                        <a:rPr lang="en-US" sz="1400" b="0" i="0" u="none" strike="noStrike" kern="1200" cap="none" spc="0" normalizeH="0" baseline="0" noProof="0">
                          <a:ln>
                            <a:noFill/>
                          </a:ln>
                          <a:effectLst/>
                          <a:uLnTx/>
                          <a:uFillTx/>
                          <a:latin typeface="Century Gothic"/>
                          <a:hlinkClick r:id="rId9"/>
                        </a:rPr>
                        <a:t>Northeast Region Story Map</a:t>
                      </a:r>
                      <a:endParaRPr lang="en-US" sz="1400" b="0" i="0" u="none" strike="noStrike" kern="1200" cap="none" spc="0" normalizeH="0" baseline="0" noProof="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47094"/>
                  </a:ext>
                </a:extLst>
              </a:tr>
              <a:tr h="972912">
                <a:tc>
                  <a:txBody>
                    <a:bodyPr/>
                    <a:lstStyle/>
                    <a:p>
                      <a:pPr algn="ctr"/>
                      <a:r>
                        <a:rPr lang="en-US" sz="1800">
                          <a:latin typeface="KG Summer Storm Smooth"/>
                          <a:ea typeface="MJAreYouSirius"/>
                        </a:rPr>
                        <a:t>Science</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ea typeface="MJAreYouSirius"/>
                          <a:cs typeface="+mn-cs"/>
                        </a:rPr>
                        <a:t>Try these interactive science videos on plant and animal adaptations:</a:t>
                      </a:r>
                      <a:endParaRPr lang="en-US" sz="1400" b="0" i="0" u="none" strike="noStrike" kern="1200" cap="none" spc="0" normalizeH="0" baseline="0" noProof="0">
                        <a:ln>
                          <a:noFill/>
                        </a:ln>
                        <a:effectLst/>
                        <a:uLnTx/>
                        <a:uFillTx/>
                        <a:latin typeface="Century Gothic"/>
                      </a:endParaRP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hlinkClick r:id="rId10"/>
                        </a:rPr>
                        <a:t>Animal Wonders Montana</a:t>
                      </a:r>
                      <a:endParaRPr lang="en-US" sz="1400" b="0" i="0" u="none" strike="noStrike" kern="1200" cap="none" spc="0" normalizeH="0" baseline="0" noProof="0">
                        <a:ln>
                          <a:noFill/>
                        </a:ln>
                        <a:effectLst/>
                        <a:uLnTx/>
                        <a:uFillTx/>
                        <a:latin typeface="Century Gothic"/>
                      </a:endParaRP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hlinkClick r:id="rId11"/>
                        </a:rPr>
                        <a:t>SciShow Kids Science Lessons</a:t>
                      </a:r>
                      <a:endParaRPr lang="en-US" sz="1400" b="0" i="0" u="none" strike="noStrike" kern="1200" cap="none" spc="0" normalizeH="0" baseline="0" noProof="0">
                        <a:ln>
                          <a:noFill/>
                        </a:ln>
                        <a:effectLst/>
                        <a:uLnTx/>
                        <a:uFillTx/>
                        <a:latin typeface="Century Gothic"/>
                      </a:endParaRP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rPr>
                        <a:t>Visit the </a:t>
                      </a:r>
                      <a:r>
                        <a:rPr lang="en-US" sz="1400" b="0" i="0" u="none" strike="noStrike" kern="1200" cap="none" spc="0" normalizeH="0" baseline="0" noProof="0">
                          <a:ln>
                            <a:noFill/>
                          </a:ln>
                          <a:effectLst/>
                          <a:uLnTx/>
                          <a:uFillTx/>
                          <a:latin typeface="Century Gothic"/>
                          <a:hlinkClick r:id="rId12"/>
                        </a:rPr>
                        <a:t>Shedd Aquarium</a:t>
                      </a:r>
                      <a:r>
                        <a:rPr lang="en-US" sz="1400" b="0" i="0" u="none" strike="noStrike" kern="1200" cap="none" spc="0" normalizeH="0" baseline="0" noProof="0">
                          <a:ln>
                            <a:noFill/>
                          </a:ln>
                          <a:effectLst/>
                          <a:uLnTx/>
                          <a:uFillTx/>
                          <a:latin typeface="Century Gothic"/>
                        </a:rPr>
                        <a:t> online to learn about their exhibits </a:t>
                      </a:r>
                    </a:p>
                    <a:p>
                      <a:pPr marL="285750" marR="0" lvl="0" indent="-285750" algn="l">
                        <a:lnSpc>
                          <a:spcPct val="100000"/>
                        </a:lnSpc>
                        <a:spcBef>
                          <a:spcPts val="0"/>
                        </a:spcBef>
                        <a:spcAft>
                          <a:spcPts val="0"/>
                        </a:spcAft>
                        <a:buFont typeface="Wingdings"/>
                        <a:buChar char="q"/>
                      </a:pPr>
                      <a:endParaRPr lang="en-US" sz="1400" b="0" i="0" u="none" strike="noStrike" kern="1200" cap="none" spc="0" normalizeH="0" baseline="0" noProof="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5172386"/>
                  </a:ext>
                </a:extLst>
              </a:tr>
              <a:tr h="1565500">
                <a:tc>
                  <a:txBody>
                    <a:bodyPr/>
                    <a:lstStyle/>
                    <a:p>
                      <a:pPr lvl="0" algn="ctr">
                        <a:buNone/>
                      </a:pPr>
                      <a:r>
                        <a:rPr lang="en-US" sz="1800">
                          <a:latin typeface="KG Summer Storm Smooth"/>
                          <a:ea typeface="MJAreYouSirius"/>
                        </a:rPr>
                        <a:t>Other</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ea typeface="MJAreYouSirius"/>
                          <a:cs typeface="+mn-cs"/>
                        </a:rPr>
                        <a:t>Free Choice </a:t>
                      </a:r>
                      <a:r>
                        <a:rPr lang="en-US" sz="1400" b="0" i="0" u="none" strike="noStrike" kern="1200" cap="none" spc="0" normalizeH="0" baseline="0" noProof="0">
                          <a:ln>
                            <a:noFill/>
                          </a:ln>
                          <a:effectLst/>
                          <a:uLnTx/>
                          <a:uFillTx/>
                          <a:latin typeface="Century Gothic"/>
                          <a:ea typeface="MJAreYouSirius"/>
                          <a:cs typeface="+mn-cs"/>
                          <a:hlinkClick r:id="rId13"/>
                        </a:rPr>
                        <a:t>Freckle</a:t>
                      </a:r>
                      <a:r>
                        <a:rPr lang="en-US" sz="1400" b="0" i="0" u="none" strike="noStrike" kern="1200" cap="none" spc="0" normalizeH="0" baseline="0" noProof="0">
                          <a:ln>
                            <a:noFill/>
                          </a:ln>
                          <a:effectLst/>
                          <a:uLnTx/>
                          <a:uFillTx/>
                          <a:latin typeface="Century Gothic"/>
                          <a:ea typeface="MJAreYouSirius"/>
                          <a:cs typeface="+mn-cs"/>
                        </a:rPr>
                        <a:t> Friday</a:t>
                      </a:r>
                    </a:p>
                    <a:p>
                      <a:pPr marL="285750" lvl="0" indent="-285750" algn="l">
                        <a:lnSpc>
                          <a:spcPct val="100000"/>
                        </a:lnSpc>
                        <a:spcBef>
                          <a:spcPts val="0"/>
                        </a:spcBef>
                        <a:spcAft>
                          <a:spcPts val="0"/>
                        </a:spcAft>
                        <a:buFont typeface="Wingdings"/>
                        <a:buChar char="q"/>
                      </a:pPr>
                      <a:r>
                        <a:rPr lang="en-US" sz="1400" b="0" i="0" u="none" strike="noStrike" kern="1200" cap="none" spc="0" normalizeH="0" baseline="0" noProof="0" err="1">
                          <a:ln>
                            <a:noFill/>
                          </a:ln>
                          <a:effectLst/>
                          <a:uLnTx/>
                          <a:uFillTx/>
                          <a:latin typeface="Century Gothic"/>
                          <a:ea typeface="MJAreYouSirius"/>
                          <a:cs typeface="+mn-cs"/>
                        </a:rPr>
                        <a:t>FlipGrid</a:t>
                      </a:r>
                      <a:r>
                        <a:rPr lang="en-US" sz="1400" b="0" i="0" u="none" strike="noStrike" kern="1200" cap="none" spc="0" normalizeH="0" baseline="0" noProof="0">
                          <a:ln>
                            <a:noFill/>
                          </a:ln>
                          <a:effectLst/>
                          <a:uLnTx/>
                          <a:uFillTx/>
                          <a:latin typeface="Century Gothic"/>
                          <a:ea typeface="MJAreYouSirius"/>
                          <a:cs typeface="+mn-cs"/>
                        </a:rPr>
                        <a:t> Friday: See your </a:t>
                      </a:r>
                      <a:r>
                        <a:rPr lang="en-US" sz="1400" b="0" i="0" u="none" strike="noStrike" kern="1200" cap="none" spc="0" normalizeH="0" baseline="0" noProof="0" err="1">
                          <a:ln>
                            <a:noFill/>
                          </a:ln>
                          <a:effectLst/>
                          <a:uLnTx/>
                          <a:uFillTx/>
                          <a:latin typeface="Century Gothic"/>
                          <a:ea typeface="MJAreYouSirius"/>
                          <a:cs typeface="+mn-cs"/>
                        </a:rPr>
                        <a:t>FlipGrid</a:t>
                      </a:r>
                      <a:r>
                        <a:rPr lang="en-US" sz="1400" b="0" i="0" u="none" strike="noStrike" kern="1200" cap="none" spc="0" normalizeH="0" baseline="0" noProof="0">
                          <a:ln>
                            <a:noFill/>
                          </a:ln>
                          <a:effectLst/>
                          <a:uLnTx/>
                          <a:uFillTx/>
                          <a:latin typeface="Century Gothic"/>
                          <a:ea typeface="MJAreYouSirius"/>
                          <a:cs typeface="+mn-cs"/>
                        </a:rPr>
                        <a:t> in Teams</a:t>
                      </a:r>
                    </a:p>
                    <a:p>
                      <a:pPr marL="28575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ea typeface="MJAreYouSirius"/>
                          <a:cs typeface="+mn-cs"/>
                        </a:rPr>
                        <a:t>Send an email to your teacher about your week</a:t>
                      </a:r>
                    </a:p>
                    <a:p>
                      <a:pPr marL="285750" lvl="0" indent="-285750" algn="l">
                        <a:lnSpc>
                          <a:spcPct val="100000"/>
                        </a:lnSpc>
                        <a:spcBef>
                          <a:spcPts val="0"/>
                        </a:spcBef>
                        <a:spcAft>
                          <a:spcPts val="0"/>
                        </a:spcAft>
                        <a:buFont typeface="Wingdings"/>
                        <a:buChar char="q"/>
                      </a:pPr>
                      <a:r>
                        <a:rPr lang="en-US" sz="1400" b="0" i="0" u="none" strike="noStrike" kern="1200" cap="none" spc="0" normalizeH="0" baseline="0" noProof="0">
                          <a:ln>
                            <a:noFill/>
                          </a:ln>
                          <a:effectLst/>
                          <a:uLnTx/>
                          <a:uFillTx/>
                          <a:latin typeface="Century Gothic"/>
                          <a:ea typeface="MJAreYouSirius"/>
                          <a:cs typeface="+mn-cs"/>
                          <a:hlinkClick r:id="rId14"/>
                        </a:rPr>
                        <a:t>Practice your typing skills</a:t>
                      </a:r>
                      <a:endParaRPr lang="en-US" sz="1400" b="0" i="0" u="none" strike="noStrike" kern="1200" cap="none" spc="0" normalizeH="0" baseline="0" noProof="0">
                        <a:ln>
                          <a:noFill/>
                        </a:ln>
                        <a:effectLst/>
                        <a:uLnTx/>
                        <a:uFillTx/>
                        <a:latin typeface="Century Gothic"/>
                        <a:ea typeface="MJAreYouSirius"/>
                        <a:cs typeface="+mn-cs"/>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2551052"/>
                  </a:ext>
                </a:extLst>
              </a:tr>
            </a:tbl>
          </a:graphicData>
        </a:graphic>
      </p:graphicFrame>
      <p:sp>
        <p:nvSpPr>
          <p:cNvPr id="3" name="TextBox 2">
            <a:extLst>
              <a:ext uri="{FF2B5EF4-FFF2-40B4-BE49-F238E27FC236}">
                <a16:creationId xmlns:a16="http://schemas.microsoft.com/office/drawing/2014/main" id="{FFB56B8C-8F1D-491A-9858-A15C95A1CC7D}"/>
              </a:ext>
            </a:extLst>
          </p:cNvPr>
          <p:cNvSpPr txBox="1"/>
          <p:nvPr/>
        </p:nvSpPr>
        <p:spPr>
          <a:xfrm>
            <a:off x="182190" y="957003"/>
            <a:ext cx="7462997" cy="892552"/>
          </a:xfrm>
          <a:prstGeom prst="rect">
            <a:avLst/>
          </a:prstGeom>
          <a:noFill/>
        </p:spPr>
        <p:txBody>
          <a:bodyPr wrap="square" rtlCol="0" anchor="t">
            <a:spAutoFit/>
          </a:bodyPr>
          <a:lstStyle/>
          <a:p>
            <a:pPr algn="ctr"/>
            <a:r>
              <a:rPr lang="en-US" sz="3200">
                <a:ln>
                  <a:solidFill>
                    <a:sysClr val="windowText" lastClr="000000"/>
                  </a:solidFill>
                </a:ln>
                <a:effectLst>
                  <a:outerShdw blurRad="38100" dist="38100" dir="2700000" algn="tl">
                    <a:srgbClr val="000000">
                      <a:alpha val="43137"/>
                    </a:srgbClr>
                  </a:outerShdw>
                </a:effectLst>
                <a:latin typeface="MJSleepSweetly"/>
                <a:ea typeface="MJSleepSweetly"/>
              </a:rPr>
              <a:t>Flexible Friday 5/1/20 </a:t>
            </a:r>
            <a:r>
              <a:rPr lang="en-US" sz="3200" b="1" u="sng">
                <a:ln>
                  <a:solidFill>
                    <a:sysClr val="windowText" lastClr="000000"/>
                  </a:solidFill>
                </a:ln>
                <a:effectLst>
                  <a:outerShdw blurRad="38100" dist="38100" dir="2700000" algn="tl">
                    <a:srgbClr val="000000">
                      <a:alpha val="43137"/>
                    </a:srgbClr>
                  </a:outerShdw>
                </a:effectLst>
                <a:latin typeface="Century Gothic"/>
                <a:ea typeface="MJSleepSweetly"/>
              </a:rPr>
              <a:t>E</a:t>
            </a:r>
            <a:r>
              <a:rPr lang="en-US" sz="3200">
                <a:ln>
                  <a:solidFill>
                    <a:sysClr val="windowText" lastClr="000000"/>
                  </a:solidFill>
                </a:ln>
                <a:effectLst>
                  <a:outerShdw blurRad="38100" dist="38100" dir="2700000" algn="tl">
                    <a:srgbClr val="000000">
                      <a:alpha val="43137"/>
                    </a:srgbClr>
                  </a:outerShdw>
                </a:effectLst>
                <a:latin typeface="Century Gothic"/>
                <a:ea typeface="MJSleepSweetly"/>
              </a:rPr>
              <a:t>xercise Day</a:t>
            </a:r>
          </a:p>
          <a:p>
            <a:pPr algn="ctr"/>
            <a:r>
              <a:rPr lang="en-US">
                <a:ln>
                  <a:solidFill>
                    <a:sysClr val="windowText" lastClr="000000"/>
                  </a:solidFill>
                </a:ln>
                <a:effectLst>
                  <a:outerShdw blurRad="38100" dist="38100" dir="2700000" algn="tl">
                    <a:srgbClr val="000000">
                      <a:alpha val="43137"/>
                    </a:srgbClr>
                  </a:outerShdw>
                </a:effectLst>
                <a:latin typeface="Century Gothic"/>
                <a:ea typeface="MJSleepSweetly"/>
              </a:rPr>
              <a:t>Participate in your favorite </a:t>
            </a:r>
            <a:r>
              <a:rPr lang="en-US" b="1" u="sng">
                <a:ln>
                  <a:solidFill>
                    <a:sysClr val="windowText" lastClr="000000"/>
                  </a:solidFill>
                </a:ln>
                <a:effectLst>
                  <a:outerShdw blurRad="38100" dist="38100" dir="2700000" algn="tl">
                    <a:srgbClr val="000000">
                      <a:alpha val="43137"/>
                    </a:srgbClr>
                  </a:outerShdw>
                </a:effectLst>
                <a:latin typeface="Century Gothic"/>
                <a:ea typeface="MJSleepSweetly"/>
              </a:rPr>
              <a:t>e</a:t>
            </a:r>
            <a:r>
              <a:rPr lang="en-US">
                <a:ln>
                  <a:solidFill>
                    <a:sysClr val="windowText" lastClr="000000"/>
                  </a:solidFill>
                </a:ln>
                <a:effectLst>
                  <a:outerShdw blurRad="38100" dist="38100" dir="2700000" algn="tl">
                    <a:srgbClr val="000000">
                      <a:alpha val="43137"/>
                    </a:srgbClr>
                  </a:outerShdw>
                </a:effectLst>
                <a:latin typeface="Century Gothic"/>
                <a:ea typeface="MJSleepSweetly"/>
              </a:rPr>
              <a:t>xercises!</a:t>
            </a:r>
            <a:endParaRPr lang="en-US">
              <a:ln>
                <a:solidFill>
                  <a:sysClr val="windowText" lastClr="000000"/>
                </a:solidFill>
              </a:ln>
              <a:effectLst>
                <a:outerShdw blurRad="38100" dist="38100" dir="2700000" algn="tl">
                  <a:srgbClr val="000000">
                    <a:alpha val="43137"/>
                  </a:srgbClr>
                </a:outerShdw>
              </a:effectLst>
              <a:latin typeface="Century Gothic"/>
              <a:ea typeface="MJSleepSweetly" panose="02000603000000000000" pitchFamily="2" charset="0"/>
            </a:endParaRPr>
          </a:p>
        </p:txBody>
      </p:sp>
      <p:sp>
        <p:nvSpPr>
          <p:cNvPr id="4" name="TextBox 3">
            <a:extLst>
              <a:ext uri="{FF2B5EF4-FFF2-40B4-BE49-F238E27FC236}">
                <a16:creationId xmlns:a16="http://schemas.microsoft.com/office/drawing/2014/main" id="{0C3EDD54-A4F5-4416-BCEE-D152B588C76B}"/>
              </a:ext>
            </a:extLst>
          </p:cNvPr>
          <p:cNvSpPr txBox="1"/>
          <p:nvPr/>
        </p:nvSpPr>
        <p:spPr>
          <a:xfrm>
            <a:off x="213567" y="1785678"/>
            <a:ext cx="7462997" cy="338554"/>
          </a:xfrm>
          <a:prstGeom prst="rect">
            <a:avLst/>
          </a:prstGeom>
          <a:noFill/>
        </p:spPr>
        <p:txBody>
          <a:bodyPr wrap="square" rtlCol="0" anchor="t">
            <a:spAutoFit/>
          </a:bodyPr>
          <a:lstStyle/>
          <a:p>
            <a:pPr algn="ctr"/>
            <a:r>
              <a:rPr lang="en-US" sz="1600" u="sng">
                <a:ln>
                  <a:solidFill>
                    <a:sysClr val="windowText" lastClr="000000"/>
                  </a:solidFill>
                </a:ln>
                <a:effectLst>
                  <a:outerShdw blurRad="38100" dist="38100" dir="2700000" algn="tl">
                    <a:srgbClr val="000000">
                      <a:alpha val="43137"/>
                    </a:srgbClr>
                  </a:outerShdw>
                </a:effectLst>
                <a:latin typeface="Century Gothic"/>
                <a:ea typeface="MJSleepSweetly"/>
              </a:rPr>
              <a:t>*Finish any work from the week. Here are some </a:t>
            </a:r>
            <a:r>
              <a:rPr lang="en-US" sz="1600" u="sng">
                <a:ln>
                  <a:solidFill>
                    <a:sysClr val="windowText" lastClr="000000"/>
                  </a:solidFill>
                </a:ln>
                <a:effectLst>
                  <a:outerShdw blurRad="38100" dist="38100" dir="2700000" algn="tl">
                    <a:srgbClr val="000000">
                      <a:alpha val="43137"/>
                    </a:srgbClr>
                  </a:outerShdw>
                </a:effectLst>
                <a:highlight>
                  <a:srgbClr val="FFFF00"/>
                </a:highlight>
                <a:latin typeface="Century Gothic"/>
                <a:ea typeface="MJSleepSweetly"/>
              </a:rPr>
              <a:t>optional</a:t>
            </a:r>
            <a:r>
              <a:rPr lang="en-US" sz="1600" u="sng">
                <a:ln>
                  <a:solidFill>
                    <a:sysClr val="windowText" lastClr="000000"/>
                  </a:solidFill>
                </a:ln>
                <a:effectLst>
                  <a:outerShdw blurRad="38100" dist="38100" dir="2700000" algn="tl">
                    <a:srgbClr val="000000">
                      <a:alpha val="43137"/>
                    </a:srgbClr>
                  </a:outerShdw>
                </a:effectLst>
                <a:latin typeface="Century Gothic"/>
                <a:ea typeface="MJSleepSweetly"/>
              </a:rPr>
              <a:t> activities below!*</a:t>
            </a:r>
            <a:endParaRPr lang="en-US" sz="1600" u="sng">
              <a:ln>
                <a:solidFill>
                  <a:sysClr val="windowText" lastClr="000000"/>
                </a:solidFill>
              </a:ln>
              <a:effectLst>
                <a:outerShdw blurRad="38100" dist="38100" dir="2700000" algn="tl">
                  <a:srgbClr val="000000">
                    <a:alpha val="43137"/>
                  </a:srgbClr>
                </a:outerShdw>
              </a:effectLst>
              <a:latin typeface="MJSleepSweetly" panose="02000603000000000000" pitchFamily="2" charset="0"/>
              <a:ea typeface="MJSleepSweetly" panose="02000603000000000000" pitchFamily="2" charset="0"/>
            </a:endParaRPr>
          </a:p>
        </p:txBody>
      </p:sp>
    </p:spTree>
    <p:extLst>
      <p:ext uri="{BB962C8B-B14F-4D97-AF65-F5344CB8AC3E}">
        <p14:creationId xmlns:p14="http://schemas.microsoft.com/office/powerpoint/2010/main" val="7390922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Custom</PresentationFormat>
  <Slides>7</Slides>
  <Notes>0</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Ashlyn Ellsworth</dc:creator>
  <cp:revision>27</cp:revision>
  <cp:lastPrinted>2020-04-18T13:49:39Z</cp:lastPrinted>
  <dcterms:created xsi:type="dcterms:W3CDTF">2016-06-16T06:24:03Z</dcterms:created>
  <dcterms:modified xsi:type="dcterms:W3CDTF">2020-04-27T12:06:17Z</dcterms:modified>
</cp:coreProperties>
</file>