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1"/>
  </p:sldMasterIdLst>
  <p:notesMasterIdLst>
    <p:notesMasterId r:id="rId9"/>
  </p:notesMasterIdLst>
  <p:sldIdLst>
    <p:sldId id="513" r:id="rId2"/>
    <p:sldId id="519" r:id="rId3"/>
    <p:sldId id="515" r:id="rId4"/>
    <p:sldId id="520" r:id="rId5"/>
    <p:sldId id="516" r:id="rId6"/>
    <p:sldId id="517" r:id="rId7"/>
    <p:sldId id="518" r:id="rId8"/>
  </p:sldIdLst>
  <p:sldSz cx="7772400" cy="10058400"/>
  <p:notesSz cx="7102475" cy="9037638"/>
  <p:embeddedFontLst>
    <p:embeddedFont>
      <p:font typeface="Calibri" panose="020F0502020204030204" pitchFamily="34" charset="0"/>
      <p:regular r:id="rId10"/>
      <p:bold r:id="rId11"/>
      <p:italic r:id="rId12"/>
      <p:boldItalic r:id="rId13"/>
    </p:embeddedFont>
    <p:embeddedFont>
      <p:font typeface="Century Gothic" panose="020B0604020202020204" charset="0"/>
      <p:regular r:id="rId14"/>
      <p:bold r:id="rId15"/>
      <p:italic r:id="rId16"/>
      <p:boldItalic r:id="rId17"/>
    </p:embeddedFont>
    <p:embeddedFont>
      <p:font typeface="KG Summer Storm Smooth" panose="020B0604020202020204" charset="0"/>
      <p:regular r:id="rId18"/>
    </p:embeddedFont>
    <p:embeddedFont>
      <p:font typeface="MJAreYouSirius" panose="020B0604020202020204" charset="0"/>
      <p:regular r:id="rId19"/>
    </p:embeddedFont>
    <p:embeddedFont>
      <p:font typeface="MJSleepSweetly" panose="020B0604020202020204"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F7BD"/>
    <a:srgbClr val="FAC6E7"/>
    <a:srgbClr val="CDFAFF"/>
    <a:srgbClr val="E6E6E6"/>
    <a:srgbClr val="A9FBBD"/>
    <a:srgbClr val="DDA6F0"/>
    <a:srgbClr val="A1EBFC"/>
    <a:srgbClr val="6AD6F0"/>
    <a:srgbClr val="B6FCE6"/>
    <a:srgbClr val="FDE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C50C2-8FD6-547D-CC2D-67A7606DDA82}" v="10" dt="2020-04-17T23:24:38.743"/>
    <p1510:client id="{2C324D07-489C-5C50-637E-BF4981F7791D}" v="384" dt="2020-04-17T17:25:23.588"/>
    <p1510:client id="{30C60241-9883-4131-5DFE-0398ECAEAAF8}" v="28" dt="2020-04-17T19:26:16.024"/>
    <p1510:client id="{40F7913E-0770-55CF-EE47-4FE4A94ED5CE}" v="95" dt="2020-04-17T21:45:15.812"/>
    <p1510:client id="{7979D9EE-F1D4-42AD-ADF0-8C74F24C7EF4}" v="1" dt="2020-04-18T13:35:52.039"/>
    <p1510:client id="{86D6AFD8-855E-625E-260F-D1F8763DD550}" v="1730" dt="2020-04-17T18:20:58.870"/>
    <p1510:client id="{8768A085-389A-A7B2-9916-33ACB509504F}" v="176" dt="2020-04-17T17:33:08.646"/>
    <p1510:client id="{8C0F2D4E-1FEE-E165-2151-B8E77DD985D4}" v="1754" dt="2020-04-17T22:18:50.350"/>
    <p1510:client id="{B1EF6A53-2B4A-D30B-6E18-F4AE8BEC4EF9}" v="46" dt="2020-04-17T18:07:58.117"/>
    <p1510:client id="{E279E35E-F30B-F8B3-39BC-2D3C4CB114A9}" v="323" dt="2020-04-17T18:17:53.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font" Target="fonts/font4.fntdata" Id="rId13" /><Relationship Type="http://schemas.openxmlformats.org/officeDocument/2006/relationships/font" Target="fonts/font9.fntdata" Id="rId18" /><Relationship Type="http://schemas.microsoft.com/office/2015/10/relationships/revisionInfo" Target="revisionInfo.xml" Id="rId26" /><Relationship Type="http://schemas.openxmlformats.org/officeDocument/2006/relationships/slide" Target="slides/slide2.xml" Id="rId3" /><Relationship Type="http://schemas.openxmlformats.org/officeDocument/2006/relationships/presProps" Target="presProps.xml" Id="rId21" /><Relationship Type="http://schemas.openxmlformats.org/officeDocument/2006/relationships/slide" Target="slides/slide6.xml" Id="rId7" /><Relationship Type="http://schemas.openxmlformats.org/officeDocument/2006/relationships/font" Target="fonts/font3.fntdata" Id="rId12" /><Relationship Type="http://schemas.openxmlformats.org/officeDocument/2006/relationships/font" Target="fonts/font8.fntdata" Id="rId17" /><Relationship Type="http://schemas.openxmlformats.org/officeDocument/2006/relationships/slide" Target="slides/slide1.xml" Id="rId2" /><Relationship Type="http://schemas.openxmlformats.org/officeDocument/2006/relationships/font" Target="fonts/font7.fntdata" Id="rId16" /><Relationship Type="http://schemas.openxmlformats.org/officeDocument/2006/relationships/font" Target="fonts/font11.fntdata"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font" Target="fonts/font2.fntdata" Id="rId11" /><Relationship Type="http://schemas.openxmlformats.org/officeDocument/2006/relationships/tableStyles" Target="tableStyles.xml" Id="rId24" /><Relationship Type="http://schemas.openxmlformats.org/officeDocument/2006/relationships/slide" Target="slides/slide4.xml" Id="rId5" /><Relationship Type="http://schemas.openxmlformats.org/officeDocument/2006/relationships/font" Target="fonts/font6.fntdata" Id="rId15" /><Relationship Type="http://schemas.openxmlformats.org/officeDocument/2006/relationships/theme" Target="theme/theme1.xml" Id="rId23" /><Relationship Type="http://schemas.openxmlformats.org/officeDocument/2006/relationships/font" Target="fonts/font1.fntdata" Id="rId10" /><Relationship Type="http://schemas.openxmlformats.org/officeDocument/2006/relationships/font" Target="fonts/font10.fntdata" Id="rId19" /><Relationship Type="http://schemas.openxmlformats.org/officeDocument/2006/relationships/slide" Target="slides/slide3.xml" Id="rId4" /><Relationship Type="http://schemas.openxmlformats.org/officeDocument/2006/relationships/notesMaster" Target="notesMasters/notesMaster1.xml" Id="rId9" /><Relationship Type="http://schemas.openxmlformats.org/officeDocument/2006/relationships/font" Target="fonts/font5.fntdata" Id="rId14" /><Relationship Type="http://schemas.openxmlformats.org/officeDocument/2006/relationships/viewProps" Target="viewProps.xml" Id="rId22"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77418" cy="453269"/>
          </a:xfrm>
          <a:prstGeom prst="rect">
            <a:avLst/>
          </a:prstGeom>
        </p:spPr>
        <p:txBody>
          <a:bodyPr vert="horz" lIns="91422" tIns="45712" rIns="91422" bIns="45712" rtlCol="0"/>
          <a:lstStyle>
            <a:lvl1pPr algn="l">
              <a:defRPr sz="1200"/>
            </a:lvl1pPr>
          </a:lstStyle>
          <a:p>
            <a:endParaRPr lang="en-US"/>
          </a:p>
        </p:txBody>
      </p:sp>
      <p:sp>
        <p:nvSpPr>
          <p:cNvPr id="3" name="Date Placeholder 2"/>
          <p:cNvSpPr>
            <a:spLocks noGrp="1"/>
          </p:cNvSpPr>
          <p:nvPr>
            <p:ph type="dt" idx="1"/>
          </p:nvPr>
        </p:nvSpPr>
        <p:spPr>
          <a:xfrm>
            <a:off x="4023451" y="5"/>
            <a:ext cx="3077418" cy="453269"/>
          </a:xfrm>
          <a:prstGeom prst="rect">
            <a:avLst/>
          </a:prstGeom>
        </p:spPr>
        <p:txBody>
          <a:bodyPr vert="horz" lIns="91422" tIns="45712" rIns="91422" bIns="45712" rtlCol="0"/>
          <a:lstStyle>
            <a:lvl1pPr algn="r">
              <a:defRPr sz="1200"/>
            </a:lvl1pPr>
          </a:lstStyle>
          <a:p>
            <a:fld id="{D21D472E-BFC0-43A9-8BE0-A499724576B4}" type="datetimeFigureOut">
              <a:rPr lang="en-US" smtClean="0"/>
              <a:t>4/18/2020</a:t>
            </a:fld>
            <a:endParaRPr lang="en-US"/>
          </a:p>
        </p:txBody>
      </p:sp>
      <p:sp>
        <p:nvSpPr>
          <p:cNvPr id="4" name="Slide Image Placeholder 3"/>
          <p:cNvSpPr>
            <a:spLocks noGrp="1" noRot="1" noChangeAspect="1"/>
          </p:cNvSpPr>
          <p:nvPr>
            <p:ph type="sldImg" idx="2"/>
          </p:nvPr>
        </p:nvSpPr>
        <p:spPr>
          <a:xfrm>
            <a:off x="2373313" y="1130300"/>
            <a:ext cx="2355850" cy="3049588"/>
          </a:xfrm>
          <a:prstGeom prst="rect">
            <a:avLst/>
          </a:prstGeom>
          <a:noFill/>
          <a:ln w="12700">
            <a:solidFill>
              <a:prstClr val="black"/>
            </a:solidFill>
          </a:ln>
        </p:spPr>
        <p:txBody>
          <a:bodyPr vert="horz" lIns="91422" tIns="45712" rIns="91422" bIns="45712" rtlCol="0" anchor="ctr"/>
          <a:lstStyle/>
          <a:p>
            <a:endParaRPr lang="en-US"/>
          </a:p>
        </p:txBody>
      </p:sp>
      <p:sp>
        <p:nvSpPr>
          <p:cNvPr id="5" name="Notes Placeholder 4"/>
          <p:cNvSpPr>
            <a:spLocks noGrp="1"/>
          </p:cNvSpPr>
          <p:nvPr>
            <p:ph type="body" sz="quarter" idx="3"/>
          </p:nvPr>
        </p:nvSpPr>
        <p:spPr>
          <a:xfrm>
            <a:off x="709927" y="4349233"/>
            <a:ext cx="5682622" cy="3558319"/>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373"/>
            <a:ext cx="3077418" cy="453269"/>
          </a:xfrm>
          <a:prstGeom prst="rect">
            <a:avLst/>
          </a:prstGeom>
        </p:spPr>
        <p:txBody>
          <a:bodyPr vert="horz" lIns="91422" tIns="45712" rIns="91422"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4023451" y="8584373"/>
            <a:ext cx="3077418" cy="453269"/>
          </a:xfrm>
          <a:prstGeom prst="rect">
            <a:avLst/>
          </a:prstGeom>
        </p:spPr>
        <p:txBody>
          <a:bodyPr vert="horz" lIns="91422" tIns="45712" rIns="91422" bIns="45712" rtlCol="0" anchor="b"/>
          <a:lstStyle>
            <a:lvl1pPr algn="r">
              <a:defRPr sz="1200"/>
            </a:lvl1pPr>
          </a:lstStyle>
          <a:p>
            <a:fld id="{421384D2-182C-4BB5-BCA1-AA288B120D4E}" type="slidenum">
              <a:rPr lang="en-US" smtClean="0"/>
              <a:t>‹#›</a:t>
            </a:fld>
            <a:endParaRPr lang="en-US"/>
          </a:p>
        </p:txBody>
      </p:sp>
    </p:spTree>
    <p:extLst>
      <p:ext uri="{BB962C8B-B14F-4D97-AF65-F5344CB8AC3E}">
        <p14:creationId xmlns:p14="http://schemas.microsoft.com/office/powerpoint/2010/main" val="409306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E935AC5-6E40-184C-AB62-6900A96D2A49}"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207747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29609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9071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139788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35AC5-6E40-184C-AB62-6900A96D2A49}"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139707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35AC5-6E40-184C-AB62-6900A96D2A49}"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134277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35AC5-6E40-184C-AB62-6900A96D2A49}"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8634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35AC5-6E40-184C-AB62-6900A96D2A49}"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41713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5AC5-6E40-184C-AB62-6900A96D2A49}"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626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19644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212250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E935AC5-6E40-184C-AB62-6900A96D2A49}" type="datetimeFigureOut">
              <a:rPr lang="en-US" smtClean="0"/>
              <a:t>4/18/2020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5C9A22D-7F6C-0B4C-A3F4-236D2F539901}" type="slidenum">
              <a:rPr lang="en-US" smtClean="0"/>
              <a:t>‹#›</a:t>
            </a:fld>
            <a:endParaRPr lang="en-US"/>
          </a:p>
        </p:txBody>
      </p:sp>
    </p:spTree>
    <p:extLst>
      <p:ext uri="{BB962C8B-B14F-4D97-AF65-F5344CB8AC3E}">
        <p14:creationId xmlns:p14="http://schemas.microsoft.com/office/powerpoint/2010/main" val="994732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roach@summithill.org" TargetMode="External"/><Relationship Id="rId3" Type="http://schemas.openxmlformats.org/officeDocument/2006/relationships/hyperlink" Target="https://www.youtube.com/watch?v=aMi2uqEsuj8" TargetMode="External"/><Relationship Id="rId7" Type="http://schemas.openxmlformats.org/officeDocument/2006/relationships/hyperlink" Target="mailto:Jreno@summithill.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Rmillner@summithill.org" TargetMode="External"/><Relationship Id="rId5" Type="http://schemas.openxmlformats.org/officeDocument/2006/relationships/hyperlink" Target="mailto:Jkane@summithill.org" TargetMode="External"/><Relationship Id="rId4" Type="http://schemas.openxmlformats.org/officeDocument/2006/relationships/hyperlink" Target="mailto:Mfish@summithill.or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khanacademy.org" TargetMode="External"/><Relationship Id="rId13" Type="http://schemas.openxmlformats.org/officeDocument/2006/relationships/hyperlink" Target="https://summithillorg.sharepoint.com/:u:/s/djrpe/EdTtv3U8XaJGr6UZDWaUVtkBDP1D6UgpBCorMVfsnmqkJw?e=Ynb1Yo" TargetMode="External"/><Relationship Id="rId18" Type="http://schemas.openxmlformats.org/officeDocument/2006/relationships/hyperlink" Target="https://jugglingwithkids.com/2011/10/mind-jar.html" TargetMode="External"/><Relationship Id="rId3" Type="http://schemas.openxmlformats.org/officeDocument/2006/relationships/hyperlink" Target="https://launchpad.classlink.com/home" TargetMode="External"/><Relationship Id="rId7" Type="http://schemas.openxmlformats.org/officeDocument/2006/relationships/hyperlink" Target="http://www.freckle.com" TargetMode="External"/><Relationship Id="rId12" Type="http://schemas.openxmlformats.org/officeDocument/2006/relationships/hyperlink" Target="http://www.brainpop.com" TargetMode="External"/><Relationship Id="rId17" Type="http://schemas.openxmlformats.org/officeDocument/2006/relationships/hyperlink" Target="http://www.typing.com" TargetMode="External"/><Relationship Id="rId2" Type="http://schemas.openxmlformats.org/officeDocument/2006/relationships/image" Target="../media/image1.png"/><Relationship Id="rId16" Type="http://schemas.openxmlformats.org/officeDocument/2006/relationships/hyperlink" Target="http://missgoshko.weebly.com/" TargetMode="External"/><Relationship Id="rId20" Type="http://schemas.openxmlformats.org/officeDocument/2006/relationships/hyperlink" Target="https://summithillorg-my.sharepoint.com/personal/mfish_summithill_org/_layouts/15/onedrive.aspx?csf=1&amp;web=1&amp;e=rWYnPz%E2%80%8B&amp;cid=053cb4d5%2D088b%2D461e%2Da4f3%2D06abff5cc5cf&amp;FolderCTID=0x012000436FA9A031DEBC4B82020ADDD222CAB0&amp;id=%2Fpersonal%2Fmfish%5Fsummithill%5Forg%2FDocuments%2F4th%20Grade%20Student%20Documents%2FCovid%2D19%20Time%20Capsule%2Epdf&amp;parent=%2Fpersonal%2Fmfish%5Fsummithill%5Forg%2FDocuments%2F4th%20Grade%20Student%20Documents" TargetMode="External"/><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11" Type="http://schemas.openxmlformats.org/officeDocument/2006/relationships/hyperlink" Target="http://www.spellingcity.com/mlfish" TargetMode="External"/><Relationship Id="rId5" Type="http://schemas.openxmlformats.org/officeDocument/2006/relationships/hyperlink" Target="mailto:firstname.lastname@shsd161.org" TargetMode="External"/><Relationship Id="rId15" Type="http://schemas.openxmlformats.org/officeDocument/2006/relationships/hyperlink" Target="https://www.summithill.org/teacherpage?section=home&amp;teacher=340&amp;page=157" TargetMode="External"/><Relationship Id="rId10" Type="http://schemas.openxmlformats.org/officeDocument/2006/relationships/hyperlink" Target="https://www-k6.thinkcentral.com/content/hsp/reading/journeys2014/na/gr4/ese_9780547894539_/launch.html" TargetMode="External"/><Relationship Id="rId19" Type="http://schemas.openxmlformats.org/officeDocument/2006/relationships/hyperlink" Target="https://www.thepathway2success.com/5-free-mindfulness-activities/" TargetMode="External"/><Relationship Id="rId4" Type="http://schemas.openxmlformats.org/officeDocument/2006/relationships/hyperlink" Target="http://www.office.com" TargetMode="External"/><Relationship Id="rId9" Type="http://schemas.openxmlformats.org/officeDocument/2006/relationships/hyperlink" Target="https://www.readworks.org" TargetMode="External"/><Relationship Id="rId14" Type="http://schemas.openxmlformats.org/officeDocument/2006/relationships/hyperlink" Target="http://www.summithill.org/teacherpage?section=home&amp;teacher=865&amp;page=157"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mrnussbaum.com/midwestern-states-interactive-map" TargetMode="External"/><Relationship Id="rId3" Type="http://schemas.openxmlformats.org/officeDocument/2006/relationships/hyperlink" Target="http://www.freckle.com" TargetMode="External"/><Relationship Id="rId7" Type="http://schemas.openxmlformats.org/officeDocument/2006/relationships/hyperlink" Target="https://www.youtube.com/watch?v=UCIKNX-02G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watch?v=BOKwwdMqB2g" TargetMode="External"/><Relationship Id="rId5" Type="http://schemas.openxmlformats.org/officeDocument/2006/relationships/hyperlink" Target="https://www.khanacademy.org/" TargetMode="External"/><Relationship Id="rId4" Type="http://schemas.openxmlformats.org/officeDocument/2006/relationships/hyperlink" Target="https://www.youtube.com/watch?v=fTv0hajQdo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reckle.com" TargetMode="External"/><Relationship Id="rId7" Type="http://schemas.openxmlformats.org/officeDocument/2006/relationships/hyperlink" Target="http://www.getepic.com/student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watch?v=yHs25PZ5Uf4" TargetMode="External"/><Relationship Id="rId5" Type="http://schemas.openxmlformats.org/officeDocument/2006/relationships/hyperlink" Target="https://www.khanacademy.org/" TargetMode="External"/><Relationship Id="rId4" Type="http://schemas.openxmlformats.org/officeDocument/2006/relationships/hyperlink" Target="https://www-k6.thinkcentral.com/content/hsp/reading/journeys2014/na/gr4/ese_9780547894539_/Build/launch.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summithillorg-my.sharepoint.com/:b:/g/personal/mfish_summithill_org/ER7ZcJ5T3AlJlR5HJ9zW80MB2IGyjc8bU-mDxqXUdP23Fg?e=fo0qLD" TargetMode="External"/><Relationship Id="rId5" Type="http://schemas.openxmlformats.org/officeDocument/2006/relationships/hyperlink" Target="https://www.khanacademy.org/" TargetMode="External"/><Relationship Id="rId4" Type="http://schemas.openxmlformats.org/officeDocument/2006/relationships/hyperlink" Target="https://www.youtube.com/watch?v=LAKprpl7aP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reckle.com" TargetMode="External"/><Relationship Id="rId7" Type="http://schemas.openxmlformats.org/officeDocument/2006/relationships/hyperlink" Target="https://www.getepic.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khanacademy.org/" TargetMode="External"/><Relationship Id="rId5" Type="http://schemas.openxmlformats.org/officeDocument/2006/relationships/hyperlink" Target="https://www-k6.thinkcentral.com/content/hsp/reading/journeys2014/na/gr4/ese_9780547894539_/Build/launch.html" TargetMode="External"/><Relationship Id="rId4" Type="http://schemas.openxmlformats.org/officeDocument/2006/relationships/hyperlink" Target="https://vimeo.com/2417570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etepic.com/app/read/14749" TargetMode="External"/><Relationship Id="rId3" Type="http://schemas.openxmlformats.org/officeDocument/2006/relationships/hyperlink" Target="http://www.getepic.com/students" TargetMode="External"/><Relationship Id="rId7" Type="http://schemas.openxmlformats.org/officeDocument/2006/relationships/hyperlink" Target="https://sso.prodigygame.com/login" TargetMode="External"/><Relationship Id="rId12" Type="http://schemas.openxmlformats.org/officeDocument/2006/relationships/hyperlink" Target="http://www.typing.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accounts.explorelearning.com/reflex/student?_ga=2.51209513.1084832598.1585885090-384560664.1585885090" TargetMode="External"/><Relationship Id="rId11" Type="http://schemas.openxmlformats.org/officeDocument/2006/relationships/hyperlink" Target="http://www.freckle.com" TargetMode="External"/><Relationship Id="rId5" Type="http://schemas.openxmlformats.org/officeDocument/2006/relationships/hyperlink" Target="http://www.xtramath.org" TargetMode="External"/><Relationship Id="rId10" Type="http://schemas.openxmlformats.org/officeDocument/2006/relationships/hyperlink" Target="https://sciencewiz.com/portals/light/" TargetMode="External"/><Relationship Id="rId4" Type="http://schemas.openxmlformats.org/officeDocument/2006/relationships/hyperlink" Target="http://www.spellingcity.com/mlfish" TargetMode="External"/><Relationship Id="rId9" Type="http://schemas.openxmlformats.org/officeDocument/2006/relationships/hyperlink" Target="https://mrnussbaum.com/midwestern-states-label-me-quiz-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310929" y="1046650"/>
            <a:ext cx="8573339" cy="584775"/>
          </a:xfrm>
          <a:prstGeom prst="rect">
            <a:avLst/>
          </a:prstGeom>
          <a:noFill/>
        </p:spPr>
        <p:txBody>
          <a:bodyPr wrap="square" rtlCol="0" anchor="t">
            <a:spAutoFit/>
          </a:bodyPr>
          <a:lstStyle/>
          <a:p>
            <a:pPr algn="ctr"/>
            <a:r>
              <a:rPr lang="en-US" sz="3200">
                <a:ln>
                  <a:solidFill>
                    <a:sysClr val="windowText" lastClr="000000"/>
                  </a:solidFill>
                </a:ln>
                <a:effectLst>
                  <a:outerShdw blurRad="38100" dist="38100" dir="2700000" algn="tl">
                    <a:srgbClr val="000000">
                      <a:alpha val="43137"/>
                    </a:srgbClr>
                  </a:outerShdw>
                </a:effectLst>
                <a:latin typeface="MJSleepSweetly"/>
                <a:ea typeface="MJSleepSweetly"/>
              </a:rPr>
              <a:t>A Letter to Our Parents and Students: </a:t>
            </a:r>
            <a:endParaRPr lang="en-US" sz="32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graphicFrame>
        <p:nvGraphicFramePr>
          <p:cNvPr id="2" name="Table 8">
            <a:extLst>
              <a:ext uri="{FF2B5EF4-FFF2-40B4-BE49-F238E27FC236}">
                <a16:creationId xmlns:a16="http://schemas.microsoft.com/office/drawing/2014/main" id="{847EB67B-AFF3-4513-9A6E-6B45CE2D8594}"/>
              </a:ext>
            </a:extLst>
          </p:cNvPr>
          <p:cNvGraphicFramePr>
            <a:graphicFrameLocks noGrp="1"/>
          </p:cNvGraphicFramePr>
          <p:nvPr>
            <p:extLst>
              <p:ext uri="{D42A27DB-BD31-4B8C-83A1-F6EECF244321}">
                <p14:modId xmlns:p14="http://schemas.microsoft.com/office/powerpoint/2010/main" val="197382896"/>
              </p:ext>
            </p:extLst>
          </p:nvPr>
        </p:nvGraphicFramePr>
        <p:xfrm>
          <a:off x="114300" y="1590675"/>
          <a:ext cx="7553325" cy="8343900"/>
        </p:xfrm>
        <a:graphic>
          <a:graphicData uri="http://schemas.openxmlformats.org/drawingml/2006/table">
            <a:tbl>
              <a:tblPr firstRow="1" bandRow="1">
                <a:tableStyleId>{5C22544A-7EE6-4342-B048-85BDC9FD1C3A}</a:tableStyleId>
              </a:tblPr>
              <a:tblGrid>
                <a:gridCol w="7553325">
                  <a:extLst>
                    <a:ext uri="{9D8B030D-6E8A-4147-A177-3AD203B41FA5}">
                      <a16:colId xmlns:a16="http://schemas.microsoft.com/office/drawing/2014/main" val="577556384"/>
                    </a:ext>
                  </a:extLst>
                </a:gridCol>
              </a:tblGrid>
              <a:tr h="8305800">
                <a:tc>
                  <a:txBody>
                    <a:bodyPr/>
                    <a:lstStyle/>
                    <a:p>
                      <a:pPr marL="0" marR="0" lvl="0" indent="0" algn="l" rtl="0" eaLnBrk="1" fontAlgn="auto" latinLnBrk="0" hangingPunct="1">
                        <a:lnSpc>
                          <a:spcPct val="100000"/>
                        </a:lnSpc>
                        <a:spcBef>
                          <a:spcPts val="0"/>
                        </a:spcBef>
                        <a:spcAft>
                          <a:spcPts val="0"/>
                        </a:spcAft>
                        <a:buNone/>
                      </a:pPr>
                      <a:r>
                        <a:rPr lang="en-US" sz="950" b="0" i="0" u="none" strike="noStrike" kern="1200" cap="none" spc="0" normalizeH="0" baseline="0" noProof="0">
                          <a:ln>
                            <a:noFill/>
                          </a:ln>
                          <a:solidFill>
                            <a:schemeClr val="tx1"/>
                          </a:solidFill>
                          <a:effectLst/>
                          <a:uLnTx/>
                          <a:uFillTx/>
                          <a:latin typeface="Century Gothic"/>
                          <a:ea typeface="MJAreYouSirius"/>
                          <a:cs typeface="+mn-cs"/>
                        </a:rPr>
                        <a:t>Dear Parents and Students,</a:t>
                      </a: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uLnTx/>
                          <a:uFillTx/>
                          <a:latin typeface="Century Gothic"/>
                          <a:ea typeface="MJAreYouSirius"/>
                          <a:cs typeface="+mn-cs"/>
                        </a:rPr>
                        <a:t>You made it through another week! Yay! The fourth-grade teachers are even more proud of you as the weeks go on. We know how hard you are working, and we are thrilled to see your work and progress. We hope that this process is getting a little bit easier. We still feel lucky to have such amazing fourth graders. Continue working hard! We are ready for week 3 and hope that you are, too! </a:t>
                      </a:r>
                      <a:r>
                        <a:rPr lang="en-US" sz="950" b="1" i="0" u="sng" strike="noStrike" kern="1200" cap="none" spc="0" normalizeH="0" baseline="0" noProof="0">
                          <a:ln>
                            <a:noFill/>
                          </a:ln>
                          <a:solidFill>
                            <a:schemeClr val="tx1"/>
                          </a:solidFill>
                          <a:effectLst/>
                          <a:uLnTx/>
                          <a:uFillTx/>
                          <a:latin typeface="Century Gothic"/>
                          <a:ea typeface="MJAreYouSirius"/>
                          <a:cs typeface="+mn-cs"/>
                        </a:rPr>
                        <a:t>We miss you SO much!</a:t>
                      </a:r>
                      <a:endParaRPr lang="en-US" sz="950" b="1" u="sng"/>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ctr">
                        <a:lnSpc>
                          <a:spcPct val="100000"/>
                        </a:lnSpc>
                        <a:spcBef>
                          <a:spcPts val="0"/>
                        </a:spcBef>
                        <a:spcAft>
                          <a:spcPts val="0"/>
                        </a:spcAft>
                        <a:buNone/>
                      </a:pPr>
                      <a:r>
                        <a:rPr lang="en-US" sz="950" b="1" i="0" u="sng" strike="noStrike" kern="1200" cap="none" spc="0" normalizeH="0" baseline="0" noProof="0">
                          <a:ln>
                            <a:noFill/>
                          </a:ln>
                          <a:solidFill>
                            <a:schemeClr val="tx1"/>
                          </a:solidFill>
                          <a:effectLst/>
                          <a:highlight>
                            <a:srgbClr val="00FFFF"/>
                          </a:highlight>
                          <a:uLnTx/>
                          <a:uFillTx/>
                          <a:latin typeface="Century Gothic"/>
                          <a:ea typeface="MJAreYouSirius"/>
                          <a:cs typeface="+mn-cs"/>
                        </a:rPr>
                        <a:t>Please note that teachers are viewing all student progress on all websites to see how students are performing.</a:t>
                      </a:r>
                      <a:endParaRPr lang="en-US" sz="950" b="1" i="0" u="sng"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highlight>
                            <a:srgbClr val="00FF00"/>
                          </a:highlight>
                          <a:uLnTx/>
                          <a:uFillTx/>
                          <a:latin typeface="Century Gothic"/>
                          <a:ea typeface="MJAreYouSirius"/>
                          <a:cs typeface="+mn-cs"/>
                        </a:rPr>
                        <a:t>Khan Academy</a:t>
                      </a:r>
                      <a:r>
                        <a:rPr lang="en-US" sz="950" b="0" i="0" u="none" strike="noStrike" kern="1200" cap="none" spc="0" normalizeH="0" baseline="0" noProof="0">
                          <a:ln>
                            <a:noFill/>
                          </a:ln>
                          <a:solidFill>
                            <a:schemeClr val="tx1"/>
                          </a:solidFill>
                          <a:effectLst/>
                          <a:uLnTx/>
                          <a:uFillTx/>
                          <a:latin typeface="Century Gothic"/>
                          <a:ea typeface="MJAreYouSirius"/>
                          <a:cs typeface="+mn-cs"/>
                        </a:rPr>
                        <a:t> assignments should be completed in order.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There are still many students who are missing videos and assignments.</a:t>
                      </a:r>
                      <a:r>
                        <a:rPr lang="en-US" sz="950" b="0" i="0" u="none" strike="noStrike" kern="1200" cap="none" spc="0" normalizeH="0" baseline="0" noProof="0">
                          <a:ln>
                            <a:noFill/>
                          </a:ln>
                          <a:solidFill>
                            <a:schemeClr val="tx1"/>
                          </a:solidFill>
                          <a:effectLst/>
                          <a:uLnTx/>
                          <a:uFillTx/>
                          <a:latin typeface="Century Gothic"/>
                          <a:ea typeface="MJAreYouSirius"/>
                          <a:cs typeface="+mn-cs"/>
                        </a:rPr>
                        <a:t> Please watch the videos </a:t>
                      </a:r>
                      <a:r>
                        <a:rPr lang="en-US" sz="950" b="1" i="0" u="none" strike="noStrike" kern="1200" cap="none" spc="0" normalizeH="0" baseline="0" noProof="0">
                          <a:ln>
                            <a:noFill/>
                          </a:ln>
                          <a:solidFill>
                            <a:schemeClr val="tx1"/>
                          </a:solidFill>
                          <a:effectLst/>
                          <a:uLnTx/>
                          <a:uFillTx/>
                          <a:latin typeface="Century Gothic"/>
                          <a:ea typeface="MJAreYouSirius"/>
                          <a:cs typeface="+mn-cs"/>
                        </a:rPr>
                        <a:t>before</a:t>
                      </a:r>
                      <a:r>
                        <a:rPr lang="en-US" sz="950" b="0" i="0" u="none" strike="noStrike" kern="1200" cap="none" spc="0" normalizeH="0" baseline="0" noProof="0">
                          <a:ln>
                            <a:noFill/>
                          </a:ln>
                          <a:solidFill>
                            <a:schemeClr val="tx1"/>
                          </a:solidFill>
                          <a:effectLst/>
                          <a:uLnTx/>
                          <a:uFillTx/>
                          <a:latin typeface="Century Gothic"/>
                          <a:ea typeface="MJAreYouSirius"/>
                          <a:cs typeface="+mn-cs"/>
                        </a:rPr>
                        <a:t> completing the activities and quizzes.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Videos need to be watched all the way through to receive completion.</a:t>
                      </a:r>
                      <a:r>
                        <a:rPr lang="en-US" sz="950" b="0" i="0" u="none" strike="noStrike" kern="1200" cap="none" spc="0" normalizeH="0" baseline="0" noProof="0">
                          <a:ln>
                            <a:noFill/>
                          </a:ln>
                          <a:solidFill>
                            <a:schemeClr val="tx1"/>
                          </a:solidFill>
                          <a:effectLst/>
                          <a:uLnTx/>
                          <a:uFillTx/>
                          <a:latin typeface="Century Gothic"/>
                          <a:ea typeface="MJAreYouSirius"/>
                          <a:cs typeface="+mn-cs"/>
                        </a:rPr>
                        <a:t> Students have the option to redo any assignment on Khan Academy.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Some students are getting zeros and low scores on the activities. These should be redone (you have unlimited </a:t>
                      </a:r>
                      <a:r>
                        <a:rPr lang="en-US" sz="950" b="0" i="0" u="none" strike="noStrike" kern="1200" cap="none" spc="0" normalizeH="0" baseline="0" noProof="0" err="1">
                          <a:ln>
                            <a:noFill/>
                          </a:ln>
                          <a:solidFill>
                            <a:schemeClr val="tx1"/>
                          </a:solidFill>
                          <a:effectLst/>
                          <a:highlight>
                            <a:srgbClr val="FFFF00"/>
                          </a:highlight>
                          <a:uLnTx/>
                          <a:uFillTx/>
                          <a:latin typeface="Century Gothic"/>
                          <a:ea typeface="MJAreYouSirius"/>
                          <a:cs typeface="+mn-cs"/>
                        </a:rPr>
                        <a:t>redos</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 </a:t>
                      </a:r>
                      <a:endParaRPr lang="en-US" sz="950">
                        <a:highlight>
                          <a:srgbClr val="FFFF00"/>
                        </a:highlight>
                      </a:endParaRP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highlight>
                            <a:srgbClr val="00FF00"/>
                          </a:highlight>
                          <a:uLnTx/>
                          <a:uFillTx/>
                          <a:latin typeface="Century Gothic"/>
                          <a:ea typeface="MJAreYouSirius"/>
                          <a:cs typeface="+mn-cs"/>
                        </a:rPr>
                        <a:t>Read Works</a:t>
                      </a:r>
                      <a:r>
                        <a:rPr lang="en-US" sz="950" b="0" i="0" u="none" strike="noStrike" kern="1200" cap="none" spc="0" normalizeH="0" baseline="0" noProof="0">
                          <a:ln>
                            <a:noFill/>
                          </a:ln>
                          <a:solidFill>
                            <a:schemeClr val="tx1"/>
                          </a:solidFill>
                          <a:effectLst/>
                          <a:uLnTx/>
                          <a:uFillTx/>
                          <a:latin typeface="Century Gothic"/>
                          <a:ea typeface="MJAreYouSirius"/>
                          <a:cs typeface="+mn-cs"/>
                        </a:rPr>
                        <a:t> has the option for the text to be read to the students. There are comprehension questions to answer after reading the text. Students should be using the text to help them answer the questions.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If students receive 50% or lower, it will be reassigned.</a:t>
                      </a:r>
                      <a:r>
                        <a:rPr lang="en-US" sz="950" b="0" i="0" u="none" strike="noStrike" kern="1200" cap="none" spc="0" normalizeH="0" baseline="0" noProof="0">
                          <a:ln>
                            <a:noFill/>
                          </a:ln>
                          <a:solidFill>
                            <a:schemeClr val="tx1"/>
                          </a:solidFill>
                          <a:effectLst/>
                          <a:uLnTx/>
                          <a:uFillTx/>
                          <a:latin typeface="Century Gothic"/>
                          <a:ea typeface="MJAreYouSirius"/>
                          <a:cs typeface="+mn-cs"/>
                        </a:rPr>
                        <a:t> Please re-login to see if the assignment has been reassigned and/or make sure to check the comments on PowerSchool to see if the assignments need to be recompleted.</a:t>
                      </a: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highlight>
                            <a:srgbClr val="00FF00"/>
                          </a:highlight>
                          <a:uLnTx/>
                          <a:uFillTx/>
                          <a:latin typeface="Century Gothic"/>
                          <a:ea typeface="MJAreYouSirius"/>
                          <a:cs typeface="+mn-cs"/>
                        </a:rPr>
                        <a:t>Online quizzes (Khan Academy, Read Works, BrainPOP, Epic Books):</a:t>
                      </a:r>
                      <a:r>
                        <a:rPr lang="en-US" sz="950" b="0" i="0" u="none" strike="noStrike" kern="1200" cap="none" spc="0" normalizeH="0" baseline="0" noProof="0">
                          <a:ln>
                            <a:noFill/>
                          </a:ln>
                          <a:solidFill>
                            <a:schemeClr val="tx1"/>
                          </a:solidFill>
                          <a:effectLst/>
                          <a:uLnTx/>
                          <a:uFillTx/>
                          <a:latin typeface="Century Gothic"/>
                          <a:ea typeface="MJAreYouSirius"/>
                          <a:cs typeface="+mn-cs"/>
                        </a:rPr>
                        <a:t> Please try your best. Most scores this week were disappointing and below our expectations.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If scores are below a 50%, they should be redone. </a:t>
                      </a:r>
                      <a:r>
                        <a:rPr lang="en-US" sz="950" b="0" i="0" u="none" strike="noStrike" kern="1200" cap="none" spc="0" normalizeH="0" baseline="0" noProof="0">
                          <a:ln>
                            <a:noFill/>
                          </a:ln>
                          <a:solidFill>
                            <a:schemeClr val="tx1"/>
                          </a:solidFill>
                          <a:effectLst/>
                          <a:uLnTx/>
                          <a:uFillTx/>
                          <a:latin typeface="Century Gothic"/>
                          <a:ea typeface="MJAreYouSirius"/>
                          <a:cs typeface="+mn-cs"/>
                        </a:rPr>
                        <a:t>Please let us know if you need something reassigned to you.</a:t>
                      </a: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highlight>
                            <a:srgbClr val="00FF00"/>
                          </a:highlight>
                          <a:uLnTx/>
                          <a:uFillTx/>
                          <a:latin typeface="Century Gothic"/>
                          <a:ea typeface="MJAreYouSirius"/>
                          <a:cs typeface="+mn-cs"/>
                        </a:rPr>
                        <a:t>Freckle:</a:t>
                      </a:r>
                      <a:r>
                        <a:rPr lang="en-US" sz="950" b="0" i="0" u="none" strike="noStrike" kern="1200" cap="none" spc="0" normalizeH="0" baseline="0" noProof="0">
                          <a:ln>
                            <a:noFill/>
                          </a:ln>
                          <a:solidFill>
                            <a:schemeClr val="tx1"/>
                          </a:solidFill>
                          <a:effectLst/>
                          <a:uLnTx/>
                          <a:uFillTx/>
                          <a:latin typeface="Century Gothic"/>
                          <a:ea typeface="MJAreYouSirius"/>
                          <a:cs typeface="+mn-cs"/>
                        </a:rPr>
                        <a:t> Moving forward,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Freckle minutes cannot be made up from previous weeks.</a:t>
                      </a:r>
                      <a:r>
                        <a:rPr lang="en-US" sz="950" b="0" i="0" u="none" strike="noStrike" kern="1200" cap="none" spc="0" normalizeH="0" baseline="0" noProof="0">
                          <a:ln>
                            <a:noFill/>
                          </a:ln>
                          <a:solidFill>
                            <a:schemeClr val="tx1"/>
                          </a:solidFill>
                          <a:effectLst/>
                          <a:uLnTx/>
                          <a:uFillTx/>
                          <a:latin typeface="Century Gothic"/>
                          <a:ea typeface="MJAreYouSirius"/>
                          <a:cs typeface="+mn-cs"/>
                        </a:rPr>
                        <a:t> If you have questions regarding your child's Freckle minutes for the week, please email us. Students are encouraged to ask us via Teams, too. We recommend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setting a timer and adding a few extra minutes. When students are not engaged or in the Piggy Store, students' minutes do not count. </a:t>
                      </a:r>
                    </a:p>
                    <a:p>
                      <a:pPr marL="0" marR="0" lvl="0" indent="0" algn="l">
                        <a:lnSpc>
                          <a:spcPct val="100000"/>
                        </a:lnSpc>
                        <a:spcBef>
                          <a:spcPts val="0"/>
                        </a:spcBef>
                        <a:spcAft>
                          <a:spcPts val="0"/>
                        </a:spcAft>
                        <a:buNone/>
                      </a:pPr>
                      <a:endParaRPr lang="en-US" sz="950"/>
                    </a:p>
                    <a:p>
                      <a:pPr marL="0" marR="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highlight>
                            <a:srgbClr val="00FF00"/>
                          </a:highlight>
                          <a:uLnTx/>
                          <a:uFillTx/>
                          <a:latin typeface="Century Gothic"/>
                          <a:ea typeface="MJAreYouSirius"/>
                          <a:cs typeface="+mn-cs"/>
                        </a:rPr>
                        <a:t>PowerSchool:</a:t>
                      </a:r>
                      <a:r>
                        <a:rPr lang="en-US" sz="950" b="0" i="0" u="none" strike="noStrike" kern="1200" cap="none" spc="0" normalizeH="0" baseline="0" noProof="0">
                          <a:ln>
                            <a:noFill/>
                          </a:ln>
                          <a:solidFill>
                            <a:schemeClr val="tx1"/>
                          </a:solidFill>
                          <a:effectLst/>
                          <a:uLnTx/>
                          <a:uFillTx/>
                          <a:latin typeface="Century Gothic"/>
                          <a:ea typeface="MJAreYouSirius"/>
                          <a:cs typeface="+mn-cs"/>
                        </a:rPr>
                        <a:t> Parents, please continue checking PowerSchool to see your child's work completion and our feedback for each subject and assignment each week. Please remember, at this time we are not taking letter grades – we are monitoring completion. Assignments may have a comment with more information (i.e. scores and feedback), so please monitor the comments, as well. If your child goes back and completes something, please send us an email so we know to change it.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Please have all students' work completed by </a:t>
                      </a:r>
                      <a:r>
                        <a:rPr lang="en-US" sz="950" b="1" i="0" u="sng" strike="noStrike" kern="1200" cap="none" spc="0" normalizeH="0" baseline="0" noProof="0">
                          <a:ln>
                            <a:noFill/>
                          </a:ln>
                          <a:solidFill>
                            <a:schemeClr val="tx1"/>
                          </a:solidFill>
                          <a:effectLst/>
                          <a:highlight>
                            <a:srgbClr val="FFFF00"/>
                          </a:highlight>
                          <a:uLnTx/>
                          <a:uFillTx/>
                          <a:latin typeface="Century Gothic"/>
                          <a:ea typeface="MJAreYouSirius"/>
                          <a:cs typeface="+mn-cs"/>
                        </a:rPr>
                        <a:t>4pm on Friday</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 so that we can update PowerSchool. If you need additional time (we understand), please email us so that we can go back to check their assignments.</a:t>
                      </a:r>
                      <a:endParaRPr lang="en-US" sz="950">
                        <a:highlight>
                          <a:srgbClr val="FFFF00"/>
                        </a:highlight>
                      </a:endParaRP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ndParaRPr>
                    </a:p>
                    <a:p>
                      <a:pPr marL="0" marR="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highlight>
                            <a:srgbClr val="00FF00"/>
                          </a:highlight>
                          <a:uLnTx/>
                          <a:uFillTx/>
                          <a:latin typeface="Century Gothic"/>
                          <a:ea typeface="MJAreYouSirius"/>
                          <a:cs typeface="+mn-cs"/>
                        </a:rPr>
                        <a:t>MS Teams:</a:t>
                      </a:r>
                      <a:r>
                        <a:rPr lang="en-US" sz="950" b="0" i="0" u="none" strike="noStrike" kern="1200" cap="none" spc="0" normalizeH="0" baseline="0" noProof="0">
                          <a:ln>
                            <a:noFill/>
                          </a:ln>
                          <a:solidFill>
                            <a:schemeClr val="tx1"/>
                          </a:solidFill>
                          <a:effectLst/>
                          <a:uLnTx/>
                          <a:uFillTx/>
                          <a:latin typeface="Century Gothic"/>
                          <a:ea typeface="MJAreYouSirius"/>
                          <a:cs typeface="+mn-cs"/>
                        </a:rPr>
                        <a:t> For assignments on Teams, please make sure your child clicks on the assignment -&gt;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clicks edit in browser</a:t>
                      </a:r>
                      <a:r>
                        <a:rPr lang="en-US" sz="950" b="0" i="0" u="none" strike="noStrike" kern="1200" cap="none" spc="0" normalizeH="0" baseline="0" noProof="0">
                          <a:ln>
                            <a:noFill/>
                          </a:ln>
                          <a:solidFill>
                            <a:schemeClr val="tx1"/>
                          </a:solidFill>
                          <a:effectLst/>
                          <a:uLnTx/>
                          <a:uFillTx/>
                          <a:latin typeface="Century Gothic"/>
                          <a:ea typeface="MJAreYouSirius"/>
                          <a:cs typeface="+mn-cs"/>
                        </a:rPr>
                        <a:t> -&gt; types in assignment -&gt; makes sure it says 'save' at the top -&gt; closes out of the assignment -&gt; clicks the 'turn in' button. Some students are turning in blank work because they are not using the browser version. Also,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do not save the assignments as a different name</a:t>
                      </a:r>
                      <a:r>
                        <a:rPr lang="en-US" sz="950" b="0" i="0" u="none" strike="noStrike" kern="1200" cap="none" spc="0" normalizeH="0" baseline="0" noProof="0">
                          <a:ln>
                            <a:noFill/>
                          </a:ln>
                          <a:solidFill>
                            <a:schemeClr val="tx1"/>
                          </a:solidFill>
                          <a:effectLst/>
                          <a:uLnTx/>
                          <a:uFillTx/>
                          <a:latin typeface="Century Gothic"/>
                          <a:ea typeface="MJAreYouSirius"/>
                          <a:cs typeface="+mn-cs"/>
                        </a:rPr>
                        <a:t>. We will return blank assignments to the students to fix. Check the feedback comments for assignments.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If an assignment is returned to the student and </a:t>
                      </a:r>
                      <a:r>
                        <a:rPr lang="en-US" sz="950" b="1" i="0" u="sng" strike="noStrike" kern="1200" cap="none" spc="0" normalizeH="0" baseline="0" noProof="0">
                          <a:ln>
                            <a:noFill/>
                          </a:ln>
                          <a:solidFill>
                            <a:schemeClr val="tx1"/>
                          </a:solidFill>
                          <a:effectLst/>
                          <a:highlight>
                            <a:srgbClr val="FFFF00"/>
                          </a:highlight>
                          <a:uLnTx/>
                          <a:uFillTx/>
                          <a:latin typeface="Century Gothic"/>
                          <a:ea typeface="MJAreYouSirius"/>
                          <a:cs typeface="+mn-cs"/>
                        </a:rPr>
                        <a:t>does not </a:t>
                      </a:r>
                      <a:r>
                        <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rPr>
                        <a:t>ask for the assignment to be resubmitted, please do not resubmit the assignment to the teacher.</a:t>
                      </a:r>
                      <a:r>
                        <a:rPr lang="en-US" sz="950" b="0" i="0" u="none" strike="noStrike" kern="1200" cap="none" spc="0" normalizeH="0" baseline="0" noProof="0">
                          <a:ln>
                            <a:noFill/>
                          </a:ln>
                          <a:solidFill>
                            <a:schemeClr val="tx1"/>
                          </a:solidFill>
                          <a:effectLst/>
                          <a:uLnTx/>
                          <a:uFillTx/>
                          <a:latin typeface="Century Gothic"/>
                          <a:ea typeface="MJAreYouSirius"/>
                          <a:cs typeface="+mn-cs"/>
                        </a:rPr>
                        <a:t> Watch this video on how to turn an assignment in on Microsoft Teams: </a:t>
                      </a:r>
                      <a:r>
                        <a:rPr lang="en-US" sz="950" b="0" i="0" u="none" strike="noStrike" kern="1200" cap="none" spc="0" normalizeH="0" baseline="0" noProof="0">
                          <a:ln>
                            <a:noFill/>
                          </a:ln>
                          <a:solidFill>
                            <a:schemeClr val="tx1"/>
                          </a:solidFill>
                          <a:effectLst/>
                          <a:uLnTx/>
                          <a:uFillTx/>
                          <a:latin typeface="Century Gothic"/>
                          <a:hlinkClick r:id="rId3"/>
                        </a:rPr>
                        <a:t>Turning in Assignments on Teams Video</a:t>
                      </a:r>
                      <a:r>
                        <a:rPr lang="en-US" sz="950" b="0" i="0" u="none" strike="noStrike" kern="1200" cap="none" spc="0" normalizeH="0" baseline="0" noProof="0">
                          <a:ln>
                            <a:noFill/>
                          </a:ln>
                          <a:solidFill>
                            <a:schemeClr val="tx1"/>
                          </a:solidFill>
                          <a:effectLst/>
                          <a:uLnTx/>
                          <a:uFillTx/>
                          <a:latin typeface="Century Gothic"/>
                        </a:rPr>
                        <a:t>. </a:t>
                      </a: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ndParaRPr>
                    </a:p>
                    <a:p>
                      <a:pPr marL="0" marR="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uLnTx/>
                          <a:uFillTx/>
                          <a:latin typeface="Century Gothic"/>
                        </a:rPr>
                        <a:t>PE, music, and art participation is expected. Please check their webpages for assignments and participation. If you have any questions about specials, please email the specials teacher for support.</a:t>
                      </a: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ndParaRPr>
                    </a:p>
                    <a:p>
                      <a:pPr marL="0" marR="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uLnTx/>
                          <a:uFillTx/>
                          <a:latin typeface="Century Gothic"/>
                        </a:rPr>
                        <a:t>Just a reminder that Fridays will be considered "Flexible Friday" and will be a day for students to catch up on any incomplete work or for them to go on any of the </a:t>
                      </a:r>
                      <a:r>
                        <a:rPr lang="en-US" sz="950" b="1" i="0" u="none" strike="noStrike" kern="1200" cap="none" spc="0" normalizeH="0" baseline="0" noProof="0">
                          <a:ln>
                            <a:noFill/>
                          </a:ln>
                          <a:solidFill>
                            <a:schemeClr val="tx1"/>
                          </a:solidFill>
                          <a:effectLst/>
                          <a:uLnTx/>
                          <a:uFillTx/>
                          <a:latin typeface="Century Gothic"/>
                        </a:rPr>
                        <a:t>optional</a:t>
                      </a:r>
                      <a:r>
                        <a:rPr lang="en-US" sz="950" b="0" i="0" u="none" strike="noStrike" kern="1200" cap="none" spc="0" normalizeH="0" baseline="0" noProof="0">
                          <a:ln>
                            <a:noFill/>
                          </a:ln>
                          <a:solidFill>
                            <a:schemeClr val="tx1"/>
                          </a:solidFill>
                          <a:effectLst/>
                          <a:uLnTx/>
                          <a:uFillTx/>
                          <a:latin typeface="Century Gothic"/>
                        </a:rPr>
                        <a:t> websites listed for that day.</a:t>
                      </a:r>
                      <a:endParaRPr lang="en-US" sz="950"/>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ndParaRPr>
                    </a:p>
                    <a:p>
                      <a:pPr marL="0" marR="0" lvl="0" indent="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uLnTx/>
                          <a:uFillTx/>
                          <a:latin typeface="Century Gothic"/>
                          <a:ea typeface="MJAreYouSirius"/>
                          <a:cs typeface="+mn-cs"/>
                        </a:rPr>
                        <a:t>We will continue to be available each day on Microsoft Teams and via email. Please do not hesitate to reach out to us with any questions or concerns you have throughout this unprecedented time. We are here to support you in any way we can. We appreciate all the support you are giving us as we navigate through this new journey, and we cannot thank you enough for that! We are heartbroken that we will not finish the school year in person with our fourth-grade friends, but we continue to look forward to hearing from our students and making those connections as our remote school year continues. We love you all! </a:t>
                      </a:r>
                    </a:p>
                    <a:p>
                      <a:pPr lvl="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lvl="0" algn="l">
                        <a:lnSpc>
                          <a:spcPct val="100000"/>
                        </a:lnSpc>
                        <a:spcBef>
                          <a:spcPts val="0"/>
                        </a:spcBef>
                        <a:spcAft>
                          <a:spcPts val="0"/>
                        </a:spcAft>
                        <a:buNone/>
                      </a:pPr>
                      <a:r>
                        <a:rPr lang="en-US" sz="950" b="0" i="0" u="none" strike="noStrike" kern="1200" cap="none" spc="0" normalizeH="0" baseline="0" noProof="0">
                          <a:ln>
                            <a:noFill/>
                          </a:ln>
                          <a:solidFill>
                            <a:schemeClr val="tx1"/>
                          </a:solidFill>
                          <a:effectLst/>
                          <a:uLnTx/>
                          <a:uFillTx/>
                          <a:latin typeface="Century Gothic"/>
                          <a:ea typeface="MJAreYouSirius"/>
                          <a:cs typeface="+mn-cs"/>
                        </a:rPr>
                        <a:t>Take Care, the Fourth Grade Teachers </a:t>
                      </a:r>
                      <a:endParaRPr lang="en-US" sz="950"/>
                    </a:p>
                    <a:p>
                      <a:pPr marL="0" marR="0" lvl="0" indent="0" algn="ctr">
                        <a:lnSpc>
                          <a:spcPct val="100000"/>
                        </a:lnSpc>
                        <a:spcBef>
                          <a:spcPts val="0"/>
                        </a:spcBef>
                        <a:spcAft>
                          <a:spcPts val="0"/>
                        </a:spcAft>
                        <a:buNone/>
                      </a:pPr>
                      <a:r>
                        <a:rPr lang="en-US" sz="950" b="0" i="0" u="none" strike="noStrike" kern="1200" cap="none" spc="0" normalizeH="0" baseline="0" noProof="0">
                          <a:ln>
                            <a:noFill/>
                          </a:ln>
                          <a:solidFill>
                            <a:schemeClr val="tx1"/>
                          </a:solidFill>
                          <a:effectLst/>
                          <a:uLnTx/>
                          <a:uFillTx/>
                          <a:latin typeface="Century Gothic"/>
                          <a:ea typeface="MJAreYouSirius"/>
                          <a:cs typeface="+mn-cs"/>
                          <a:hlinkClick r:id="rId4"/>
                        </a:rPr>
                        <a:t>mfish@summithill.org</a:t>
                      </a:r>
                      <a:r>
                        <a:rPr lang="en-US" sz="950" b="0" i="0" u="none" strike="noStrike" kern="1200" cap="none" spc="0" normalizeH="0" baseline="0" noProof="0">
                          <a:ln>
                            <a:noFill/>
                          </a:ln>
                          <a:solidFill>
                            <a:schemeClr val="tx1"/>
                          </a:solidFill>
                          <a:effectLst/>
                          <a:uLnTx/>
                          <a:uFillTx/>
                          <a:latin typeface="Century Gothic"/>
                          <a:ea typeface="MJAreYouSirius"/>
                          <a:cs typeface="+mn-cs"/>
                        </a:rPr>
                        <a:t> ; </a:t>
                      </a:r>
                      <a:r>
                        <a:rPr lang="en-US" sz="950" b="0" i="0" u="none" strike="noStrike" kern="1200" cap="none" spc="0" normalizeH="0" baseline="0" noProof="0">
                          <a:ln>
                            <a:noFill/>
                          </a:ln>
                          <a:solidFill>
                            <a:schemeClr val="tx1"/>
                          </a:solidFill>
                          <a:effectLst/>
                          <a:uLnTx/>
                          <a:uFillTx/>
                          <a:latin typeface="Century Gothic"/>
                          <a:ea typeface="MJAreYouSirius"/>
                          <a:cs typeface="+mn-cs"/>
                          <a:hlinkClick r:id="rId5"/>
                        </a:rPr>
                        <a:t>jkane@summithill.org</a:t>
                      </a:r>
                      <a:r>
                        <a:rPr lang="en-US" sz="950" b="0" i="0" u="none" strike="noStrike" kern="1200" cap="none" spc="0" normalizeH="0" baseline="0" noProof="0">
                          <a:ln>
                            <a:noFill/>
                          </a:ln>
                          <a:solidFill>
                            <a:schemeClr val="tx1"/>
                          </a:solidFill>
                          <a:effectLst/>
                          <a:uLnTx/>
                          <a:uFillTx/>
                          <a:latin typeface="Century Gothic"/>
                          <a:ea typeface="MJAreYouSirius"/>
                          <a:cs typeface="+mn-cs"/>
                        </a:rPr>
                        <a:t> ; </a:t>
                      </a:r>
                      <a:r>
                        <a:rPr lang="en-US" sz="950" b="0" i="0" u="none" strike="noStrike" kern="1200" cap="none" spc="0" normalizeH="0" baseline="0" noProof="0">
                          <a:ln>
                            <a:noFill/>
                          </a:ln>
                          <a:solidFill>
                            <a:schemeClr val="tx1"/>
                          </a:solidFill>
                          <a:effectLst/>
                          <a:uLnTx/>
                          <a:uFillTx/>
                          <a:latin typeface="Century Gothic"/>
                          <a:ea typeface="MJAreYouSirius"/>
                          <a:cs typeface="+mn-cs"/>
                          <a:hlinkClick r:id="rId6"/>
                        </a:rPr>
                        <a:t>rmillner@summithill.org</a:t>
                      </a:r>
                      <a:r>
                        <a:rPr lang="en-US" sz="950" b="0" i="0" u="none" strike="noStrike" kern="1200" cap="none" spc="0" normalizeH="0" baseline="0" noProof="0">
                          <a:ln>
                            <a:noFill/>
                          </a:ln>
                          <a:solidFill>
                            <a:schemeClr val="tx1"/>
                          </a:solidFill>
                          <a:effectLst/>
                          <a:uLnTx/>
                          <a:uFillTx/>
                          <a:latin typeface="Century Gothic"/>
                          <a:ea typeface="MJAreYouSirius"/>
                          <a:cs typeface="+mn-cs"/>
                        </a:rPr>
                        <a:t> ; </a:t>
                      </a:r>
                      <a:r>
                        <a:rPr lang="en-US" sz="950" b="0" i="0" u="none" strike="noStrike" kern="1200" cap="none" spc="0" normalizeH="0" baseline="0" noProof="0">
                          <a:ln>
                            <a:noFill/>
                          </a:ln>
                          <a:solidFill>
                            <a:schemeClr val="tx1"/>
                          </a:solidFill>
                          <a:effectLst/>
                          <a:uLnTx/>
                          <a:uFillTx/>
                          <a:latin typeface="Century Gothic"/>
                          <a:ea typeface="MJAreYouSirius"/>
                          <a:cs typeface="+mn-cs"/>
                          <a:hlinkClick r:id="rId7"/>
                        </a:rPr>
                        <a:t>jreno@summithill.org</a:t>
                      </a:r>
                      <a:r>
                        <a:rPr lang="en-US" sz="950" b="0" i="0" u="none" strike="noStrike" kern="1200" cap="none" spc="0" normalizeH="0" baseline="0" noProof="0">
                          <a:ln>
                            <a:noFill/>
                          </a:ln>
                          <a:solidFill>
                            <a:schemeClr val="tx1"/>
                          </a:solidFill>
                          <a:effectLst/>
                          <a:uLnTx/>
                          <a:uFillTx/>
                          <a:latin typeface="Century Gothic"/>
                          <a:ea typeface="MJAreYouSirius"/>
                          <a:cs typeface="+mn-cs"/>
                        </a:rPr>
                        <a:t> ;</a:t>
                      </a:r>
                      <a:r>
                        <a:rPr lang="en-US" sz="950" b="0" i="0" u="none" strike="noStrike" kern="1200" cap="none" spc="0" normalizeH="0" baseline="0" noProof="0">
                          <a:ln>
                            <a:noFill/>
                          </a:ln>
                          <a:solidFill>
                            <a:schemeClr val="tx1"/>
                          </a:solidFill>
                          <a:effectLst/>
                          <a:uLnTx/>
                          <a:uFillTx/>
                          <a:latin typeface="Century Gothic"/>
                          <a:ea typeface="MJAreYouSirius"/>
                          <a:cs typeface="+mn-cs"/>
                          <a:hlinkClick r:id="rId8"/>
                        </a:rPr>
                        <a:t>broach@summithill.org</a:t>
                      </a:r>
                      <a:r>
                        <a:rPr lang="en-US" sz="950" b="0" i="0" u="none" strike="noStrike" kern="1200" cap="none" spc="0" normalizeH="0" baseline="0" noProof="0">
                          <a:ln>
                            <a:noFill/>
                          </a:ln>
                          <a:solidFill>
                            <a:schemeClr val="tx1"/>
                          </a:solidFill>
                          <a:effectLst/>
                          <a:uLnTx/>
                          <a:uFillTx/>
                          <a:latin typeface="Century Gothic"/>
                          <a:ea typeface="MJAreYouSirius"/>
                          <a:cs typeface="+mn-cs"/>
                        </a:rPr>
                        <a:t> </a:t>
                      </a:r>
                      <a:endParaRPr lang="en-US" sz="95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bl>
          </a:graphicData>
        </a:graphic>
      </p:graphicFrame>
    </p:spTree>
    <p:extLst>
      <p:ext uri="{BB962C8B-B14F-4D97-AF65-F5344CB8AC3E}">
        <p14:creationId xmlns:p14="http://schemas.microsoft.com/office/powerpoint/2010/main" val="326689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83820" y="873519"/>
            <a:ext cx="8250981" cy="923330"/>
          </a:xfrm>
          <a:prstGeom prst="rect">
            <a:avLst/>
          </a:prstGeom>
          <a:noFill/>
        </p:spPr>
        <p:txBody>
          <a:bodyPr wrap="square" rtlCol="0" anchor="t">
            <a:spAutoFit/>
          </a:bodyPr>
          <a:lstStyle/>
          <a:p>
            <a:pPr algn="ctr"/>
            <a:r>
              <a:rPr lang="en-US" sz="5400">
                <a:ln>
                  <a:solidFill>
                    <a:sysClr val="windowText" lastClr="000000"/>
                  </a:solidFill>
                </a:ln>
                <a:effectLst>
                  <a:outerShdw blurRad="38100" dist="38100" dir="2700000" algn="tl">
                    <a:srgbClr val="000000">
                      <a:alpha val="43137"/>
                    </a:srgbClr>
                  </a:outerShdw>
                </a:effectLst>
                <a:latin typeface="MJSleepSweetly"/>
                <a:ea typeface="MJSleepSweetly"/>
              </a:rPr>
              <a:t>Things to Know: </a:t>
            </a:r>
            <a:endParaRPr lang="en-US" sz="54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731835864"/>
              </p:ext>
            </p:extLst>
          </p:nvPr>
        </p:nvGraphicFramePr>
        <p:xfrm>
          <a:off x="258390" y="1849037"/>
          <a:ext cx="7293718" cy="7487451"/>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574818070"/>
                    </a:ext>
                  </a:extLst>
                </a:gridCol>
                <a:gridCol w="5617318">
                  <a:extLst>
                    <a:ext uri="{9D8B030D-6E8A-4147-A177-3AD203B41FA5}">
                      <a16:colId xmlns:a16="http://schemas.microsoft.com/office/drawing/2014/main" val="577556384"/>
                    </a:ext>
                  </a:extLst>
                </a:gridCol>
              </a:tblGrid>
              <a:tr h="410567">
                <a:tc gridSpan="2">
                  <a:txBody>
                    <a:bodyPr/>
                    <a:lstStyle/>
                    <a:p>
                      <a:pPr lvl="0" algn="ctr">
                        <a:buNone/>
                      </a:pPr>
                      <a:r>
                        <a:rPr lang="en-US" sz="1600" b="1" i="0" u="sng" strike="noStrike" noProof="0">
                          <a:solidFill>
                            <a:schemeClr val="tx1"/>
                          </a:solidFill>
                          <a:latin typeface="KG Summer Storm Smooth"/>
                        </a:rPr>
                        <a:t>Important Info:</a:t>
                      </a:r>
                      <a:endParaRPr lang="en-US" sz="1600" u="sng">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hMerge="1">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47554">
                <a:tc>
                  <a:txBody>
                    <a:bodyPr/>
                    <a:lstStyle/>
                    <a:p>
                      <a:pPr algn="ctr"/>
                      <a:r>
                        <a:rPr lang="en-US" sz="1400" b="1" u="sng">
                          <a:latin typeface="MJAreYouSirius"/>
                          <a:ea typeface="MJAreYouSirius"/>
                        </a:rPr>
                        <a:t>Websites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3"/>
                        </a:rPr>
                        <a:t>ClassLink Website</a:t>
                      </a:r>
                      <a:r>
                        <a:rPr lang="en-US" sz="1050" b="0" i="0" u="none" strike="noStrike" kern="1200" cap="none" spc="0" normalizeH="0" baseline="0" noProof="0">
                          <a:ln>
                            <a:noFill/>
                          </a:ln>
                          <a:effectLst/>
                          <a:uLnTx/>
                          <a:uFillTx/>
                          <a:latin typeface="Century Gothic"/>
                          <a:ea typeface="MJAreYouSirius"/>
                          <a:cs typeface="+mn-cs"/>
                        </a:rPr>
                        <a:t> (Log in using Microsoft Office 365 Information)</a:t>
                      </a:r>
                      <a:endParaRPr lang="en-US" sz="1050" b="0">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4"/>
                        </a:rPr>
                        <a:t>Office 365</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rPr>
                        <a:t>Office 365/ClassLink Username Example: </a:t>
                      </a:r>
                      <a:r>
                        <a:rPr lang="en-US" sz="1050" b="0" i="0" u="none" strike="noStrike" kern="1200" cap="none" spc="0" normalizeH="0" baseline="0" noProof="0">
                          <a:ln>
                            <a:noFill/>
                          </a:ln>
                          <a:effectLst/>
                          <a:uLnTx/>
                          <a:uFillTx/>
                          <a:latin typeface="Century Gothic"/>
                          <a:hlinkClick r:id="rId5"/>
                        </a:rPr>
                        <a:t>firstname.lastname@shsd161.org</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rPr>
                        <a:t>Office 365/ClassLink Username Password: house address # + Look (Ex: 12345Look)</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6"/>
                        </a:rPr>
                        <a:t>Epic Books</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7"/>
                        </a:rPr>
                        <a:t>Freckle</a:t>
                      </a:r>
                      <a:r>
                        <a:rPr lang="en-US" sz="1050" b="0" i="0" u="none" strike="noStrike" kern="1200" cap="none" spc="0" normalizeH="0" baseline="0" noProof="0">
                          <a:ln>
                            <a:noFill/>
                          </a:ln>
                          <a:effectLst/>
                          <a:uLnTx/>
                          <a:uFillTx/>
                          <a:latin typeface="Century Gothic"/>
                        </a:rPr>
                        <a:t> </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8"/>
                        </a:rPr>
                        <a:t>Khan Academy</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9"/>
                        </a:rPr>
                        <a:t>Read Works</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10"/>
                        </a:rPr>
                        <a:t>Journeys Reading Textbook</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11"/>
                        </a:rPr>
                        <a:t>www.spellingcity.com/mlfish</a:t>
                      </a:r>
                      <a:r>
                        <a:rPr lang="en-US" sz="1050" b="0" i="0" u="none" strike="noStrike" kern="1200" cap="none" spc="0" normalizeH="0" baseline="0" noProof="0">
                          <a:ln>
                            <a:noFill/>
                          </a:ln>
                          <a:effectLst/>
                          <a:uLnTx/>
                          <a:uFillTx/>
                          <a:latin typeface="Century Gothic"/>
                        </a:rPr>
                        <a:t> </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12"/>
                        </a:rPr>
                        <a:t>BrainPOP</a:t>
                      </a:r>
                      <a:endParaRPr lang="en-US" sz="105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101070">
                <a:tc>
                  <a:txBody>
                    <a:bodyPr/>
                    <a:lstStyle/>
                    <a:p>
                      <a:pPr algn="ctr"/>
                      <a:r>
                        <a:rPr lang="en-US" sz="1400" b="1" u="sng">
                          <a:latin typeface="MJAreYouSirius"/>
                          <a:ea typeface="MJAreYouSirius"/>
                        </a:rPr>
                        <a:t>Spelling Words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sng" strike="noStrike" kern="1200" cap="none" spc="0" normalizeH="0" baseline="0" noProof="0">
                          <a:ln>
                            <a:noFill/>
                          </a:ln>
                          <a:effectLst/>
                          <a:uLnTx/>
                          <a:uFillTx/>
                          <a:latin typeface="Century Gothic"/>
                          <a:ea typeface="MJAreYouSirius"/>
                          <a:cs typeface="+mn-cs"/>
                        </a:rPr>
                        <a:t>Spelling Words from "Owen and </a:t>
                      </a:r>
                      <a:r>
                        <a:rPr lang="en-US" sz="1100" b="0" i="0" u="sng" strike="noStrike" kern="1200" cap="none" spc="0" normalizeH="0" baseline="0" noProof="0" err="1">
                          <a:ln>
                            <a:noFill/>
                          </a:ln>
                          <a:effectLst/>
                          <a:uLnTx/>
                          <a:uFillTx/>
                          <a:latin typeface="Century Gothic"/>
                          <a:ea typeface="MJAreYouSirius"/>
                          <a:cs typeface="+mn-cs"/>
                        </a:rPr>
                        <a:t>Mzee</a:t>
                      </a:r>
                      <a:r>
                        <a:rPr lang="en-US" sz="1100" b="0" i="0" u="sng" strike="noStrike" kern="1200" cap="none" spc="0" normalizeH="0" baseline="0" noProof="0">
                          <a:ln>
                            <a:noFill/>
                          </a:ln>
                          <a:effectLst/>
                          <a:uLnTx/>
                          <a:uFillTx/>
                          <a:latin typeface="Century Gothic"/>
                          <a:ea typeface="MJAreYouSirius"/>
                          <a:cs typeface="+mn-cs"/>
                        </a:rPr>
                        <a:t>"</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a:ln>
                            <a:noFill/>
                          </a:ln>
                          <a:effectLst/>
                          <a:uLnTx/>
                          <a:uFillTx/>
                          <a:latin typeface="Century Gothic"/>
                          <a:ea typeface="MJAreYouSirius"/>
                          <a:cs typeface="+mn-cs"/>
                        </a:rPr>
                        <a:t>Words with VCCCV Patterns:</a:t>
                      </a:r>
                      <a:endParaRPr lang="en-US" sz="1100" b="0" i="0" u="sng" strike="noStrike" kern="1200" cap="none" spc="0" normalizeH="0" baseline="0" noProof="0">
                        <a:ln>
                          <a:noFill/>
                        </a:ln>
                        <a:effectLst/>
                        <a:uLnTx/>
                        <a:uFillTx/>
                        <a:latin typeface="Century Gothic"/>
                        <a:ea typeface="MJAreYouSirius"/>
                        <a:cs typeface="+mn-cs"/>
                      </a:endParaRPr>
                    </a:p>
                    <a:p>
                      <a:pPr marL="171450" marR="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highlight>
                            <a:srgbClr val="FFFF00"/>
                          </a:highlight>
                          <a:uLnTx/>
                          <a:uFillTx/>
                          <a:latin typeface="Century Gothic"/>
                          <a:ea typeface="MJAreYouSirius"/>
                          <a:cs typeface="+mn-cs"/>
                        </a:rPr>
                        <a:t>hundred, supply, single, middle, explain, surprise, pilgrim, sandwich, instead, complete, monster, settle, address, farther, sample, although, turtle, athlete, orchard, kingdom, fortress, instant, exclaim, mattress, sculptor</a:t>
                      </a:r>
                      <a:endParaRPr lang="en-US" sz="1100" b="1" i="0" u="none" strike="noStrike" kern="1200" cap="none" spc="0" normalizeH="0" baseline="0" noProof="0">
                        <a:ln>
                          <a:noFill/>
                        </a:ln>
                        <a:effectLst/>
                        <a:highlight>
                          <a:srgbClr val="FFFF00"/>
                        </a:highlight>
                        <a:uLnTx/>
                        <a:uFillTx/>
                        <a:latin typeface="Century Gothic"/>
                        <a:ea typeface="MJAreYouSirius"/>
                        <a:cs typeface="+mn-cs"/>
                      </a:endParaRPr>
                    </a:p>
                    <a:p>
                      <a:pPr marL="0" marR="0" lvl="0" indent="0" algn="l">
                        <a:lnSpc>
                          <a:spcPct val="100000"/>
                        </a:lnSpc>
                        <a:spcBef>
                          <a:spcPts val="0"/>
                        </a:spcBef>
                        <a:spcAft>
                          <a:spcPts val="0"/>
                        </a:spcAft>
                        <a:buNone/>
                      </a:pPr>
                      <a:endParaRPr lang="en-US" sz="1100" b="1"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723900">
                <a:tc>
                  <a:txBody>
                    <a:bodyPr/>
                    <a:lstStyle/>
                    <a:p>
                      <a:pPr lvl="0" algn="ctr">
                        <a:buNone/>
                      </a:pPr>
                      <a:r>
                        <a:rPr lang="en-US" sz="1400" b="1" u="sng">
                          <a:latin typeface="MJAreYouSirius"/>
                          <a:ea typeface="MJAreYouSirius"/>
                        </a:rPr>
                        <a:t>ELA Vocab Words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sng" strike="noStrike" kern="1200" cap="none" spc="0" normalizeH="0" baseline="0" noProof="0">
                          <a:ln>
                            <a:noFill/>
                          </a:ln>
                          <a:effectLst/>
                          <a:uLnTx/>
                          <a:uFillTx/>
                          <a:latin typeface="Century Gothic"/>
                        </a:rPr>
                        <a:t>Vocab Words from "Owen and </a:t>
                      </a:r>
                      <a:r>
                        <a:rPr lang="en-US" sz="1100" b="0" i="0" u="sng" strike="noStrike" kern="1200" cap="none" spc="0" normalizeH="0" baseline="0" noProof="0" err="1">
                          <a:ln>
                            <a:noFill/>
                          </a:ln>
                          <a:effectLst/>
                          <a:uLnTx/>
                          <a:uFillTx/>
                          <a:latin typeface="Century Gothic"/>
                        </a:rPr>
                        <a:t>Mzee</a:t>
                      </a:r>
                      <a:r>
                        <a:rPr lang="en-US" sz="1100" b="0" i="0" u="sng" strike="noStrike" kern="1200" cap="none" spc="0" normalizeH="0" baseline="0" noProof="0">
                          <a:ln>
                            <a:noFill/>
                          </a:ln>
                          <a:effectLst/>
                          <a:uLnTx/>
                          <a:uFillTx/>
                          <a:latin typeface="Century Gothic"/>
                        </a:rPr>
                        <a:t>"</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highlight>
                            <a:srgbClr val="FFFF00"/>
                          </a:highlight>
                          <a:uLnTx/>
                          <a:uFillTx/>
                          <a:latin typeface="Century Gothic"/>
                        </a:rPr>
                        <a:t>bond, suffer, intruder, companion, enclosure, inseparable, charge, chief, exhausted, affection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463568"/>
                  </a:ext>
                </a:extLst>
              </a:tr>
              <a:tr h="485775">
                <a:tc>
                  <a:txBody>
                    <a:bodyPr/>
                    <a:lstStyle/>
                    <a:p>
                      <a:pPr lvl="0" algn="ctr">
                        <a:buNone/>
                      </a:pPr>
                      <a:r>
                        <a:rPr lang="en-US" sz="1400" b="1" u="sng">
                          <a:latin typeface="MJAreYouSirius"/>
                          <a:ea typeface="MJAreYouSirius"/>
                        </a:rPr>
                        <a:t>PE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3"/>
                        </a:rPr>
                        <a:t>Mr. Mena &amp; Mr. Schereck's Webpage</a:t>
                      </a:r>
                      <a:r>
                        <a:rPr lang="en-US" sz="1100" b="0" i="0" u="none" strike="noStrike" kern="1200" cap="none" spc="0" normalizeH="0" baseline="0" noProof="0">
                          <a:ln>
                            <a:noFill/>
                          </a:ln>
                          <a:effectLst/>
                          <a:uLnTx/>
                          <a:uFillTx/>
                          <a:latin typeface="Century Gothic"/>
                        </a:rPr>
                        <a:t> -Be sure to log into O365 first!</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See their teacher webpages for daily activities</a:t>
                      </a:r>
                    </a:p>
                    <a:p>
                      <a:pPr marL="0" lvl="0" indent="0" algn="l">
                        <a:lnSpc>
                          <a:spcPct val="100000"/>
                        </a:lnSpc>
                        <a:spcBef>
                          <a:spcPts val="0"/>
                        </a:spcBef>
                        <a:spcAft>
                          <a:spcPts val="0"/>
                        </a:spcAft>
                        <a:buNone/>
                      </a:pPr>
                      <a:endParaRPr lang="en-US" sz="11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6635536"/>
                  </a:ext>
                </a:extLst>
              </a:tr>
              <a:tr h="429229">
                <a:tc>
                  <a:txBody>
                    <a:bodyPr/>
                    <a:lstStyle/>
                    <a:p>
                      <a:pPr lvl="0" algn="ctr">
                        <a:buNone/>
                      </a:pPr>
                      <a:r>
                        <a:rPr lang="en-US" sz="1400" b="1" u="sng">
                          <a:latin typeface="MJAreYouSirius"/>
                          <a:ea typeface="MJAreYouSirius"/>
                        </a:rPr>
                        <a:t>Art</a:t>
                      </a:r>
                      <a:endParaRPr lang="en-US" b="1" u="sng"/>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4"/>
                        </a:rPr>
                        <a:t>Ms. Hole's Art Webpage</a:t>
                      </a:r>
                      <a:r>
                        <a:rPr lang="en-US" sz="1100" b="0" i="0" u="none" strike="noStrike" kern="1200" cap="none" spc="0" normalizeH="0" baseline="0" noProof="0">
                          <a:ln>
                            <a:noFill/>
                          </a:ln>
                          <a:effectLst/>
                          <a:uLnTx/>
                          <a:uFillTx/>
                          <a:latin typeface="Century Gothic"/>
                        </a:rPr>
                        <a:t> </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See Ms. Hole's webpage for daily activities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34444"/>
                  </a:ext>
                </a:extLst>
              </a:tr>
              <a:tr h="578526">
                <a:tc>
                  <a:txBody>
                    <a:bodyPr/>
                    <a:lstStyle/>
                    <a:p>
                      <a:pPr lvl="0" algn="ctr">
                        <a:buNone/>
                      </a:pPr>
                      <a:r>
                        <a:rPr lang="en-US" sz="1400" b="1" u="sng">
                          <a:latin typeface="MJAreYouSirius"/>
                          <a:ea typeface="MJAreYouSirius"/>
                        </a:rPr>
                        <a:t>Music</a:t>
                      </a:r>
                      <a:endParaRPr lang="en-US" b="1" u="sng"/>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5"/>
                        </a:rPr>
                        <a:t>Ms. Turek's Webpage</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See Ms. Turek's teacher webpage for daily activities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3406912"/>
                  </a:ext>
                </a:extLst>
              </a:tr>
              <a:tr h="781050">
                <a:tc>
                  <a:txBody>
                    <a:bodyPr/>
                    <a:lstStyle/>
                    <a:p>
                      <a:pPr lvl="0" algn="ctr">
                        <a:buNone/>
                      </a:pPr>
                      <a:r>
                        <a:rPr lang="en-US" sz="1400" b="1" u="sng">
                          <a:latin typeface="MJAreYouSirius"/>
                          <a:ea typeface="MJAreYouSirius"/>
                        </a:rPr>
                        <a:t>Tech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6"/>
                        </a:rPr>
                        <a:t>Ms. Goshko's Weebly</a:t>
                      </a:r>
                      <a:endParaRPr lang="en-US" sz="1100" b="0" i="0" u="none" strike="noStrike" kern="1200" cap="none" spc="0" normalizeH="0" baseline="0" noProof="0">
                        <a:ln>
                          <a:noFill/>
                        </a:ln>
                        <a:effectLst/>
                        <a:uLnTx/>
                        <a:uFillTx/>
                        <a:latin typeface="Century Gothic"/>
                        <a:ea typeface="MJAreYouSirius"/>
                        <a:cs typeface="+mn-cs"/>
                        <a:hlinkClick r:id="rId16"/>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7"/>
                        </a:rPr>
                        <a:t>www.typing.com</a:t>
                      </a:r>
                      <a:r>
                        <a:rPr lang="en-US" sz="1100" b="0" i="0" u="none" strike="noStrike" kern="1200" cap="none" spc="0" normalizeH="0" baseline="0" noProof="0">
                          <a:ln>
                            <a:noFill/>
                          </a:ln>
                          <a:effectLst/>
                          <a:uLnTx/>
                          <a:uFillTx/>
                          <a:latin typeface="Century Gothic"/>
                        </a:rPr>
                        <a:t> </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See Ms. </a:t>
                      </a:r>
                      <a:r>
                        <a:rPr lang="en-US" sz="1100" b="0" i="0" u="none" strike="noStrike" kern="1200" cap="none" spc="0" normalizeH="0" baseline="0" noProof="0" err="1">
                          <a:ln>
                            <a:noFill/>
                          </a:ln>
                          <a:effectLst/>
                          <a:uLnTx/>
                          <a:uFillTx/>
                          <a:latin typeface="Century Gothic"/>
                        </a:rPr>
                        <a:t>Goshko's</a:t>
                      </a:r>
                      <a:r>
                        <a:rPr lang="en-US" sz="1100" b="0" i="0" u="none" strike="noStrike" kern="1200" cap="none" spc="0" normalizeH="0" baseline="0" noProof="0">
                          <a:ln>
                            <a:noFill/>
                          </a:ln>
                          <a:effectLst/>
                          <a:uLnTx/>
                          <a:uFillTx/>
                          <a:latin typeface="Century Gothic"/>
                        </a:rPr>
                        <a:t> teacher webpage for daily activities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152812"/>
                  </a:ext>
                </a:extLst>
              </a:tr>
              <a:tr h="1017089">
                <a:tc>
                  <a:txBody>
                    <a:bodyPr/>
                    <a:lstStyle/>
                    <a:p>
                      <a:pPr lvl="0" algn="ctr">
                        <a:buNone/>
                      </a:pPr>
                      <a:r>
                        <a:rPr lang="en-US" sz="1400" b="1" u="sng">
                          <a:latin typeface="MJAreYouSirius"/>
                          <a:ea typeface="MJAreYouSirius"/>
                        </a:rPr>
                        <a:t>Social Emotional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Try creating a daily/weekly schedule to help with routine</a:t>
                      </a:r>
                      <a:endParaRPr lang="en-US" sz="1100">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Take breaks, eat a snack, and/or try movement breaks</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8"/>
                        </a:rPr>
                        <a:t>Make a Mind Jar</a:t>
                      </a:r>
                      <a:endParaRPr lang="en-US" sz="1100" b="0" i="0" u="none" strike="noStrike" kern="1200" cap="none" spc="0" normalizeH="0" baseline="0" noProof="0">
                        <a:ln>
                          <a:noFill/>
                        </a:ln>
                        <a:effectLst/>
                        <a:uLnTx/>
                        <a:uFillTx/>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9"/>
                        </a:rPr>
                        <a:t>Mindfulness Activities </a:t>
                      </a:r>
                      <a:endParaRPr lang="en-US" sz="1100" b="0" i="0" u="none" strike="noStrike" kern="1200" cap="none" spc="0" normalizeH="0" baseline="0" noProof="0">
                        <a:ln>
                          <a:noFill/>
                        </a:ln>
                        <a:effectLst/>
                        <a:uLnTx/>
                        <a:uFillTx/>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20"/>
                        </a:rPr>
                        <a:t>Covid19 Time Capsule</a:t>
                      </a:r>
                      <a:endParaRPr lang="en-US" sz="11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775069"/>
                  </a:ext>
                </a:extLst>
              </a:tr>
            </a:tbl>
          </a:graphicData>
        </a:graphic>
      </p:graphicFrame>
    </p:spTree>
    <p:extLst>
      <p:ext uri="{BB962C8B-B14F-4D97-AF65-F5344CB8AC3E}">
        <p14:creationId xmlns:p14="http://schemas.microsoft.com/office/powerpoint/2010/main" val="388619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772936280"/>
              </p:ext>
            </p:extLst>
          </p:nvPr>
        </p:nvGraphicFramePr>
        <p:xfrm>
          <a:off x="239340" y="1740376"/>
          <a:ext cx="7293720" cy="7671171"/>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367573">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124075">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ea typeface="MJAreYouSirius"/>
                          <a:cs typeface="+mn-cs"/>
                          <a:hlinkClick r:id="rId3"/>
                        </a:rPr>
                        <a:t>Freckle ELA</a:t>
                      </a:r>
                      <a:r>
                        <a:rPr lang="en-US" sz="1400" b="0" i="0" u="none" strike="noStrike" kern="1200" cap="none" spc="0" normalizeH="0" baseline="0" noProof="0">
                          <a:ln>
                            <a:noFill/>
                          </a:ln>
                          <a:effectLst/>
                          <a:uLnTx/>
                          <a:uFillTx/>
                          <a:latin typeface="Century Gothic"/>
                          <a:ea typeface="MJAreYouSirius"/>
                          <a:cs typeface="+mn-cs"/>
                        </a:rPr>
                        <a:t> (10 minutes- </a:t>
                      </a:r>
                      <a:r>
                        <a:rPr lang="en-US" sz="1400" b="1" i="0" u="sng" strike="noStrike" kern="1200" cap="none" spc="0" normalizeH="0" baseline="0" noProof="0">
                          <a:ln>
                            <a:noFill/>
                          </a:ln>
                          <a:effectLst/>
                          <a:uLnTx/>
                          <a:uFillTx/>
                          <a:latin typeface="Century Gothic"/>
                          <a:ea typeface="MJAreYouSirius"/>
                          <a:cs typeface="+mn-cs"/>
                        </a:rPr>
                        <a:t>Adaptive Practice</a:t>
                      </a:r>
                      <a:r>
                        <a:rPr lang="en-US" sz="1400" b="0" i="0" u="none" strike="noStrike" kern="1200" cap="none" spc="0" normalizeH="0" baseline="0" noProof="0">
                          <a:ln>
                            <a:noFill/>
                          </a:ln>
                          <a:effectLst/>
                          <a:uLnTx/>
                          <a:uFillTx/>
                          <a:latin typeface="Century Gothic"/>
                          <a:ea typeface="MJAreYouSirius"/>
                          <a:cs typeface="+mn-cs"/>
                        </a:rPr>
                        <a:t>)</a:t>
                      </a: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rPr>
                        <a:t>Complete the 'Spelling 3 Times Each' as an assignment on Teams (remember to turn this in)</a:t>
                      </a:r>
                      <a:endParaRPr lang="en-US" sz="1400" b="0" i="0" u="none" strike="noStrike" kern="1200" cap="none" spc="0" normalizeH="0" baseline="0" noProof="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rPr>
                        <a:t>Listen to the story "Owen and </a:t>
                      </a:r>
                      <a:r>
                        <a:rPr lang="en-US" sz="1400" b="0" i="0" u="none" strike="noStrike" kern="1200" cap="none" spc="0" normalizeH="0" baseline="0" noProof="0" err="1">
                          <a:ln>
                            <a:noFill/>
                          </a:ln>
                          <a:effectLst/>
                          <a:uLnTx/>
                          <a:uFillTx/>
                          <a:latin typeface="Century Gothic"/>
                        </a:rPr>
                        <a:t>Mzee</a:t>
                      </a:r>
                      <a:r>
                        <a:rPr lang="en-US" sz="1400" b="0" i="0" u="none" strike="noStrike" kern="1200" cap="none" spc="0" normalizeH="0" baseline="0" noProof="0">
                          <a:ln>
                            <a:noFill/>
                          </a:ln>
                          <a:effectLst/>
                          <a:uLnTx/>
                          <a:uFillTx/>
                          <a:latin typeface="Century Gothic"/>
                        </a:rPr>
                        <a:t>": </a:t>
                      </a:r>
                      <a:r>
                        <a:rPr lang="en-US" sz="1400" b="0" i="0" u="none" strike="noStrike" kern="1200" cap="none" spc="0" normalizeH="0" baseline="0" noProof="0">
                          <a:ln>
                            <a:noFill/>
                          </a:ln>
                          <a:effectLst/>
                          <a:uLnTx/>
                          <a:uFillTx/>
                          <a:latin typeface="Century Gothic"/>
                          <a:hlinkClick r:id="rId4"/>
                        </a:rPr>
                        <a:t>Click here to listen to Owen and Mzee</a:t>
                      </a:r>
                      <a:endParaRPr lang="en-US" sz="1400" b="0" i="0" u="none"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rPr>
                        <a:t>Complete the 'Journal Writing' as an assignment on Teams </a:t>
                      </a:r>
                      <a:r>
                        <a:rPr lang="en-US" sz="1400" b="0" i="0" u="none" strike="noStrike" kern="1200" cap="none" spc="0" normalizeH="0" baseline="0" noProof="0">
                          <a:ln>
                            <a:noFill/>
                          </a:ln>
                          <a:effectLst/>
                          <a:highlight>
                            <a:srgbClr val="FFFF00"/>
                          </a:highlight>
                          <a:uLnTx/>
                          <a:uFillTx/>
                          <a:latin typeface="Century Gothic"/>
                        </a:rPr>
                        <a:t>(do not turn this in, it will be an ongoing assignment).</a:t>
                      </a:r>
                      <a:r>
                        <a:rPr lang="en-US" sz="1400" b="0" i="0" u="none" strike="noStrike" kern="1200" cap="none" spc="0" normalizeH="0" baseline="0" noProof="0">
                          <a:ln>
                            <a:noFill/>
                          </a:ln>
                          <a:effectLst/>
                          <a:uLnTx/>
                          <a:uFillTx/>
                          <a:latin typeface="Century Gothic"/>
                        </a:rPr>
                        <a:t> Please use complete sentences and correct capitalization/punctuation.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647825">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3"/>
                        </a:rPr>
                        <a:t>Freckle Math</a:t>
                      </a:r>
                      <a:r>
                        <a:rPr lang="en-US" sz="1400" b="0" i="0" u="none" strike="noStrike" kern="1200" cap="none" spc="0" normalizeH="0" baseline="0" noProof="0">
                          <a:ln>
                            <a:noFill/>
                          </a:ln>
                          <a:effectLst/>
                          <a:uLnTx/>
                          <a:uFillTx/>
                          <a:latin typeface="Century Gothic"/>
                        </a:rPr>
                        <a:t> (10 minutes- </a:t>
                      </a:r>
                      <a:r>
                        <a:rPr lang="en-US" sz="1400" b="1" i="0" u="sng" strike="noStrike" kern="1200" cap="none" spc="0" normalizeH="0" baseline="0" noProof="0">
                          <a:ln>
                            <a:noFill/>
                          </a:ln>
                          <a:effectLst/>
                          <a:uLnTx/>
                          <a:uFillTx/>
                          <a:latin typeface="Century Gothic"/>
                        </a:rPr>
                        <a:t>Adaptive Practice</a:t>
                      </a:r>
                      <a:r>
                        <a:rPr lang="en-US" sz="1400" b="0" i="0" u="none" strike="noStrike" kern="1200" cap="none" spc="0" normalizeH="0" baseline="0" noProof="0">
                          <a:ln>
                            <a:noFill/>
                          </a:ln>
                          <a:effectLst/>
                          <a:uLnTx/>
                          <a:uFillTx/>
                          <a:latin typeface="Century Gothic"/>
                        </a:rPr>
                        <a:t>)</a:t>
                      </a:r>
                      <a:endParaRPr lang="en-US" sz="1400" b="0" i="0" u="none" strike="noStrike" kern="1200" cap="none" spc="0" normalizeH="0" baseline="0" noProof="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Go on </a:t>
                      </a:r>
                      <a:r>
                        <a:rPr lang="en-US" sz="1400" b="0" i="0" u="none" strike="noStrike" kern="1200" cap="none" spc="0" normalizeH="0" baseline="0" noProof="0">
                          <a:ln>
                            <a:noFill/>
                          </a:ln>
                          <a:effectLst/>
                          <a:uLnTx/>
                          <a:uFillTx/>
                          <a:latin typeface="Century Gothic"/>
                          <a:hlinkClick r:id="rId5"/>
                        </a:rPr>
                        <a:t>Khan Academy</a:t>
                      </a:r>
                      <a:r>
                        <a:rPr lang="en-US" sz="1400" b="0" i="0" u="none" strike="noStrike" kern="1200" cap="none" spc="0" normalizeH="0" baseline="0" noProof="0">
                          <a:ln>
                            <a:noFill/>
                          </a:ln>
                          <a:effectLst/>
                          <a:uLnTx/>
                          <a:uFillTx/>
                          <a:latin typeface="Century Gothic"/>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Watch the video called: "Graphing hundredths from 0-0.1"</a:t>
                      </a:r>
                      <a:endParaRPr kumimoji="0" lang="en-US" sz="1400" b="0" i="0" u="none"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Complete the activity called: "Decimals on the number line: hundredths 0-0.1"</a:t>
                      </a:r>
                    </a:p>
                    <a:p>
                      <a:pPr marL="0" marR="0" lvl="0" indent="0" algn="l">
                        <a:lnSpc>
                          <a:spcPct val="100000"/>
                        </a:lnSpc>
                        <a:spcBef>
                          <a:spcPts val="0"/>
                        </a:spcBef>
                        <a:spcAft>
                          <a:spcPts val="0"/>
                        </a:spcAft>
                        <a:buNone/>
                      </a:pPr>
                      <a:r>
                        <a:rPr lang="en-US" sz="1400" b="0" i="0" u="none" strike="noStrike" kern="1200" cap="none" spc="0" normalizeH="0" baseline="0" noProof="0">
                          <a:ln>
                            <a:noFill/>
                          </a:ln>
                          <a:effectLst/>
                          <a:highlight>
                            <a:srgbClr val="FFFF00"/>
                          </a:highlight>
                          <a:uLnTx/>
                          <a:uFillTx/>
                          <a:latin typeface="Century Gothic"/>
                        </a:rPr>
                        <a:t>*Remember to watch the entire video for completion.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555118">
                <a:tc>
                  <a:txBody>
                    <a:bodyPr/>
                    <a:lstStyle/>
                    <a:p>
                      <a:pPr algn="ctr"/>
                      <a:r>
                        <a:rPr lang="en-US" sz="1800">
                          <a:latin typeface="KG Summer Storm Smooth"/>
                          <a:ea typeface="MJAreYouSirius"/>
                        </a:rPr>
                        <a:t>Social </a:t>
                      </a:r>
                      <a:endParaRPr lang="en-US" sz="1800" b="0" i="0" u="none" strike="noStrike" kern="1200" cap="none" spc="0" normalizeH="0" baseline="0" noProof="0">
                        <a:ln>
                          <a:noFill/>
                        </a:ln>
                        <a:solidFill>
                          <a:prstClr val="black"/>
                        </a:solidFill>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rPr>
                        <a:t>Introduction to the Five Regions of the United States: </a:t>
                      </a:r>
                      <a:r>
                        <a:rPr lang="en-US" sz="1400" b="0" i="0" u="none" strike="noStrike" kern="1200" cap="none" spc="0" normalizeH="0" baseline="0" noProof="0">
                          <a:ln>
                            <a:noFill/>
                          </a:ln>
                          <a:effectLst/>
                          <a:uLnTx/>
                          <a:uFillTx/>
                          <a:latin typeface="Century Gothic"/>
                          <a:hlinkClick r:id="rId6"/>
                        </a:rPr>
                        <a:t>Click here to watch the introduction video of regions</a:t>
                      </a: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kern="1200" cap="none" spc="0" normalizeH="0" baseline="0" noProof="0">
                          <a:ln>
                            <a:noFill/>
                          </a:ln>
                          <a:effectLst/>
                          <a:uLnTx/>
                          <a:uFillTx/>
                          <a:latin typeface="Century Gothic"/>
                        </a:rPr>
                        <a:t>The Midwest Region: </a:t>
                      </a:r>
                      <a:r>
                        <a:rPr lang="en-US" sz="1400" b="0" i="0" u="none" strike="noStrike" kern="1200" cap="none" spc="0" normalizeH="0" baseline="0" noProof="0">
                          <a:ln>
                            <a:noFill/>
                          </a:ln>
                          <a:effectLst/>
                          <a:uLnTx/>
                          <a:uFillTx/>
                          <a:latin typeface="Century Gothic"/>
                          <a:hlinkClick r:id="rId7"/>
                        </a:rPr>
                        <a:t>Click here to watch the video of the Midwest Region</a:t>
                      </a: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kern="1200" cap="none" spc="0" normalizeH="0" baseline="0" noProof="0">
                          <a:ln>
                            <a:noFill/>
                          </a:ln>
                          <a:effectLst/>
                          <a:uLnTx/>
                          <a:uFillTx/>
                          <a:latin typeface="Century Gothic"/>
                        </a:rPr>
                        <a:t>Complete the 'Midwest States Interactive Map' as an assignment on Teams (remember to turn this in)</a:t>
                      </a: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kern="1200" cap="none" spc="0" normalizeH="0" baseline="0" noProof="0">
                          <a:ln>
                            <a:noFill/>
                          </a:ln>
                          <a:effectLst/>
                          <a:uLnTx/>
                          <a:uFillTx/>
                          <a:latin typeface="Century Gothic"/>
                          <a:hlinkClick r:id="rId8"/>
                        </a:rPr>
                        <a:t>Click here to view an interactive map to help you with your assignment on Teams</a:t>
                      </a:r>
                      <a:r>
                        <a:rPr lang="en-US" sz="1400" b="0" i="0" u="none" strike="noStrike" kern="1200" cap="none" spc="0" normalizeH="0" baseline="0" noProof="0">
                          <a:ln>
                            <a:noFill/>
                          </a:ln>
                          <a:effectLst/>
                          <a:uLnTx/>
                          <a:uFillTx/>
                          <a:latin typeface="Century Gothic"/>
                        </a:rPr>
                        <a:t> </a:t>
                      </a:r>
                      <a:endParaRPr lang="en-US"/>
                    </a:p>
                    <a:p>
                      <a:pPr marL="285750" marR="0" lvl="0" indent="-285750" algn="l">
                        <a:lnSpc>
                          <a:spcPct val="100000"/>
                        </a:lnSpc>
                        <a:spcBef>
                          <a:spcPts val="0"/>
                        </a:spcBef>
                        <a:spcAft>
                          <a:spcPts val="0"/>
                        </a:spcAft>
                        <a:buFont typeface="Wingdings,Sans-Serif" panose="05000000000000000000" pitchFamily="2" charset="2"/>
                        <a:buChar char="q"/>
                      </a:pPr>
                      <a:endParaRPr lang="en-US" sz="1400" b="0" i="0" u="none" strike="noStrike" kern="1200" cap="none" spc="0" normalizeH="0" baseline="0" noProof="0">
                        <a:ln>
                          <a:noFill/>
                        </a:ln>
                        <a:effectLst/>
                        <a:uLnTx/>
                        <a:uFillTx/>
                        <a:latin typeface="Century Gothic"/>
                      </a:endParaRPr>
                    </a:p>
                    <a:p>
                      <a:pPr marL="0" marR="0" lvl="0" indent="0" algn="l">
                        <a:lnSpc>
                          <a:spcPct val="100000"/>
                        </a:lnSpc>
                        <a:spcBef>
                          <a:spcPts val="0"/>
                        </a:spcBef>
                        <a:spcAft>
                          <a:spcPts val="0"/>
                        </a:spcAft>
                        <a:buNone/>
                      </a:pPr>
                      <a:endParaRPr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093298">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No science today</a:t>
                      </a:r>
                      <a:endParaRPr kumimoji="0"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a:ln>
                  <a:solidFill>
                    <a:sysClr val="windowText" lastClr="000000"/>
                  </a:solidFill>
                </a:ln>
                <a:effectLst>
                  <a:outerShdw blurRad="38100" dist="38100" dir="2700000" algn="tl">
                    <a:srgbClr val="000000">
                      <a:alpha val="43137"/>
                    </a:srgbClr>
                  </a:outerShdw>
                </a:effectLst>
                <a:latin typeface="MJSleepSweetly"/>
                <a:ea typeface="MJSleepSweetly"/>
              </a:rPr>
              <a:t>Monday 4/20/20 </a:t>
            </a:r>
            <a:endParaRPr lang="en-US" sz="48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35796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589807497"/>
              </p:ext>
            </p:extLst>
          </p:nvPr>
        </p:nvGraphicFramePr>
        <p:xfrm>
          <a:off x="239340" y="1740376"/>
          <a:ext cx="7293719" cy="8184178"/>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1574818070"/>
                    </a:ext>
                  </a:extLst>
                </a:gridCol>
                <a:gridCol w="4998194">
                  <a:extLst>
                    <a:ext uri="{9D8B030D-6E8A-4147-A177-3AD203B41FA5}">
                      <a16:colId xmlns:a16="http://schemas.microsoft.com/office/drawing/2014/main" val="577556384"/>
                    </a:ext>
                  </a:extLst>
                </a:gridCol>
              </a:tblGrid>
              <a:tr h="352601">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536982">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a:ln>
                            <a:noFill/>
                          </a:ln>
                          <a:effectLst/>
                          <a:uLnTx/>
                          <a:uFillTx/>
                          <a:latin typeface="Century Gothic"/>
                          <a:ea typeface="MJAreYouSirius"/>
                          <a:cs typeface="+mn-cs"/>
                          <a:hlinkClick r:id="rId3"/>
                        </a:rPr>
                        <a:t>Freckle ELA</a:t>
                      </a:r>
                      <a:r>
                        <a:rPr lang="en-US" sz="1400" b="0" i="0" u="none" strike="noStrike" kern="1200" cap="none" spc="0" normalizeH="0" baseline="0" noProof="0">
                          <a:ln>
                            <a:noFill/>
                          </a:ln>
                          <a:effectLst/>
                          <a:uLnTx/>
                          <a:uFillTx/>
                          <a:latin typeface="Century Gothic"/>
                          <a:ea typeface="MJAreYouSirius"/>
                          <a:cs typeface="+mn-cs"/>
                        </a:rPr>
                        <a:t> (10 minutes- </a:t>
                      </a:r>
                      <a:r>
                        <a:rPr lang="en-US" sz="1400" b="1" i="0" u="sng" strike="noStrike" kern="1200" cap="none" spc="0" normalizeH="0" baseline="0" noProof="0">
                          <a:ln>
                            <a:noFill/>
                          </a:ln>
                          <a:effectLst/>
                          <a:uLnTx/>
                          <a:uFillTx/>
                          <a:latin typeface="Century Gothic"/>
                          <a:ea typeface="MJAreYouSirius"/>
                          <a:cs typeface="+mn-cs"/>
                        </a:rPr>
                        <a:t>Adaptive Practice</a:t>
                      </a:r>
                      <a:r>
                        <a:rPr lang="en-US" sz="1400" b="0" i="0" u="none" strike="noStrike" kern="1200" cap="none" spc="0" normalizeH="0" baseline="0" noProof="0">
                          <a:ln>
                            <a:noFill/>
                          </a:ln>
                          <a:effectLst/>
                          <a:uLnTx/>
                          <a:uFillTx/>
                          <a:latin typeface="Century Gothic"/>
                          <a:ea typeface="MJAreYouSirius"/>
                          <a:cs typeface="+mn-cs"/>
                        </a:rPr>
                        <a:t>)</a:t>
                      </a: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kern="1200" cap="none" spc="0" normalizeH="0" baseline="0" noProof="0">
                          <a:ln>
                            <a:noFill/>
                          </a:ln>
                          <a:effectLst/>
                          <a:uLnTx/>
                          <a:uFillTx/>
                          <a:latin typeface="Century Gothic"/>
                        </a:rPr>
                        <a:t>Reread the story "Owen and </a:t>
                      </a:r>
                      <a:r>
                        <a:rPr lang="en-US" sz="1400" b="0" i="0" u="none" strike="noStrike" kern="1200" cap="none" spc="0" normalizeH="0" baseline="0" noProof="0" err="1">
                          <a:ln>
                            <a:noFill/>
                          </a:ln>
                          <a:effectLst/>
                          <a:uLnTx/>
                          <a:uFillTx/>
                          <a:latin typeface="Century Gothic"/>
                        </a:rPr>
                        <a:t>Mzee</a:t>
                      </a:r>
                      <a:r>
                        <a:rPr lang="en-US" sz="1400" b="0" i="0" u="none" strike="noStrike" kern="1200" cap="none" spc="0" normalizeH="0" baseline="0" noProof="0">
                          <a:ln>
                            <a:noFill/>
                          </a:ln>
                          <a:effectLst/>
                          <a:uLnTx/>
                          <a:uFillTx/>
                          <a:latin typeface="Century Gothic"/>
                        </a:rPr>
                        <a:t>": </a:t>
                      </a:r>
                      <a:r>
                        <a:rPr lang="en-US" sz="1400" b="0" i="0" u="none" strike="noStrike" kern="1200" cap="none" spc="0" normalizeH="0" baseline="0" noProof="0">
                          <a:ln>
                            <a:noFill/>
                          </a:ln>
                          <a:effectLst/>
                          <a:uLnTx/>
                          <a:uFillTx/>
                          <a:latin typeface="Century Gothic"/>
                          <a:hlinkClick r:id="rId4"/>
                        </a:rPr>
                        <a:t>Click here to read the story "Owen and Mzee"</a:t>
                      </a:r>
                      <a:r>
                        <a:rPr lang="en-US" sz="1400" b="0" i="0" u="none" strike="noStrike" kern="1200" cap="none" spc="0" normalizeH="0" baseline="0" noProof="0">
                          <a:ln>
                            <a:noFill/>
                          </a:ln>
                          <a:effectLst/>
                          <a:uLnTx/>
                          <a:uFillTx/>
                          <a:latin typeface="Century Gothic"/>
                        </a:rPr>
                        <a:t> (Use pages 717-727)                  </a:t>
                      </a:r>
                      <a:endParaRPr lang="en-US" sz="1400" b="0" i="0" u="none" strike="noStrike" kern="1200" cap="none" spc="0" normalizeH="0" baseline="0" noProof="0">
                        <a:ln>
                          <a:noFill/>
                        </a:ln>
                        <a:effectLst/>
                        <a:uLnTx/>
                        <a:uFillTx/>
                      </a:endParaRP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kern="1200" cap="none" spc="0" normalizeH="0" baseline="0" noProof="0">
                          <a:ln>
                            <a:noFill/>
                          </a:ln>
                          <a:effectLst/>
                          <a:uLnTx/>
                          <a:uFillTx/>
                          <a:latin typeface="Century Gothic"/>
                        </a:rPr>
                        <a:t>Complete the 'Comprehension Questions' as an assignment on Teams (remember to turn this in)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2076450">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3"/>
                        </a:rPr>
                        <a:t>Freckle Math</a:t>
                      </a:r>
                      <a:r>
                        <a:rPr lang="en-US" sz="1400" b="0" i="0" u="none" strike="noStrike" kern="1200" cap="none" spc="0" normalizeH="0" baseline="0" noProof="0">
                          <a:ln>
                            <a:noFill/>
                          </a:ln>
                          <a:effectLst/>
                          <a:uLnTx/>
                          <a:uFillTx/>
                          <a:latin typeface="Century Gothic"/>
                        </a:rPr>
                        <a:t> (10 minutes- </a:t>
                      </a:r>
                      <a:r>
                        <a:rPr lang="en-US" sz="1400" b="1" i="0" u="sng" strike="noStrike" kern="1200" cap="none" spc="0" normalizeH="0" baseline="0" noProof="0">
                          <a:ln>
                            <a:noFill/>
                          </a:ln>
                          <a:effectLst/>
                          <a:uLnTx/>
                          <a:uFillTx/>
                          <a:latin typeface="Century Gothic"/>
                        </a:rPr>
                        <a:t>Adaptive Practice</a:t>
                      </a:r>
                      <a:r>
                        <a:rPr lang="en-US" sz="1400" b="0" i="0" u="none" strike="noStrike" kern="1200" cap="none" spc="0" normalizeH="0" baseline="0" noProof="0">
                          <a:ln>
                            <a:noFill/>
                          </a:ln>
                          <a:effectLst/>
                          <a:uLnTx/>
                          <a:uFillTx/>
                          <a:latin typeface="Century Gothic"/>
                        </a:rPr>
                        <a:t>)</a:t>
                      </a:r>
                      <a:endParaRPr lang="en-US" sz="1400" b="0" i="0" u="none" strike="noStrike" kern="1200" cap="none" spc="0" normalizeH="0" baseline="0" noProof="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Go on </a:t>
                      </a:r>
                      <a:r>
                        <a:rPr lang="en-US" sz="1400" b="0" i="0" u="none" strike="noStrike" kern="1200" cap="none" spc="0" normalizeH="0" baseline="0" noProof="0">
                          <a:ln>
                            <a:noFill/>
                          </a:ln>
                          <a:effectLst/>
                          <a:uLnTx/>
                          <a:uFillTx/>
                          <a:latin typeface="Century Gothic"/>
                          <a:hlinkClick r:id="rId5"/>
                        </a:rPr>
                        <a:t>Khan Academy</a:t>
                      </a:r>
                      <a:r>
                        <a:rPr lang="en-US" sz="1400" b="0" i="0" u="none" strike="noStrike" kern="1200" cap="none" spc="0" normalizeH="0" baseline="0" noProof="0">
                          <a:ln>
                            <a:noFill/>
                          </a:ln>
                          <a:effectLst/>
                          <a:uLnTx/>
                          <a:uFillTx/>
                          <a:latin typeface="Century Gothic"/>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Watch the video called: "Identifying hundredths on a number line" and "Plotting decimal numbers on a number line" </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Complete the activity called: "Decimals on the number line: hundredths" and "Understand decimals: Quiz 2"</a:t>
                      </a:r>
                    </a:p>
                    <a:p>
                      <a:pPr marL="0" marR="0" lvl="0" indent="0" algn="l">
                        <a:lnSpc>
                          <a:spcPct val="100000"/>
                        </a:lnSpc>
                        <a:spcBef>
                          <a:spcPts val="0"/>
                        </a:spcBef>
                        <a:spcAft>
                          <a:spcPts val="0"/>
                        </a:spcAft>
                        <a:buNone/>
                      </a:pPr>
                      <a:r>
                        <a:rPr lang="en-US" sz="1400" b="0" i="0" u="none" strike="noStrike" kern="1200" cap="none" spc="0" normalizeH="0" baseline="0" noProof="0">
                          <a:ln>
                            <a:noFill/>
                          </a:ln>
                          <a:effectLst/>
                          <a:highlight>
                            <a:srgbClr val="FFFF00"/>
                          </a:highlight>
                          <a:uLnTx/>
                          <a:uFillTx/>
                          <a:latin typeface="Century Gothic"/>
                        </a:rPr>
                        <a:t>*Remember to watch the entire video for completion.</a:t>
                      </a:r>
                      <a:endParaRPr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3228975">
                <a:tc>
                  <a:txBody>
                    <a:bodyPr/>
                    <a:lstStyle/>
                    <a:p>
                      <a:pPr algn="ctr"/>
                      <a:r>
                        <a:rPr lang="en-US" sz="1800">
                          <a:latin typeface="KG Summer Storm Smooth"/>
                          <a:ea typeface="MJAreYouSirius"/>
                        </a:rPr>
                        <a:t>Social </a:t>
                      </a:r>
                      <a:endParaRPr lang="en-US" sz="1800" b="0" i="0" u="none" strike="noStrike" kern="1200" cap="none" spc="0" normalizeH="0" baseline="0" noProof="0">
                        <a:ln>
                          <a:noFill/>
                        </a:ln>
                        <a:solidFill>
                          <a:prstClr val="black"/>
                        </a:solidFill>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noProof="0">
                          <a:latin typeface="Century Gothic"/>
                        </a:rPr>
                        <a:t>Watch a video about the Midwest: </a:t>
                      </a:r>
                      <a:r>
                        <a:rPr lang="en-US" sz="1400" b="0" i="0" u="none" strike="noStrike" noProof="0">
                          <a:latin typeface="Century Gothic"/>
                          <a:hlinkClick r:id="rId6"/>
                        </a:rPr>
                        <a:t>Click here to watch the video about the Midwest: People and Characteristics</a:t>
                      </a:r>
                      <a:endParaRPr lang="en-US" sz="1400" b="0" i="0" u="none" strike="noStrike" noProof="0"/>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noProof="0">
                          <a:latin typeface="Century Gothic"/>
                        </a:rPr>
                        <a:t>Read the book: "What's in the Midwest?" on </a:t>
                      </a:r>
                      <a:r>
                        <a:rPr lang="en-US" sz="1400" b="0" i="0" u="none" strike="noStrike" noProof="0">
                          <a:latin typeface="Century Gothic"/>
                          <a:hlinkClick r:id="rId7"/>
                        </a:rPr>
                        <a:t>Epic!</a:t>
                      </a:r>
                      <a:r>
                        <a:rPr lang="en-US" sz="1400" b="0" i="0" u="none" strike="noStrike" noProof="0">
                          <a:latin typeface="Century Gothic"/>
                        </a:rPr>
                        <a:t> (this was assigned to you)</a:t>
                      </a:r>
                      <a:endParaRPr lang="en-US" sz="1400" b="0" i="0" u="none" strike="noStrike" noProof="0"/>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noProof="0">
                          <a:latin typeface="Century Gothic"/>
                        </a:rPr>
                        <a:t>Complete the quiz on </a:t>
                      </a:r>
                      <a:r>
                        <a:rPr lang="en-US" sz="1400" b="0" i="0" u="none" strike="noStrike" noProof="0">
                          <a:latin typeface="Century Gothic"/>
                          <a:hlinkClick r:id="rId7"/>
                        </a:rPr>
                        <a:t>Epic!</a:t>
                      </a:r>
                      <a:r>
                        <a:rPr lang="en-US" sz="1400" b="0" i="0" u="none" strike="noStrike" noProof="0">
                          <a:latin typeface="Century Gothic"/>
                        </a:rPr>
                        <a:t> (this was assigned to you). </a:t>
                      </a:r>
                      <a:r>
                        <a:rPr lang="en-US" sz="1400" b="0" i="0" u="none" strike="noStrike" noProof="0">
                          <a:highlight>
                            <a:srgbClr val="FFFF00"/>
                          </a:highlight>
                          <a:latin typeface="Century Gothic"/>
                        </a:rPr>
                        <a:t>Try your best!</a:t>
                      </a:r>
                      <a:endParaRPr lang="en-US">
                        <a:highlight>
                          <a:srgbClr val="FFFF00"/>
                        </a:highlight>
                      </a:endParaRP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noProof="0">
                          <a:latin typeface="Century Gothic"/>
                        </a:rPr>
                        <a:t>Complete 'Midwest </a:t>
                      </a:r>
                      <a:r>
                        <a:rPr lang="en-US" sz="1400" b="0" i="0" u="none" strike="noStrike" noProof="0" err="1">
                          <a:latin typeface="Century Gothic"/>
                        </a:rPr>
                        <a:t>FlipGrid</a:t>
                      </a:r>
                      <a:r>
                        <a:rPr lang="en-US" sz="1400" b="0" i="0" u="none" strike="noStrike" noProof="0">
                          <a:latin typeface="Century Gothic"/>
                        </a:rPr>
                        <a:t> Fact Sheet' as an assignment on Teams (remember to turn this in). </a:t>
                      </a:r>
                      <a:r>
                        <a:rPr lang="en-US" sz="1400" b="0" i="0" u="none" strike="noStrike" noProof="0">
                          <a:highlight>
                            <a:srgbClr val="FFFF00"/>
                          </a:highlight>
                          <a:latin typeface="Century Gothic"/>
                        </a:rPr>
                        <a:t>Before you turn this in, use this to make your </a:t>
                      </a:r>
                      <a:r>
                        <a:rPr lang="en-US" sz="1400" b="0" i="0" u="none" strike="noStrike" noProof="0" err="1">
                          <a:highlight>
                            <a:srgbClr val="FFFF00"/>
                          </a:highlight>
                          <a:latin typeface="Century Gothic"/>
                        </a:rPr>
                        <a:t>FlipGrid</a:t>
                      </a:r>
                      <a:r>
                        <a:rPr lang="en-US" sz="1400" b="0" i="0" u="none" strike="noStrike" noProof="0">
                          <a:highlight>
                            <a:srgbClr val="FFFF00"/>
                          </a:highlight>
                          <a:latin typeface="Century Gothic"/>
                        </a:rPr>
                        <a:t> video.</a:t>
                      </a: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noProof="0">
                          <a:latin typeface="Century Gothic"/>
                        </a:rPr>
                        <a:t>Complete the 'Midwest Region Show What You Know' on </a:t>
                      </a:r>
                      <a:r>
                        <a:rPr lang="en-US" sz="1400" b="0" i="0" u="none" strike="noStrike" noProof="0" err="1">
                          <a:latin typeface="Century Gothic"/>
                        </a:rPr>
                        <a:t>FlipGrid</a:t>
                      </a:r>
                      <a:r>
                        <a:rPr lang="en-US" sz="1400" b="0" i="0" u="none" strike="noStrike" noProof="0">
                          <a:latin typeface="Century Gothic"/>
                        </a:rPr>
                        <a:t> using 5 or more facts you learned about the Midwest (you can access the </a:t>
                      </a:r>
                      <a:r>
                        <a:rPr lang="en-US" sz="1400" b="0" i="0" u="none" strike="noStrike" noProof="0" err="1">
                          <a:latin typeface="Century Gothic"/>
                        </a:rPr>
                        <a:t>FlipGrid</a:t>
                      </a:r>
                      <a:r>
                        <a:rPr lang="en-US" sz="1400" b="0" i="0" u="none" strike="noStrike" noProof="0">
                          <a:latin typeface="Century Gothic"/>
                        </a:rPr>
                        <a:t> link on Teams)</a:t>
                      </a:r>
                      <a:endParaRPr lang="en-US" sz="1400" b="0" i="0" u="none" strike="noStrike" noProof="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913146">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No science today</a:t>
                      </a:r>
                      <a:endParaRPr kumimoji="0"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a:ln>
                  <a:solidFill>
                    <a:sysClr val="windowText" lastClr="000000"/>
                  </a:solidFill>
                </a:ln>
                <a:effectLst>
                  <a:outerShdw blurRad="38100" dist="38100" dir="2700000" algn="tl">
                    <a:srgbClr val="000000">
                      <a:alpha val="43137"/>
                    </a:srgbClr>
                  </a:outerShdw>
                </a:effectLst>
                <a:latin typeface="MJSleepSweetly"/>
                <a:ea typeface="MJSleepSweetly"/>
              </a:rPr>
              <a:t>Tuesday 4/21/20 </a:t>
            </a:r>
            <a:endParaRPr lang="en-US" sz="48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337301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017491807"/>
              </p:ext>
            </p:extLst>
          </p:nvPr>
        </p:nvGraphicFramePr>
        <p:xfrm>
          <a:off x="239340" y="1740376"/>
          <a:ext cx="7293719" cy="7171975"/>
        </p:xfrm>
        <a:graphic>
          <a:graphicData uri="http://schemas.openxmlformats.org/drawingml/2006/table">
            <a:tbl>
              <a:tblPr firstRow="1" bandRow="1">
                <a:tableStyleId>{5C22544A-7EE6-4342-B048-85BDC9FD1C3A}</a:tableStyleId>
              </a:tblPr>
              <a:tblGrid>
                <a:gridCol w="2143125">
                  <a:extLst>
                    <a:ext uri="{9D8B030D-6E8A-4147-A177-3AD203B41FA5}">
                      <a16:colId xmlns:a16="http://schemas.microsoft.com/office/drawing/2014/main" val="1574818070"/>
                    </a:ext>
                  </a:extLst>
                </a:gridCol>
                <a:gridCol w="5150594">
                  <a:extLst>
                    <a:ext uri="{9D8B030D-6E8A-4147-A177-3AD203B41FA5}">
                      <a16:colId xmlns:a16="http://schemas.microsoft.com/office/drawing/2014/main" val="577556384"/>
                    </a:ext>
                  </a:extLst>
                </a:gridCol>
              </a:tblGrid>
              <a:tr h="369221">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95474">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hlinkClick r:id="rId3"/>
                        </a:rPr>
                        <a:t>Freckle ELA</a:t>
                      </a:r>
                      <a:r>
                        <a:rPr lang="en-US" sz="1400" b="0" i="0" u="none" strike="noStrike" kern="1200" cap="none" spc="0" normalizeH="0" baseline="0" noProof="0">
                          <a:ln>
                            <a:noFill/>
                          </a:ln>
                          <a:effectLst/>
                          <a:uLnTx/>
                          <a:uFillTx/>
                          <a:latin typeface="Century Gothic"/>
                          <a:ea typeface="MJAreYouSirius"/>
                          <a:cs typeface="+mn-cs"/>
                        </a:rPr>
                        <a:t> (10 minutes- </a:t>
                      </a:r>
                      <a:r>
                        <a:rPr lang="en-US" sz="1400" b="1" i="0" u="sng" strike="noStrike" kern="1200" cap="none" spc="0" normalizeH="0" baseline="0" noProof="0">
                          <a:ln>
                            <a:noFill/>
                          </a:ln>
                          <a:effectLst/>
                          <a:uLnTx/>
                          <a:uFillTx/>
                          <a:latin typeface="Century Gothic"/>
                          <a:ea typeface="MJAreYouSirius"/>
                          <a:cs typeface="+mn-cs"/>
                        </a:rPr>
                        <a:t>Adaptive Practice</a:t>
                      </a:r>
                      <a:r>
                        <a:rPr lang="en-US" sz="1400" b="0" i="0" u="none" strike="noStrike" kern="1200" cap="none" spc="0" normalizeH="0" baseline="0" noProof="0">
                          <a:ln>
                            <a:noFill/>
                          </a:ln>
                          <a:effectLst/>
                          <a:uLnTx/>
                          <a:uFillTx/>
                          <a:latin typeface="Century Gothic"/>
                          <a:ea typeface="MJAreYouSirius"/>
                          <a:cs typeface="+mn-cs"/>
                        </a:rPr>
                        <a:t>)</a:t>
                      </a:r>
                      <a:endParaRPr lang="en-US"/>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Complete the 'Spelling ABC Order' </a:t>
                      </a:r>
                      <a:r>
                        <a:rPr lang="en-US" sz="1400" b="1" i="0" u="sng" strike="noStrike" kern="1200" cap="none" spc="0" normalizeH="0" baseline="0" noProof="0">
                          <a:ln>
                            <a:noFill/>
                          </a:ln>
                          <a:effectLst/>
                          <a:highlight>
                            <a:srgbClr val="FFFF00"/>
                          </a:highlight>
                          <a:uLnTx/>
                          <a:uFillTx/>
                          <a:latin typeface="Century Gothic"/>
                          <a:ea typeface="MJAreYouSirius"/>
                          <a:cs typeface="+mn-cs"/>
                        </a:rPr>
                        <a:t>and</a:t>
                      </a:r>
                      <a:r>
                        <a:rPr lang="en-US" sz="1400" b="0" i="0" u="none" strike="noStrike" kern="1200" cap="none" spc="0" normalizeH="0" baseline="0" noProof="0">
                          <a:ln>
                            <a:noFill/>
                          </a:ln>
                          <a:effectLst/>
                          <a:highlight>
                            <a:srgbClr val="FFFF00"/>
                          </a:highlight>
                          <a:uLnTx/>
                          <a:uFillTx/>
                          <a:latin typeface="Century Gothic"/>
                          <a:ea typeface="MJAreYouSirius"/>
                          <a:cs typeface="+mn-cs"/>
                        </a:rPr>
                        <a:t> highlight the VCCCV pattern</a:t>
                      </a:r>
                      <a:r>
                        <a:rPr lang="en-US" sz="1400" b="0" i="0" u="none" strike="noStrike" kern="1200" cap="none" spc="0" normalizeH="0" baseline="0" noProof="0">
                          <a:ln>
                            <a:noFill/>
                          </a:ln>
                          <a:effectLst/>
                          <a:uLnTx/>
                          <a:uFillTx/>
                          <a:latin typeface="Century Gothic"/>
                          <a:ea typeface="MJAreYouSirius"/>
                          <a:cs typeface="+mn-cs"/>
                        </a:rPr>
                        <a:t> for each word as an assignment on Teams (remember to turn this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Watch the fact and opinion video: </a:t>
                      </a:r>
                      <a:r>
                        <a:rPr lang="en-US" sz="1400" b="0" i="0" u="sng" strike="noStrike" kern="1200" cap="none" spc="0" normalizeH="0" baseline="0" noProof="0">
                          <a:ln>
                            <a:noFill/>
                          </a:ln>
                          <a:effectLst/>
                          <a:uLnTx/>
                          <a:uFillTx/>
                          <a:latin typeface="Century Gothic"/>
                          <a:hlinkClick r:id="rId4"/>
                        </a:rPr>
                        <a:t>Click here to watch the fact and opinion video</a:t>
                      </a:r>
                      <a:endParaRPr lang="en-US" sz="1400" b="0" i="0" u="none"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Complete the 'Fact and Opinion Activity </a:t>
                      </a:r>
                      <a:r>
                        <a:rPr lang="en-US" sz="1400" b="0" i="0" u="none" strike="noStrike" kern="1200" cap="none" spc="0" normalizeH="0" baseline="0" noProof="0">
                          <a:ln>
                            <a:noFill/>
                          </a:ln>
                          <a:effectLst/>
                          <a:highlight>
                            <a:srgbClr val="FFFF00"/>
                          </a:highlight>
                          <a:uLnTx/>
                          <a:uFillTx/>
                          <a:latin typeface="Century Gothic"/>
                        </a:rPr>
                        <a:t>#1</a:t>
                      </a:r>
                      <a:r>
                        <a:rPr lang="en-US" sz="1400" b="0" i="0" u="none" strike="noStrike" kern="1200" cap="none" spc="0" normalizeH="0" baseline="0" noProof="0">
                          <a:ln>
                            <a:noFill/>
                          </a:ln>
                          <a:effectLst/>
                          <a:uLnTx/>
                          <a:uFillTx/>
                          <a:latin typeface="Century Gothic"/>
                        </a:rPr>
                        <a:t>' as an assignment on Teams (remember to turn this in)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695450">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hlinkClick r:id="rId3"/>
                        </a:rPr>
                        <a:t>Freckle Math</a:t>
                      </a:r>
                      <a:r>
                        <a:rPr lang="en-US" sz="1400" b="0" i="0" u="none" strike="noStrike" kern="1200" cap="none" spc="0" normalizeH="0" baseline="0" noProof="0">
                          <a:ln>
                            <a:noFill/>
                          </a:ln>
                          <a:effectLst/>
                          <a:uLnTx/>
                          <a:uFillTx/>
                          <a:latin typeface="Century Gothic"/>
                          <a:ea typeface="MJAreYouSirius"/>
                          <a:cs typeface="+mn-cs"/>
                        </a:rPr>
                        <a:t> (10 minutes- </a:t>
                      </a:r>
                      <a:r>
                        <a:rPr lang="en-US" sz="1400" b="1" i="0" u="sng" strike="noStrike" kern="1200" cap="none" spc="0" normalizeH="0" baseline="0" noProof="0">
                          <a:ln>
                            <a:noFill/>
                          </a:ln>
                          <a:effectLst/>
                          <a:uLnTx/>
                          <a:uFillTx/>
                          <a:latin typeface="Century Gothic"/>
                          <a:ea typeface="MJAreYouSirius"/>
                          <a:cs typeface="+mn-cs"/>
                        </a:rPr>
                        <a:t>Adaptive Practice</a:t>
                      </a:r>
                      <a:r>
                        <a:rPr lang="en-US" sz="1400" b="0" i="0" u="none" strike="noStrike" kern="1200" cap="none" spc="0" normalizeH="0" baseline="0" noProof="0">
                          <a:ln>
                            <a:noFill/>
                          </a:ln>
                          <a:effectLst/>
                          <a:uLnTx/>
                          <a:uFillTx/>
                          <a:latin typeface="Century Gothic"/>
                          <a:ea typeface="MJAreYouSirius"/>
                          <a:cs typeface="+mn-cs"/>
                        </a:rPr>
                        <a:t>)</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Go on </a:t>
                      </a:r>
                      <a:r>
                        <a:rPr lang="en-US" sz="1400" b="0" i="0" u="none" strike="noStrike" kern="1200" cap="none" spc="0" normalizeH="0" baseline="0" noProof="0">
                          <a:ln>
                            <a:noFill/>
                          </a:ln>
                          <a:effectLst/>
                          <a:uLnTx/>
                          <a:uFillTx/>
                          <a:latin typeface="Century Gothic"/>
                          <a:hlinkClick r:id="rId5"/>
                        </a:rPr>
                        <a:t>Khan Academy</a:t>
                      </a:r>
                      <a:r>
                        <a:rPr lang="en-US" sz="1400" b="0" i="0" u="none" strike="noStrike" kern="1200" cap="none" spc="0" normalizeH="0" baseline="0" noProof="0">
                          <a:ln>
                            <a:noFill/>
                          </a:ln>
                          <a:effectLst/>
                          <a:uLnTx/>
                          <a:uFillTx/>
                          <a:latin typeface="Century Gothic"/>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Watch the video called " Decimal place value with regrouping"</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Complete the activity called: "Decimal place value with regrouping"</a:t>
                      </a:r>
                    </a:p>
                    <a:p>
                      <a:pPr marL="0" marR="0" lvl="0" indent="0" algn="l">
                        <a:lnSpc>
                          <a:spcPct val="100000"/>
                        </a:lnSpc>
                        <a:spcBef>
                          <a:spcPts val="0"/>
                        </a:spcBef>
                        <a:spcAft>
                          <a:spcPts val="0"/>
                        </a:spcAft>
                        <a:buNone/>
                      </a:pPr>
                      <a:r>
                        <a:rPr lang="en-US" sz="1400" b="0" i="0" u="none" strike="noStrike" kern="1200" cap="none" spc="0" normalizeH="0" baseline="0" noProof="0">
                          <a:ln>
                            <a:noFill/>
                          </a:ln>
                          <a:effectLst/>
                          <a:highlight>
                            <a:srgbClr val="FFFF00"/>
                          </a:highlight>
                          <a:uLnTx/>
                          <a:uFillTx/>
                          <a:latin typeface="Century Gothic"/>
                        </a:rPr>
                        <a:t>*Remember to watch the entire video for completion.</a:t>
                      </a:r>
                      <a:endParaRPr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200150">
                <a:tc>
                  <a:txBody>
                    <a:bodyPr/>
                    <a:lstStyle/>
                    <a:p>
                      <a:pPr algn="ctr"/>
                      <a:endParaRPr lang="en-US" sz="1800">
                        <a:latin typeface="KG Summer Storm Smooth"/>
                        <a:ea typeface="MJAreYouSirius"/>
                      </a:endParaRPr>
                    </a:p>
                    <a:p>
                      <a:pPr lvl="0" algn="ctr">
                        <a:buNone/>
                      </a:pPr>
                      <a:r>
                        <a:rPr lang="en-US" sz="1800">
                          <a:latin typeface="KG Summer Storm Smooth"/>
                          <a:ea typeface="MJAreYouSirius"/>
                        </a:rPr>
                        <a:t>Social </a:t>
                      </a:r>
                      <a:endParaRPr lang="en-US" sz="1800" b="0" i="0" u="none" strike="noStrike" kern="1200" cap="none" spc="0" normalizeH="0" baseline="0" noProof="0">
                        <a:ln>
                          <a:noFill/>
                        </a:ln>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Sans-Serif"/>
                        <a:buChar char="q"/>
                      </a:pPr>
                      <a:r>
                        <a:rPr lang="en-US" sz="1400" b="0" i="0" u="none" strike="noStrike" kern="1200" cap="none" spc="0" normalizeH="0" baseline="0" noProof="0">
                          <a:ln>
                            <a:noFill/>
                          </a:ln>
                          <a:effectLst/>
                          <a:uLnTx/>
                          <a:uFillTx/>
                          <a:latin typeface="Century Gothic"/>
                        </a:rPr>
                        <a:t>No social studies today</a:t>
                      </a:r>
                      <a:endParaRPr lang="en-US" sz="1400" b="0" i="0" u="none" strike="noStrike" kern="1200" cap="none" spc="0" normalizeH="0" baseline="0" noProof="0">
                        <a:ln>
                          <a:noFill/>
                        </a:ln>
                        <a:effectLst/>
                        <a:uLnTx/>
                        <a:uFillTx/>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356883">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View the Plant and Animal Senses and Behaviors PowerPoint: </a:t>
                      </a:r>
                      <a:r>
                        <a:rPr lang="en-US" sz="1400" b="0" i="0" u="none" strike="noStrike" kern="1200" cap="none" spc="0" normalizeH="0" baseline="0" noProof="0">
                          <a:ln>
                            <a:noFill/>
                          </a:ln>
                          <a:effectLst/>
                          <a:uLnTx/>
                          <a:uFillTx/>
                          <a:latin typeface="Century Gothic"/>
                          <a:hlinkClick r:id="rId6"/>
                        </a:rPr>
                        <a:t>Click here to view the Plant and Animal Senses and Behaviors PowerPoint</a:t>
                      </a:r>
                      <a:endParaRPr lang="en-US" sz="1400" b="0" i="0" u="none"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Click the links on slide 10 to learn about </a:t>
                      </a:r>
                      <a:r>
                        <a:rPr lang="en-US" sz="1400" b="1" i="0" u="none" strike="noStrike" kern="1200" cap="none" spc="0" normalizeH="0" baseline="0" noProof="0">
                          <a:ln>
                            <a:noFill/>
                          </a:ln>
                          <a:effectLst/>
                          <a:highlight>
                            <a:srgbClr val="FFFF00"/>
                          </a:highlight>
                          <a:uLnTx/>
                          <a:uFillTx/>
                          <a:latin typeface="Century Gothic"/>
                          <a:ea typeface="MJAreYouSirius"/>
                          <a:cs typeface="+mn-cs"/>
                        </a:rPr>
                        <a:t>hibernation</a:t>
                      </a:r>
                      <a:r>
                        <a:rPr lang="en-US" sz="1400" b="0" i="0" u="none" strike="noStrike" kern="1200" cap="none" spc="0" normalizeH="0" baseline="0" noProof="0">
                          <a:ln>
                            <a:noFill/>
                          </a:ln>
                          <a:effectLst/>
                          <a:highlight>
                            <a:srgbClr val="FFFF00"/>
                          </a:highlight>
                          <a:uLnTx/>
                          <a:uFillTx/>
                          <a:latin typeface="Century Gothic"/>
                          <a:ea typeface="MJAreYouSirius"/>
                          <a:cs typeface="+mn-cs"/>
                        </a:rPr>
                        <a:t>, </a:t>
                      </a:r>
                      <a:r>
                        <a:rPr lang="en-US" sz="1400" b="1" i="0" u="none" strike="noStrike" kern="1200" cap="none" spc="0" normalizeH="0" baseline="0" noProof="0">
                          <a:ln>
                            <a:noFill/>
                          </a:ln>
                          <a:effectLst/>
                          <a:highlight>
                            <a:srgbClr val="FFFF00"/>
                          </a:highlight>
                          <a:uLnTx/>
                          <a:uFillTx/>
                          <a:latin typeface="Century Gothic"/>
                          <a:ea typeface="MJAreYouSirius"/>
                          <a:cs typeface="+mn-cs"/>
                        </a:rPr>
                        <a:t>mimicry</a:t>
                      </a:r>
                      <a:r>
                        <a:rPr lang="en-US" sz="1400" b="0" i="0" u="none" strike="noStrike" kern="1200" cap="none" spc="0" normalizeH="0" baseline="0" noProof="0">
                          <a:ln>
                            <a:noFill/>
                          </a:ln>
                          <a:effectLst/>
                          <a:highlight>
                            <a:srgbClr val="FFFF00"/>
                          </a:highlight>
                          <a:uLnTx/>
                          <a:uFillTx/>
                          <a:latin typeface="Century Gothic"/>
                          <a:ea typeface="MJAreYouSirius"/>
                          <a:cs typeface="+mn-cs"/>
                        </a:rPr>
                        <a:t>,</a:t>
                      </a:r>
                      <a:r>
                        <a:rPr lang="en-US" sz="1400" b="0" i="0" u="none" strike="noStrike" kern="1200" cap="none" spc="0" normalizeH="0" baseline="0" noProof="0">
                          <a:ln>
                            <a:noFill/>
                          </a:ln>
                          <a:effectLst/>
                          <a:uLnTx/>
                          <a:uFillTx/>
                          <a:latin typeface="Century Gothic"/>
                          <a:ea typeface="MJAreYouSirius"/>
                          <a:cs typeface="+mn-cs"/>
                        </a:rPr>
                        <a:t> </a:t>
                      </a:r>
                      <a:r>
                        <a:rPr lang="en-US" sz="1400" b="1" i="0" u="none" strike="noStrike" kern="1200" cap="none" spc="0" normalizeH="0" baseline="0" noProof="0">
                          <a:ln>
                            <a:noFill/>
                          </a:ln>
                          <a:effectLst/>
                          <a:highlight>
                            <a:srgbClr val="FFFF00"/>
                          </a:highlight>
                          <a:uLnTx/>
                          <a:uFillTx/>
                          <a:latin typeface="Century Gothic"/>
                          <a:ea typeface="MJAreYouSirius"/>
                          <a:cs typeface="+mn-cs"/>
                        </a:rPr>
                        <a:t>camouflage</a:t>
                      </a:r>
                      <a:r>
                        <a:rPr lang="en-US" sz="1400" b="0" i="0" u="none" strike="noStrike" kern="1200" cap="none" spc="0" normalizeH="0" baseline="0" noProof="0">
                          <a:ln>
                            <a:noFill/>
                          </a:ln>
                          <a:effectLst/>
                          <a:highlight>
                            <a:srgbClr val="FFFF00"/>
                          </a:highlight>
                          <a:uLnTx/>
                          <a:uFillTx/>
                          <a:latin typeface="Century Gothic"/>
                          <a:ea typeface="MJAreYouSirius"/>
                          <a:cs typeface="+mn-cs"/>
                        </a:rPr>
                        <a:t>,</a:t>
                      </a:r>
                      <a:r>
                        <a:rPr lang="en-US" sz="1400" b="0" i="0" u="none" strike="noStrike" kern="1200" cap="none" spc="0" normalizeH="0" baseline="0" noProof="0">
                          <a:ln>
                            <a:noFill/>
                          </a:ln>
                          <a:effectLst/>
                          <a:uLnTx/>
                          <a:uFillTx/>
                          <a:latin typeface="Century Gothic"/>
                          <a:ea typeface="MJAreYouSirius"/>
                          <a:cs typeface="+mn-cs"/>
                        </a:rPr>
                        <a:t> and </a:t>
                      </a:r>
                      <a:r>
                        <a:rPr lang="en-US" sz="1400" b="1" i="0" u="none" strike="noStrike" kern="1200" cap="none" spc="0" normalizeH="0" baseline="0" noProof="0">
                          <a:ln>
                            <a:noFill/>
                          </a:ln>
                          <a:effectLst/>
                          <a:highlight>
                            <a:srgbClr val="FFFF00"/>
                          </a:highlight>
                          <a:uLnTx/>
                          <a:uFillTx/>
                          <a:latin typeface="Century Gothic"/>
                          <a:ea typeface="MJAreYouSirius"/>
                          <a:cs typeface="+mn-cs"/>
                        </a:rPr>
                        <a:t>migration</a:t>
                      </a:r>
                      <a:r>
                        <a:rPr lang="en-US" sz="1400" b="0" i="0" u="none" strike="noStrike" kern="1200" cap="none" spc="0" normalizeH="0" baseline="0" noProof="0">
                          <a:ln>
                            <a:noFill/>
                          </a:ln>
                          <a:effectLst/>
                          <a:highlight>
                            <a:srgbClr val="FFFF00"/>
                          </a:highlight>
                          <a:uLnTx/>
                          <a:uFillTx/>
                          <a:latin typeface="Century Gothic"/>
                          <a:ea typeface="MJAreYouSirius"/>
                          <a:cs typeface="+mn-cs"/>
                        </a:rPr>
                        <a:t>.</a:t>
                      </a:r>
                      <a:r>
                        <a:rPr lang="en-US" sz="1400" b="0" i="0" u="none" strike="noStrike" kern="1200" cap="none" spc="0" normalizeH="0" baseline="0" noProof="0">
                          <a:ln>
                            <a:noFill/>
                          </a:ln>
                          <a:effectLst/>
                          <a:uLnTx/>
                          <a:uFillTx/>
                          <a:latin typeface="Century Gothic"/>
                          <a:ea typeface="MJAreYouSirius"/>
                          <a:cs typeface="+mn-cs"/>
                        </a:rPr>
                        <a:t> </a:t>
                      </a:r>
                      <a:endParaRPr lang="en-US" sz="1400" b="0" i="0" u="none"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Complete the '3-2-1 Review Page' as an assignment on Teams (remember to turn this in)</a:t>
                      </a: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a:ln>
                          <a:noFill/>
                        </a:ln>
                        <a:effectLst/>
                        <a:uLnTx/>
                        <a:uFillTx/>
                      </a:endParaRP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a:ln>
                  <a:solidFill>
                    <a:sysClr val="windowText" lastClr="000000"/>
                  </a:solidFill>
                </a:ln>
                <a:effectLst>
                  <a:outerShdw blurRad="38100" dist="38100" dir="2700000" algn="tl">
                    <a:srgbClr val="000000">
                      <a:alpha val="43137"/>
                    </a:srgbClr>
                  </a:outerShdw>
                </a:effectLst>
                <a:latin typeface="MJSleepSweetly"/>
                <a:ea typeface="MJSleepSweetly"/>
              </a:rPr>
              <a:t>Wednesday 4/22/20 </a:t>
            </a:r>
            <a:endParaRPr lang="en-US" sz="48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416428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739666884"/>
              </p:ext>
            </p:extLst>
          </p:nvPr>
        </p:nvGraphicFramePr>
        <p:xfrm>
          <a:off x="239340" y="1740376"/>
          <a:ext cx="7293719" cy="7825590"/>
        </p:xfrm>
        <a:graphic>
          <a:graphicData uri="http://schemas.openxmlformats.org/drawingml/2006/table">
            <a:tbl>
              <a:tblPr firstRow="1" bandRow="1">
                <a:tableStyleId>{5C22544A-7EE6-4342-B048-85BDC9FD1C3A}</a:tableStyleId>
              </a:tblPr>
              <a:tblGrid>
                <a:gridCol w="2333624">
                  <a:extLst>
                    <a:ext uri="{9D8B030D-6E8A-4147-A177-3AD203B41FA5}">
                      <a16:colId xmlns:a16="http://schemas.microsoft.com/office/drawing/2014/main" val="1574818070"/>
                    </a:ext>
                  </a:extLst>
                </a:gridCol>
                <a:gridCol w="4960095">
                  <a:extLst>
                    <a:ext uri="{9D8B030D-6E8A-4147-A177-3AD203B41FA5}">
                      <a16:colId xmlns:a16="http://schemas.microsoft.com/office/drawing/2014/main" val="577556384"/>
                    </a:ext>
                  </a:extLst>
                </a:gridCol>
              </a:tblGrid>
              <a:tr h="573322">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76425">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hlinkClick r:id="rId3"/>
                        </a:rPr>
                        <a:t>Freckle ELA</a:t>
                      </a:r>
                      <a:r>
                        <a:rPr lang="en-US" sz="1400" b="0" i="0" u="none" strike="noStrike" kern="1200" cap="none" spc="0" normalizeH="0" baseline="0" noProof="0">
                          <a:ln>
                            <a:noFill/>
                          </a:ln>
                          <a:effectLst/>
                          <a:uLnTx/>
                          <a:uFillTx/>
                          <a:latin typeface="Century Gothic"/>
                          <a:ea typeface="MJAreYouSirius"/>
                          <a:cs typeface="+mn-cs"/>
                        </a:rPr>
                        <a:t> (10 minutes- </a:t>
                      </a:r>
                      <a:r>
                        <a:rPr lang="en-US" sz="1400" b="1" i="0" u="sng" strike="noStrike" kern="1200" cap="none" spc="0" normalizeH="0" baseline="0" noProof="0">
                          <a:ln>
                            <a:noFill/>
                          </a:ln>
                          <a:effectLst/>
                          <a:uLnTx/>
                          <a:uFillTx/>
                          <a:latin typeface="Century Gothic"/>
                          <a:ea typeface="MJAreYouSirius"/>
                          <a:cs typeface="+mn-cs"/>
                        </a:rPr>
                        <a:t>Adaptive Practice</a:t>
                      </a:r>
                      <a:r>
                        <a:rPr lang="en-US" sz="1400" b="0" i="0" u="none" strike="noStrike" kern="1200" cap="none" spc="0" normalizeH="0" baseline="0" noProof="0">
                          <a:ln>
                            <a:noFill/>
                          </a:ln>
                          <a:effectLst/>
                          <a:uLnTx/>
                          <a:uFillTx/>
                          <a:latin typeface="Century Gothic"/>
                          <a:ea typeface="MJAreYouSirius"/>
                          <a:cs typeface="+mn-cs"/>
                        </a:rPr>
                        <a:t>)</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Complete the 'Fact and Opinion Activity </a:t>
                      </a:r>
                      <a:r>
                        <a:rPr lang="en-US" sz="1400" b="0" i="0" u="none" strike="noStrike" kern="1200" cap="none" spc="0" normalizeH="0" baseline="0" noProof="0">
                          <a:ln>
                            <a:noFill/>
                          </a:ln>
                          <a:effectLst/>
                          <a:highlight>
                            <a:srgbClr val="FFFF00"/>
                          </a:highlight>
                          <a:uLnTx/>
                          <a:uFillTx/>
                          <a:latin typeface="Century Gothic"/>
                        </a:rPr>
                        <a:t>#2</a:t>
                      </a:r>
                      <a:r>
                        <a:rPr lang="en-US" sz="1400" b="0" i="0" u="none" strike="noStrike" kern="1200" cap="none" spc="0" normalizeH="0" baseline="0" noProof="0">
                          <a:ln>
                            <a:noFill/>
                          </a:ln>
                          <a:effectLst/>
                          <a:uLnTx/>
                          <a:uFillTx/>
                          <a:latin typeface="Century Gothic"/>
                        </a:rPr>
                        <a:t>' as an assignment on Teams (remember to turn this in). Use the story "Owen and </a:t>
                      </a:r>
                      <a:r>
                        <a:rPr lang="en-US" sz="1400" b="0" i="0" u="none" strike="noStrike" kern="1200" cap="none" spc="0" normalizeH="0" baseline="0" noProof="0" err="1">
                          <a:ln>
                            <a:noFill/>
                          </a:ln>
                          <a:effectLst/>
                          <a:uLnTx/>
                          <a:uFillTx/>
                          <a:latin typeface="Century Gothic"/>
                        </a:rPr>
                        <a:t>Mzee</a:t>
                      </a:r>
                      <a:r>
                        <a:rPr lang="en-US" sz="1400" b="0" i="0" u="none" strike="noStrike" kern="1200" cap="none" spc="0" normalizeH="0" baseline="0" noProof="0">
                          <a:ln>
                            <a:noFill/>
                          </a:ln>
                          <a:effectLst/>
                          <a:uLnTx/>
                          <a:uFillTx/>
                          <a:latin typeface="Century Gothic"/>
                        </a:rPr>
                        <a:t>" to </a:t>
                      </a:r>
                      <a:r>
                        <a:rPr lang="en-US" sz="1400" b="0" i="0" u="none" strike="noStrike" kern="1200" cap="none" spc="0" normalizeH="0" baseline="0" noProof="0">
                          <a:ln>
                            <a:noFill/>
                          </a:ln>
                          <a:effectLst/>
                          <a:highlight>
                            <a:srgbClr val="FFFF00"/>
                          </a:highlight>
                          <a:uLnTx/>
                          <a:uFillTx/>
                          <a:latin typeface="Century Gothic"/>
                        </a:rPr>
                        <a:t>find 5 facts and 5 opinions from the text for this assignment.</a:t>
                      </a:r>
                      <a:endParaRPr lang="en-US" sz="1400" b="0" i="0" u="none"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sng" strike="noStrike" kern="1200" cap="none" spc="0" normalizeH="0" baseline="0" noProof="0">
                          <a:ln>
                            <a:noFill/>
                          </a:ln>
                          <a:effectLst/>
                          <a:uLnTx/>
                          <a:uFillTx/>
                          <a:latin typeface="Century Gothic"/>
                          <a:hlinkClick r:id="rId4"/>
                        </a:rPr>
                        <a:t>Click here to listen to the story: "Owen and Mzee"</a:t>
                      </a:r>
                      <a:endParaRPr lang="en-US" sz="1400" b="0" i="0" u="none"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5"/>
                        </a:rPr>
                        <a:t>Click here to read the story "Owen and Mzee"</a:t>
                      </a:r>
                      <a:r>
                        <a:rPr lang="en-US" sz="1400" b="0" i="0" u="none" strike="noStrike" kern="1200" cap="none" spc="0" normalizeH="0" baseline="0" noProof="0">
                          <a:ln>
                            <a:noFill/>
                          </a:ln>
                          <a:effectLst/>
                          <a:uLnTx/>
                          <a:uFillTx/>
                          <a:latin typeface="Century Gothic"/>
                        </a:rPr>
                        <a:t> (Use pages 717-727)</a:t>
                      </a:r>
                      <a:endParaRPr lang="en-US" sz="1400" b="0" i="0" u="sng"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2076450">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hlinkClick r:id="rId3"/>
                        </a:rPr>
                        <a:t>Freckle Math</a:t>
                      </a:r>
                      <a:r>
                        <a:rPr lang="en-US" sz="1400" b="0" i="0" u="none" strike="noStrike" kern="1200" cap="none" spc="0" normalizeH="0" baseline="0" noProof="0">
                          <a:ln>
                            <a:noFill/>
                          </a:ln>
                          <a:effectLst/>
                          <a:uLnTx/>
                          <a:uFillTx/>
                          <a:latin typeface="Century Gothic"/>
                          <a:ea typeface="MJAreYouSirius"/>
                          <a:cs typeface="+mn-cs"/>
                        </a:rPr>
                        <a:t> (10 minutes- </a:t>
                      </a:r>
                      <a:r>
                        <a:rPr lang="en-US" sz="1400" b="1" i="0" u="sng" strike="noStrike" kern="1200" cap="none" spc="0" normalizeH="0" baseline="0" noProof="0">
                          <a:ln>
                            <a:noFill/>
                          </a:ln>
                          <a:effectLst/>
                          <a:uLnTx/>
                          <a:uFillTx/>
                          <a:latin typeface="Century Gothic"/>
                          <a:ea typeface="MJAreYouSirius"/>
                          <a:cs typeface="+mn-cs"/>
                        </a:rPr>
                        <a:t>Adaptive Practice</a:t>
                      </a:r>
                      <a:r>
                        <a:rPr lang="en-US" sz="1400" b="0" i="0" u="none" strike="noStrike" kern="1200" cap="none" spc="0" normalizeH="0" baseline="0" noProof="0">
                          <a:ln>
                            <a:noFill/>
                          </a:ln>
                          <a:effectLst/>
                          <a:uLnTx/>
                          <a:uFillTx/>
                          <a:latin typeface="Century Gothic"/>
                          <a:ea typeface="MJAreYouSirius"/>
                          <a:cs typeface="+mn-cs"/>
                        </a:rPr>
                        <a:t>)</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Go on </a:t>
                      </a:r>
                      <a:r>
                        <a:rPr lang="en-US" sz="1400" b="0" i="0" u="none" strike="noStrike" kern="1200" cap="none" spc="0" normalizeH="0" baseline="0" noProof="0">
                          <a:ln>
                            <a:noFill/>
                          </a:ln>
                          <a:effectLst/>
                          <a:uLnTx/>
                          <a:uFillTx/>
                          <a:latin typeface="Century Gothic"/>
                          <a:hlinkClick r:id="rId6"/>
                        </a:rPr>
                        <a:t>Khan Academy</a:t>
                      </a:r>
                      <a:r>
                        <a:rPr lang="en-US" sz="1400" b="0" i="0" u="none" strike="noStrike" kern="1200" cap="none" spc="0" normalizeH="0" baseline="0" noProof="0">
                          <a:ln>
                            <a:noFill/>
                          </a:ln>
                          <a:effectLst/>
                          <a:uLnTx/>
                          <a:uFillTx/>
                          <a:latin typeface="Century Gothic"/>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Watch the videos called: "Rewriting decimals as fractions: 0.8," "Rewriting decimals as fractions: 0.15,"  "Rewriting decimals as fractions: 0.36," and "Rewriting decimals as fractions: 2.75"</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Complete the activity called: "Write decimals as fractions"</a:t>
                      </a:r>
                    </a:p>
                    <a:p>
                      <a:pPr marL="0" marR="0" lvl="0" indent="0" algn="l">
                        <a:lnSpc>
                          <a:spcPct val="100000"/>
                        </a:lnSpc>
                        <a:spcBef>
                          <a:spcPts val="0"/>
                        </a:spcBef>
                        <a:spcAft>
                          <a:spcPts val="0"/>
                        </a:spcAft>
                        <a:buNone/>
                      </a:pPr>
                      <a:r>
                        <a:rPr lang="en-US" sz="1400" b="0" i="0" u="none" strike="noStrike" kern="1200" cap="none" spc="0" normalizeH="0" baseline="0" noProof="0">
                          <a:ln>
                            <a:noFill/>
                          </a:ln>
                          <a:effectLst/>
                          <a:highlight>
                            <a:srgbClr val="FFFF00"/>
                          </a:highlight>
                          <a:uLnTx/>
                          <a:uFillTx/>
                          <a:latin typeface="Century Gothic"/>
                        </a:rPr>
                        <a:t>*Remember to watch the entire video for completion.</a:t>
                      </a:r>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200150">
                <a:tc>
                  <a:txBody>
                    <a:bodyPr/>
                    <a:lstStyle/>
                    <a:p>
                      <a:pPr algn="ctr"/>
                      <a:endParaRPr lang="en-US" sz="1800">
                        <a:latin typeface="KG Summer Storm Smooth"/>
                        <a:ea typeface="MJAreYouSirius"/>
                      </a:endParaRPr>
                    </a:p>
                    <a:p>
                      <a:pPr lvl="0" algn="ctr">
                        <a:buNone/>
                      </a:pPr>
                      <a:r>
                        <a:rPr lang="en-US" sz="1800">
                          <a:latin typeface="KG Summer Storm Smooth"/>
                          <a:ea typeface="MJAreYouSirius"/>
                        </a:rPr>
                        <a:t>Social </a:t>
                      </a:r>
                      <a:endParaRPr lang="en-US" sz="1800" b="0" i="0" u="none" strike="noStrike" kern="1200" cap="none" spc="0" normalizeH="0" baseline="0" noProof="0">
                        <a:ln>
                          <a:noFill/>
                        </a:ln>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No social studies today</a:t>
                      </a: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MJAreYouSirius" panose="02000603000000000000" pitchFamily="2" charset="0"/>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2099243">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Find the "Plant and Animal Adaptations and Behaviors" book list on </a:t>
                      </a:r>
                      <a:r>
                        <a:rPr lang="en-US" sz="1400" b="0" i="0" u="none" strike="noStrike" kern="1200" cap="none" spc="0" normalizeH="0" baseline="0" noProof="0">
                          <a:ln>
                            <a:noFill/>
                          </a:ln>
                          <a:effectLst/>
                          <a:uLnTx/>
                          <a:uFillTx/>
                          <a:latin typeface="Century Gothic"/>
                          <a:hlinkClick r:id="rId7"/>
                        </a:rPr>
                        <a:t>Epic!</a:t>
                      </a:r>
                      <a:r>
                        <a:rPr lang="en-US" sz="1400" b="0" i="0" u="none" strike="noStrike" kern="1200" cap="none" spc="0" normalizeH="0" baseline="0" noProof="0">
                          <a:ln>
                            <a:noFill/>
                          </a:ln>
                          <a:effectLst/>
                          <a:uLnTx/>
                          <a:uFillTx/>
                          <a:latin typeface="Century Gothic"/>
                          <a:ea typeface="MJAreYouSirius"/>
                          <a:cs typeface="+mn-cs"/>
                        </a:rPr>
                        <a:t> (this was assigned to you) </a:t>
                      </a:r>
                      <a:endParaRPr lang="en-US" sz="1400" b="0" i="0" u="none"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Read these books in the list: </a:t>
                      </a:r>
                      <a:r>
                        <a:rPr lang="en-US" sz="1400" b="1" i="1" u="sng" strike="noStrike" kern="1200" cap="none" spc="0" normalizeH="0" baseline="0" noProof="0">
                          <a:ln>
                            <a:noFill/>
                          </a:ln>
                          <a:effectLst/>
                          <a:uLnTx/>
                          <a:uFillTx/>
                          <a:latin typeface="Century Gothic"/>
                          <a:ea typeface="MJAreYouSirius"/>
                          <a:cs typeface="+mn-cs"/>
                        </a:rPr>
                        <a:t>Animal Adaptations </a:t>
                      </a:r>
                      <a:r>
                        <a:rPr lang="en-US" sz="1400" b="0" i="0" u="none" strike="noStrike" kern="1200" cap="none" spc="0" normalizeH="0" baseline="0" noProof="0">
                          <a:ln>
                            <a:noFill/>
                          </a:ln>
                          <a:effectLst/>
                          <a:uLnTx/>
                          <a:uFillTx/>
                          <a:latin typeface="Century Gothic"/>
                          <a:ea typeface="MJAreYouSirius"/>
                          <a:cs typeface="+mn-cs"/>
                        </a:rPr>
                        <a:t>and </a:t>
                      </a:r>
                      <a:r>
                        <a:rPr lang="en-US" sz="1400" b="1" i="1" u="sng" strike="noStrike" kern="1200" cap="none" spc="0" normalizeH="0" baseline="0" noProof="0">
                          <a:ln>
                            <a:noFill/>
                          </a:ln>
                          <a:effectLst/>
                          <a:uLnTx/>
                          <a:uFillTx/>
                          <a:latin typeface="Century Gothic"/>
                          <a:ea typeface="MJAreYouSirius"/>
                          <a:cs typeface="+mn-cs"/>
                        </a:rPr>
                        <a:t>Plant Adaptations</a:t>
                      </a:r>
                      <a:endParaRPr lang="en-US" b="1" i="1" u="sng"/>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Complete the 'Plant and Animal Senses Chart' as an assignment on Teams (remember to turn this in)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a:ln>
                  <a:solidFill>
                    <a:sysClr val="windowText" lastClr="000000"/>
                  </a:solidFill>
                </a:ln>
                <a:effectLst>
                  <a:outerShdw blurRad="38100" dist="38100" dir="2700000" algn="tl">
                    <a:srgbClr val="000000">
                      <a:alpha val="43137"/>
                    </a:srgbClr>
                  </a:outerShdw>
                </a:effectLst>
                <a:latin typeface="MJSleepSweetly"/>
                <a:ea typeface="MJSleepSweetly"/>
              </a:rPr>
              <a:t>Thursday 4/23/20 </a:t>
            </a:r>
            <a:endParaRPr lang="en-US" sz="48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8534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980699032"/>
              </p:ext>
            </p:extLst>
          </p:nvPr>
        </p:nvGraphicFramePr>
        <p:xfrm>
          <a:off x="239340" y="2397601"/>
          <a:ext cx="7293717" cy="6648449"/>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1574818070"/>
                    </a:ext>
                  </a:extLst>
                </a:gridCol>
                <a:gridCol w="4931518">
                  <a:extLst>
                    <a:ext uri="{9D8B030D-6E8A-4147-A177-3AD203B41FA5}">
                      <a16:colId xmlns:a16="http://schemas.microsoft.com/office/drawing/2014/main" val="577556384"/>
                    </a:ext>
                  </a:extLst>
                </a:gridCol>
              </a:tblGrid>
              <a:tr h="433387">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495425">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Read from a book of your choice! Use a book you have at home or </a:t>
                      </a:r>
                      <a:r>
                        <a:rPr lang="en-US" sz="1400" b="0" i="0" u="none" strike="noStrike" kern="1200" cap="none" spc="0" normalizeH="0" baseline="0" noProof="0">
                          <a:ln>
                            <a:noFill/>
                          </a:ln>
                          <a:effectLst/>
                          <a:uLnTx/>
                          <a:uFillTx/>
                          <a:latin typeface="Century Gothic"/>
                          <a:ea typeface="MJAreYouSirius"/>
                          <a:cs typeface="+mn-cs"/>
                          <a:hlinkClick r:id="rId3"/>
                        </a:rPr>
                        <a:t>Epic!</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Go on Spelling City to play a game with your spelling words. Click on the list for "Owen and Mzee Spelling Words" - </a:t>
                      </a:r>
                      <a:r>
                        <a:rPr lang="en-US" sz="1400" b="0" i="0" u="none" strike="noStrike" kern="1200" cap="none" spc="0" normalizeH="0" baseline="0" noProof="0">
                          <a:ln>
                            <a:noFill/>
                          </a:ln>
                          <a:effectLst/>
                          <a:uLnTx/>
                          <a:uFillTx/>
                          <a:latin typeface="Century Gothic"/>
                          <a:ea typeface="MJAreYouSirius"/>
                          <a:cs typeface="+mn-cs"/>
                          <a:hlinkClick r:id="rId4"/>
                        </a:rPr>
                        <a:t>www.spellingcity.com/mlfish</a:t>
                      </a:r>
                      <a:r>
                        <a:rPr lang="en-US" sz="1400" b="0" i="0" u="none" strike="noStrike" kern="1200" cap="none" spc="0" normalizeH="0" baseline="0" noProof="0">
                          <a:ln>
                            <a:noFill/>
                          </a:ln>
                          <a:effectLst/>
                          <a:uLnTx/>
                          <a:uFillTx/>
                          <a:latin typeface="Century Gothic"/>
                          <a:ea typeface="MJAreYouSirius"/>
                          <a:cs typeface="+mn-cs"/>
                        </a:rPr>
                        <a:t> </a:t>
                      </a:r>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847725">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Go on </a:t>
                      </a:r>
                      <a:r>
                        <a:rPr lang="en-US" sz="1400" b="0" i="0" u="none" strike="noStrike" kern="1200" cap="none" spc="0" normalizeH="0" baseline="0" noProof="0">
                          <a:ln>
                            <a:noFill/>
                          </a:ln>
                          <a:effectLst/>
                          <a:uLnTx/>
                          <a:uFillTx/>
                          <a:latin typeface="Century Gothic"/>
                          <a:ea typeface="MJAreYouSirius"/>
                          <a:cs typeface="+mn-cs"/>
                          <a:hlinkClick r:id="rId5"/>
                        </a:rPr>
                        <a:t>XtraMath</a:t>
                      </a:r>
                      <a:r>
                        <a:rPr lang="en-US" sz="1400" b="0" i="0" u="none" strike="noStrike" kern="1200" cap="none" spc="0" normalizeH="0" baseline="0" noProof="0">
                          <a:ln>
                            <a:noFill/>
                          </a:ln>
                          <a:effectLst/>
                          <a:uLnTx/>
                          <a:uFillTx/>
                          <a:latin typeface="Century Gothic"/>
                          <a:ea typeface="MJAreYouSirius"/>
                          <a:cs typeface="+mn-cs"/>
                        </a:rPr>
                        <a:t>, </a:t>
                      </a:r>
                      <a:r>
                        <a:rPr lang="en-US" sz="1400" b="0" i="0" u="none" strike="noStrike" kern="1200" cap="none" spc="0" normalizeH="0" baseline="0" noProof="0">
                          <a:ln>
                            <a:noFill/>
                          </a:ln>
                          <a:effectLst/>
                          <a:uLnTx/>
                          <a:uFillTx/>
                          <a:latin typeface="Century Gothic"/>
                          <a:ea typeface="MJAreYouSirius"/>
                          <a:cs typeface="+mn-cs"/>
                          <a:hlinkClick r:id="rId6"/>
                        </a:rPr>
                        <a:t>Reflex</a:t>
                      </a:r>
                      <a:r>
                        <a:rPr lang="en-US" sz="1400" b="0" i="0" u="none" strike="noStrike" kern="1200" cap="none" spc="0" normalizeH="0" baseline="0" noProof="0">
                          <a:ln>
                            <a:noFill/>
                          </a:ln>
                          <a:effectLst/>
                          <a:uLnTx/>
                          <a:uFillTx/>
                          <a:latin typeface="Century Gothic"/>
                          <a:ea typeface="MJAreYouSirius"/>
                          <a:cs typeface="+mn-cs"/>
                        </a:rPr>
                        <a:t>, and/or </a:t>
                      </a:r>
                      <a:r>
                        <a:rPr lang="en-US" sz="1400" b="0" i="0" u="none" strike="noStrike" kern="1200" cap="none" spc="0" normalizeH="0" baseline="0" noProof="0">
                          <a:ln>
                            <a:noFill/>
                          </a:ln>
                          <a:effectLst/>
                          <a:uLnTx/>
                          <a:uFillTx/>
                          <a:latin typeface="Century Gothic"/>
                          <a:ea typeface="MJAreYouSirius"/>
                          <a:cs typeface="+mn-cs"/>
                          <a:hlinkClick r:id="rId7"/>
                        </a:rPr>
                        <a:t>Prodigy</a:t>
                      </a:r>
                      <a:r>
                        <a:rPr lang="en-US" sz="1400" b="0" i="0" u="none" strike="noStrike" kern="1200" cap="none" spc="0" normalizeH="0" baseline="0" noProof="0">
                          <a:ln>
                            <a:noFill/>
                          </a:ln>
                          <a:effectLst/>
                          <a:uLnTx/>
                          <a:uFillTx/>
                          <a:latin typeface="Century Gothic"/>
                          <a:ea typeface="MJAreYouSirius"/>
                          <a:cs typeface="+mn-cs"/>
                        </a:rPr>
                        <a:t> to practice your math facts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333500">
                <a:tc>
                  <a:txBody>
                    <a:bodyPr/>
                    <a:lstStyle/>
                    <a:p>
                      <a:pPr algn="ctr"/>
                      <a:r>
                        <a:rPr lang="en-US" sz="1800">
                          <a:latin typeface="KG Summer Storm Smooth"/>
                          <a:ea typeface="MJAreYouSirius"/>
                        </a:rPr>
                        <a:t>Social </a:t>
                      </a:r>
                      <a:endParaRPr lang="en-US" sz="1800" b="0" i="0" u="none" strike="noStrike" kern="1200" cap="none" spc="0" normalizeH="0" baseline="0" noProof="0">
                        <a:ln>
                          <a:noFill/>
                        </a:ln>
                        <a:solidFill>
                          <a:prstClr val="black"/>
                        </a:solidFill>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Look through this interactive book on Epic!: </a:t>
                      </a:r>
                      <a:r>
                        <a:rPr lang="en-US" sz="1400" b="0" i="0" u="none" strike="noStrike" kern="1200" cap="none" spc="0" normalizeH="0" baseline="0" noProof="0">
                          <a:ln>
                            <a:noFill/>
                          </a:ln>
                          <a:effectLst/>
                          <a:uLnTx/>
                          <a:uFillTx/>
                          <a:latin typeface="Century Gothic"/>
                          <a:hlinkClick r:id="rId8"/>
                        </a:rPr>
                        <a:t>Travels With Charlie: Across the Midwest</a:t>
                      </a:r>
                      <a:endParaRPr lang="en-US" sz="1400" b="0" i="0" u="none" strike="noStrike" kern="1200" cap="none" spc="0" normalizeH="0" baseline="0" noProof="0">
                        <a:ln>
                          <a:noFill/>
                        </a:ln>
                        <a:effectLst/>
                        <a:uLnTx/>
                        <a:uFillTx/>
                        <a:latin typeface="Century Gothic"/>
                      </a:endParaRP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Check your skills with Mr. Nussbaum's: </a:t>
                      </a:r>
                      <a:r>
                        <a:rPr lang="en-US" sz="1400" b="0" i="0">
                          <a:latin typeface="Century Gothic"/>
                          <a:hlinkClick r:id="rId9"/>
                        </a:rPr>
                        <a:t>Midwestern States Label-Me Online Quiz</a:t>
                      </a:r>
                      <a:r>
                        <a:rPr lang="en-US" sz="1400" b="0" i="0">
                          <a:latin typeface="Century Gothic"/>
                        </a:rPr>
                        <a:t> </a:t>
                      </a:r>
                      <a:endParaRPr lang="en-US" sz="1400" b="0" i="0" u="none" strike="noStrike" kern="1200" cap="none" spc="0" normalizeH="0" baseline="0" noProof="0">
                        <a:ln>
                          <a:noFill/>
                        </a:ln>
                        <a:effectLst/>
                        <a:uLnTx/>
                        <a:uFillTx/>
                        <a:latin typeface="Century Gothic"/>
                      </a:endParaRPr>
                    </a:p>
                    <a:p>
                      <a:pPr marL="285750" lvl="0" indent="-285750" algn="l">
                        <a:lnSpc>
                          <a:spcPct val="100000"/>
                        </a:lnSpc>
                        <a:spcBef>
                          <a:spcPts val="0"/>
                        </a:spcBef>
                        <a:spcAft>
                          <a:spcPts val="0"/>
                        </a:spcAft>
                        <a:buFont typeface="Wingdings"/>
                        <a:buChar char="q"/>
                      </a:pPr>
                      <a:endParaRPr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972912">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Try these interactive science games on light: </a:t>
                      </a:r>
                      <a:r>
                        <a:rPr lang="en-US" sz="1400" b="0" i="0" u="none" strike="noStrike" kern="1200" cap="none" spc="0" normalizeH="0" baseline="0" noProof="0">
                          <a:ln>
                            <a:noFill/>
                          </a:ln>
                          <a:effectLst/>
                          <a:uLnTx/>
                          <a:uFillTx/>
                          <a:latin typeface="Century Gothic"/>
                          <a:hlinkClick r:id="rId10"/>
                        </a:rPr>
                        <a:t>Click to play: ScienceWiz Games</a:t>
                      </a:r>
                      <a:endParaRPr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r h="1565500">
                <a:tc>
                  <a:txBody>
                    <a:bodyPr/>
                    <a:lstStyle/>
                    <a:p>
                      <a:pPr lvl="0" algn="ctr">
                        <a:buNone/>
                      </a:pPr>
                      <a:r>
                        <a:rPr lang="en-US" sz="1800">
                          <a:latin typeface="KG Summer Storm Smooth"/>
                          <a:ea typeface="MJAreYouSirius"/>
                        </a:rPr>
                        <a:t>Other</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Free Choice </a:t>
                      </a:r>
                      <a:r>
                        <a:rPr lang="en-US" sz="1400" b="0" i="0" u="none" strike="noStrike" kern="1200" cap="none" spc="0" normalizeH="0" baseline="0" noProof="0">
                          <a:ln>
                            <a:noFill/>
                          </a:ln>
                          <a:effectLst/>
                          <a:uLnTx/>
                          <a:uFillTx/>
                          <a:latin typeface="Century Gothic"/>
                          <a:ea typeface="MJAreYouSirius"/>
                          <a:cs typeface="+mn-cs"/>
                          <a:hlinkClick r:id="rId11"/>
                        </a:rPr>
                        <a:t>Freckle</a:t>
                      </a:r>
                      <a:r>
                        <a:rPr lang="en-US" sz="1400" b="0" i="0" u="none" strike="noStrike" kern="1200" cap="none" spc="0" normalizeH="0" baseline="0" noProof="0">
                          <a:ln>
                            <a:noFill/>
                          </a:ln>
                          <a:effectLst/>
                          <a:uLnTx/>
                          <a:uFillTx/>
                          <a:latin typeface="Century Gothic"/>
                          <a:ea typeface="MJAreYouSirius"/>
                          <a:cs typeface="+mn-cs"/>
                        </a:rPr>
                        <a:t> Friday</a:t>
                      </a: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err="1">
                          <a:ln>
                            <a:noFill/>
                          </a:ln>
                          <a:effectLst/>
                          <a:uLnTx/>
                          <a:uFillTx/>
                          <a:latin typeface="Century Gothic"/>
                          <a:ea typeface="MJAreYouSirius"/>
                          <a:cs typeface="+mn-cs"/>
                        </a:rPr>
                        <a:t>FlipGrid</a:t>
                      </a:r>
                      <a:r>
                        <a:rPr lang="en-US" sz="1400" b="0" i="0" u="none" strike="noStrike" kern="1200" cap="none" spc="0" normalizeH="0" baseline="0" noProof="0">
                          <a:ln>
                            <a:noFill/>
                          </a:ln>
                          <a:effectLst/>
                          <a:uLnTx/>
                          <a:uFillTx/>
                          <a:latin typeface="Century Gothic"/>
                          <a:ea typeface="MJAreYouSirius"/>
                          <a:cs typeface="+mn-cs"/>
                        </a:rPr>
                        <a:t> Friday: See your </a:t>
                      </a:r>
                      <a:r>
                        <a:rPr lang="en-US" sz="1400" b="0" i="0" u="none" strike="noStrike" kern="1200" cap="none" spc="0" normalizeH="0" baseline="0" noProof="0" err="1">
                          <a:ln>
                            <a:noFill/>
                          </a:ln>
                          <a:effectLst/>
                          <a:uLnTx/>
                          <a:uFillTx/>
                          <a:latin typeface="Century Gothic"/>
                          <a:ea typeface="MJAreYouSirius"/>
                          <a:cs typeface="+mn-cs"/>
                        </a:rPr>
                        <a:t>FlipGrid</a:t>
                      </a:r>
                      <a:r>
                        <a:rPr lang="en-US" sz="1400" b="0" i="0" u="none" strike="noStrike" kern="1200" cap="none" spc="0" normalizeH="0" baseline="0" noProof="0">
                          <a:ln>
                            <a:noFill/>
                          </a:ln>
                          <a:effectLst/>
                          <a:uLnTx/>
                          <a:uFillTx/>
                          <a:latin typeface="Century Gothic"/>
                          <a:ea typeface="MJAreYouSirius"/>
                          <a:cs typeface="+mn-cs"/>
                        </a:rPr>
                        <a:t> in Teams</a:t>
                      </a: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Send an email to your teacher about your week</a:t>
                      </a: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hlinkClick r:id="rId12"/>
                        </a:rPr>
                        <a:t>Practice your typing skills</a:t>
                      </a:r>
                      <a:endParaRPr lang="en-US" sz="1400" b="0"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2551052"/>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a:ln>
                  <a:solidFill>
                    <a:sysClr val="windowText" lastClr="000000"/>
                  </a:solidFill>
                </a:ln>
                <a:effectLst>
                  <a:outerShdw blurRad="38100" dist="38100" dir="2700000" algn="tl">
                    <a:srgbClr val="000000">
                      <a:alpha val="43137"/>
                    </a:srgbClr>
                  </a:outerShdw>
                </a:effectLst>
                <a:latin typeface="MJSleepSweetly"/>
                <a:ea typeface="MJSleepSweetly"/>
              </a:rPr>
              <a:t>Flexible Friday 4/24/20</a:t>
            </a:r>
            <a:endParaRPr lang="en-US" sz="48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
        <p:nvSpPr>
          <p:cNvPr id="4" name="TextBox 3">
            <a:extLst>
              <a:ext uri="{FF2B5EF4-FFF2-40B4-BE49-F238E27FC236}">
                <a16:creationId xmlns:a16="http://schemas.microsoft.com/office/drawing/2014/main" id="{0C3EDD54-A4F5-4416-BCEE-D152B588C76B}"/>
              </a:ext>
            </a:extLst>
          </p:cNvPr>
          <p:cNvSpPr txBox="1"/>
          <p:nvPr/>
        </p:nvSpPr>
        <p:spPr>
          <a:xfrm>
            <a:off x="232617" y="1680903"/>
            <a:ext cx="7462997" cy="338554"/>
          </a:xfrm>
          <a:prstGeom prst="rect">
            <a:avLst/>
          </a:prstGeom>
          <a:noFill/>
        </p:spPr>
        <p:txBody>
          <a:bodyPr wrap="square" rtlCol="0" anchor="t">
            <a:spAutoFit/>
          </a:bodyPr>
          <a:lstStyle/>
          <a:p>
            <a:pPr algn="ctr"/>
            <a:r>
              <a:rPr lang="en-US" sz="1600" b="1" u="sng">
                <a:ln>
                  <a:solidFill>
                    <a:sysClr val="windowText" lastClr="000000"/>
                  </a:solidFill>
                </a:ln>
                <a:effectLst>
                  <a:outerShdw blurRad="38100" dist="38100" dir="2700000" algn="tl">
                    <a:srgbClr val="000000">
                      <a:alpha val="43137"/>
                    </a:srgbClr>
                  </a:outerShdw>
                </a:effectLst>
                <a:latin typeface="Century Gothic"/>
                <a:ea typeface="MJSleepSweetly"/>
              </a:rPr>
              <a:t>*Finish any work from the week. Here are some </a:t>
            </a:r>
            <a:r>
              <a:rPr lang="en-US" sz="1600" b="1" u="sng">
                <a:ln>
                  <a:solidFill>
                    <a:sysClr val="windowText" lastClr="000000"/>
                  </a:solidFill>
                </a:ln>
                <a:effectLst>
                  <a:outerShdw blurRad="38100" dist="38100" dir="2700000" algn="tl">
                    <a:srgbClr val="000000">
                      <a:alpha val="43137"/>
                    </a:srgbClr>
                  </a:outerShdw>
                </a:effectLst>
                <a:highlight>
                  <a:srgbClr val="FFFF00"/>
                </a:highlight>
                <a:latin typeface="Century Gothic"/>
                <a:ea typeface="MJSleepSweetly"/>
              </a:rPr>
              <a:t>optional</a:t>
            </a:r>
            <a:r>
              <a:rPr lang="en-US" sz="1600" b="1" u="sng">
                <a:ln>
                  <a:solidFill>
                    <a:sysClr val="windowText" lastClr="000000"/>
                  </a:solidFill>
                </a:ln>
                <a:effectLst>
                  <a:outerShdw blurRad="38100" dist="38100" dir="2700000" algn="tl">
                    <a:srgbClr val="000000">
                      <a:alpha val="43137"/>
                    </a:srgbClr>
                  </a:outerShdw>
                </a:effectLst>
                <a:latin typeface="Century Gothic"/>
                <a:ea typeface="MJSleepSweetly"/>
              </a:rPr>
              <a:t> activities below!*</a:t>
            </a:r>
            <a:endParaRPr lang="en-US" sz="1600" b="1" u="sng">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7390922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Ellsworth</dc:creator>
  <cp:revision>1</cp:revision>
  <cp:lastPrinted>2020-04-18T13:49:39Z</cp:lastPrinted>
  <dcterms:created xsi:type="dcterms:W3CDTF">2016-06-16T06:24:03Z</dcterms:created>
  <dcterms:modified xsi:type="dcterms:W3CDTF">2020-04-18T13:55:16Z</dcterms:modified>
</cp:coreProperties>
</file>