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8"/>
  </p:notesMasterIdLst>
  <p:sldIdLst>
    <p:sldId id="513" r:id="rId2"/>
    <p:sldId id="519" r:id="rId3"/>
    <p:sldId id="515" r:id="rId4"/>
    <p:sldId id="516" r:id="rId5"/>
    <p:sldId id="517" r:id="rId6"/>
    <p:sldId id="518" r:id="rId7"/>
  </p:sldIdLst>
  <p:sldSz cx="7772400" cy="10058400"/>
  <p:notesSz cx="7019925" cy="9305925"/>
  <p:embeddedFontLst>
    <p:embeddedFont>
      <p:font typeface="Calibri" panose="020F0502020204030204" pitchFamily="34" charset="0"/>
      <p:regular r:id="rId9"/>
      <p:bold r:id="rId10"/>
      <p:italic r:id="rId11"/>
      <p:boldItalic r:id="rId12"/>
    </p:embeddedFont>
    <p:embeddedFont>
      <p:font typeface="Century Gothic" panose="020B0502020202020204" pitchFamily="34" charset="0"/>
      <p:regular r:id="rId13"/>
      <p:bold r:id="rId14"/>
      <p:italic r:id="rId15"/>
      <p:boldItalic r:id="rId16"/>
    </p:embeddedFont>
    <p:embeddedFont>
      <p:font typeface="KG Summer Storm Smooth" panose="020B0604020202020204" charset="0"/>
      <p:regular r:id="rId17"/>
    </p:embeddedFont>
    <p:embeddedFont>
      <p:font typeface="MJAreYouSirius" panose="020B0604020202020204" charset="0"/>
      <p:regular r:id="rId18"/>
    </p:embeddedFont>
    <p:embeddedFont>
      <p:font typeface="MJSleepSweetly" panose="020B0604020202020204" charset="0"/>
      <p:regular r:id="rId1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F7BD"/>
    <a:srgbClr val="FAC6E7"/>
    <a:srgbClr val="CDFAFF"/>
    <a:srgbClr val="E6E6E6"/>
    <a:srgbClr val="A9FBBD"/>
    <a:srgbClr val="DDA6F0"/>
    <a:srgbClr val="A1EBFC"/>
    <a:srgbClr val="6AD6F0"/>
    <a:srgbClr val="B6FCE6"/>
    <a:srgbClr val="FDE3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6DF18F-1059-01AB-8CFD-189F15A55622}" v="39" dt="2020-04-13T13:59:20.838"/>
    <p1510:client id="{1B736E0F-5F3A-34FB-A5AC-6B98F30BCBBF}" v="20" dt="2020-04-09T22:34:27.227"/>
    <p1510:client id="{1E36DD6F-EFFB-214B-0892-C34FA0B2F096}" v="16" dt="2020-04-02T19:53:26.041"/>
    <p1510:client id="{2B4CC195-F3DA-A17A-E2BF-87616F29D024}" v="22" dt="2020-04-12T20:22:27.737"/>
    <p1510:client id="{392EA840-9886-8B0E-E241-5ACF4DB8DF87}" v="444" dt="2020-04-03T18:30:36.021"/>
    <p1510:client id="{3E846792-9358-D1AC-B7BC-7818CD14DF9A}" v="31" dt="2020-04-10T15:33:27.925"/>
    <p1510:client id="{3F5E195D-AD39-8FD4-FF88-053842BE472A}" v="405" dt="2020-04-09T12:39:53.155"/>
    <p1510:client id="{4AB41E1D-ED3D-AC42-ECA3-FD50AA3FF10C}" v="62" dt="2020-04-02T22:50:14.088"/>
    <p1510:client id="{502D5B8D-3F03-6BDD-416E-69F2C2302E74}" v="62" dt="2020-04-09T16:23:45.351"/>
    <p1510:client id="{5D9DCB58-0B97-88DD-EC91-AE6ADC32CCC0}" v="167" dt="2020-04-02T19:34:36.751"/>
    <p1510:client id="{6787DB62-A190-C45F-2DC0-52D13332DF6F}" v="20" dt="2020-04-05T18:23:21.858"/>
    <p1510:client id="{6A9E3214-CBEA-36B6-34B7-35F8085BC622}" v="716" dt="2020-04-08T22:12:01.334"/>
    <p1510:client id="{7CCEC45F-39A8-1302-6BD6-AD2550060094}" v="778" dt="2020-04-09T20:10:53.001"/>
    <p1510:client id="{81137F77-0A6C-27EE-6900-0E36F59C208D}" v="78" dt="2020-04-12T19:55:07.574"/>
    <p1510:client id="{855BCAAC-0921-0748-C46A-60E27F96770D}" v="19" dt="2020-04-10T16:18:53.090"/>
    <p1510:client id="{88B99783-ED43-352E-EF3B-026C58B4B909}" v="104" dt="2020-04-03T14:56:32.650"/>
    <p1510:client id="{8B083F84-5B6C-001A-3F55-C972A0EC2484}" v="1765" dt="2020-04-10T19:22:38.759"/>
    <p1510:client id="{8CDE477C-5D79-2235-EE42-3746F0964666}" v="231" dt="2020-04-02T20:07:53.704"/>
    <p1510:client id="{8DDA8529-F0D2-B121-4647-F76CA9259213}" v="14" dt="2020-04-03T21:10:33.799"/>
    <p1510:client id="{91B80456-4806-8B40-D5E7-9FEAFDA65D63}" v="79" dt="2020-04-05T18:22:17.537"/>
    <p1510:client id="{96395F84-C326-CE24-9909-F363BFAEEA07}" v="1189" dt="2020-04-07T19:07:09.998"/>
    <p1510:client id="{99D6CDA7-9C5B-3F4B-0017-EC1D04095C2D}" v="116" dt="2020-04-03T18:03:25.489"/>
    <p1510:client id="{A66A19CA-DC2E-A4B2-9603-05A45A9724C1}" v="74" dt="2020-04-05T16:58:45.246"/>
    <p1510:client id="{B8AE8C84-915B-88A1-9807-5AD6BEDC627A}" v="73" dt="2020-04-08T18:08:21.434"/>
    <p1510:client id="{BA901FCE-8B96-4071-8295-D7468ECED07D}" v="1" dt="2020-04-03T18:42:45.795"/>
    <p1510:client id="{BF404110-8D70-5C26-88B1-4526C89BEB2B}" v="1473" dt="2020-04-03T04:17:48.317"/>
    <p1510:client id="{C0001EDE-FE01-A70A-C54E-DE9DEA227DF6}" v="287" dt="2020-04-09T18:46:04.249"/>
    <p1510:client id="{D085266A-1EF2-E3DB-ECDC-BD5318182F69}" v="531" dt="2020-04-03T18:56:04.172"/>
    <p1510:client id="{DC2681F8-CB4C-7445-2AEC-7D5AD1A5090A}" v="571" dt="2020-04-10T16:07:14.197"/>
    <p1510:client id="{E503CC3D-89FC-831B-D2A7-B4BA9594DF19}" v="547" dt="2020-04-02T23:40:46.794"/>
    <p1510:client id="{EE4A01CC-CB5C-03F5-E3A8-96EB71BC5DD9}" v="374" dt="2020-04-09T15:06:10.389"/>
    <p1510:client id="{EEEDA538-91EA-57BF-C5BC-4D249F15FC84}" v="2" dt="2020-04-05T18:01:40.335"/>
    <p1510:client id="{F9F0D575-4C86-2A13-CFA9-31DAE0C8C9B9}" v="23" dt="2020-04-09T18:21:13.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notesMaster" Target="notesMasters/notesMaster1.xml" Id="rId8" /><Relationship Type="http://schemas.openxmlformats.org/officeDocument/2006/relationships/font" Target="fonts/font5.fntdata" Id="rId13" /><Relationship Type="http://schemas.openxmlformats.org/officeDocument/2006/relationships/font" Target="fonts/font10.fntdata" Id="rId18" /><Relationship Type="http://schemas.openxmlformats.org/officeDocument/2006/relationships/slide" Target="slides/slide2.xml" Id="rId3" /><Relationship Type="http://schemas.openxmlformats.org/officeDocument/2006/relationships/viewProps" Target="viewProps.xml" Id="rId21" /><Relationship Type="http://schemas.openxmlformats.org/officeDocument/2006/relationships/slide" Target="slides/slide6.xml" Id="rId7" /><Relationship Type="http://schemas.openxmlformats.org/officeDocument/2006/relationships/font" Target="fonts/font4.fntdata" Id="rId12" /><Relationship Type="http://schemas.openxmlformats.org/officeDocument/2006/relationships/font" Target="fonts/font9.fntdata" Id="rId17" /><Relationship Type="http://schemas.microsoft.com/office/2015/10/relationships/revisionInfo" Target="revisionInfo.xml" Id="rId25" /><Relationship Type="http://schemas.openxmlformats.org/officeDocument/2006/relationships/slide" Target="slides/slide1.xml" Id="rId2" /><Relationship Type="http://schemas.openxmlformats.org/officeDocument/2006/relationships/font" Target="fonts/font8.fntdata" Id="rId16" /><Relationship Type="http://schemas.openxmlformats.org/officeDocument/2006/relationships/presProps" Target="presProp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font" Target="fonts/font3.fntdata" Id="rId11" /><Relationship Type="http://schemas.openxmlformats.org/officeDocument/2006/relationships/slide" Target="slides/slide4.xml" Id="rId5" /><Relationship Type="http://schemas.openxmlformats.org/officeDocument/2006/relationships/font" Target="fonts/font7.fntdata" Id="rId15" /><Relationship Type="http://schemas.openxmlformats.org/officeDocument/2006/relationships/tableStyles" Target="tableStyles.xml" Id="rId23" /><Relationship Type="http://schemas.openxmlformats.org/officeDocument/2006/relationships/font" Target="fonts/font2.fntdata" Id="rId10" /><Relationship Type="http://schemas.openxmlformats.org/officeDocument/2006/relationships/font" Target="fonts/font11.fntdata" Id="rId19" /><Relationship Type="http://schemas.openxmlformats.org/officeDocument/2006/relationships/slide" Target="slides/slide3.xml" Id="rId4" /><Relationship Type="http://schemas.openxmlformats.org/officeDocument/2006/relationships/font" Target="fonts/font1.fntdata" Id="rId9" /><Relationship Type="http://schemas.openxmlformats.org/officeDocument/2006/relationships/font" Target="fonts/font6.fntdata" Id="rId14" /><Relationship Type="http://schemas.openxmlformats.org/officeDocument/2006/relationships/theme" Target="theme/theme1.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41650" cy="466725"/>
          </a:xfrm>
          <a:prstGeom prst="rect">
            <a:avLst/>
          </a:prstGeom>
        </p:spPr>
        <p:txBody>
          <a:bodyPr vert="horz" lIns="91422" tIns="45712" rIns="91422" bIns="45712" rtlCol="0"/>
          <a:lstStyle>
            <a:lvl1pPr algn="l">
              <a:defRPr sz="1200"/>
            </a:lvl1pPr>
          </a:lstStyle>
          <a:p>
            <a:endParaRPr lang="en-US"/>
          </a:p>
        </p:txBody>
      </p:sp>
      <p:sp>
        <p:nvSpPr>
          <p:cNvPr id="3" name="Date Placeholder 2"/>
          <p:cNvSpPr>
            <a:spLocks noGrp="1"/>
          </p:cNvSpPr>
          <p:nvPr>
            <p:ph type="dt" idx="1"/>
          </p:nvPr>
        </p:nvSpPr>
        <p:spPr>
          <a:xfrm>
            <a:off x="3976688" y="4"/>
            <a:ext cx="3041650" cy="466725"/>
          </a:xfrm>
          <a:prstGeom prst="rect">
            <a:avLst/>
          </a:prstGeom>
        </p:spPr>
        <p:txBody>
          <a:bodyPr vert="horz" lIns="91422" tIns="45712" rIns="91422" bIns="45712" rtlCol="0"/>
          <a:lstStyle>
            <a:lvl1pPr algn="r">
              <a:defRPr sz="1200"/>
            </a:lvl1pPr>
          </a:lstStyle>
          <a:p>
            <a:fld id="{D21D472E-BFC0-43A9-8BE0-A499724576B4}" type="datetimeFigureOut">
              <a:rPr lang="en-US" smtClean="0"/>
              <a:t>4/13/2020</a:t>
            </a:fld>
            <a:endParaRPr lang="en-US"/>
          </a:p>
        </p:txBody>
      </p:sp>
      <p:sp>
        <p:nvSpPr>
          <p:cNvPr id="4" name="Slide Image Placeholder 3"/>
          <p:cNvSpPr>
            <a:spLocks noGrp="1" noRot="1" noChangeAspect="1"/>
          </p:cNvSpPr>
          <p:nvPr>
            <p:ph type="sldImg" idx="2"/>
          </p:nvPr>
        </p:nvSpPr>
        <p:spPr>
          <a:xfrm>
            <a:off x="2297113" y="1163638"/>
            <a:ext cx="2425700" cy="3140075"/>
          </a:xfrm>
          <a:prstGeom prst="rect">
            <a:avLst/>
          </a:prstGeom>
          <a:noFill/>
          <a:ln w="12700">
            <a:solidFill>
              <a:prstClr val="black"/>
            </a:solidFill>
          </a:ln>
        </p:spPr>
        <p:txBody>
          <a:bodyPr vert="horz" lIns="91422" tIns="45712" rIns="91422" bIns="45712" rtlCol="0" anchor="ctr"/>
          <a:lstStyle/>
          <a:p>
            <a:endParaRPr lang="en-US"/>
          </a:p>
        </p:txBody>
      </p:sp>
      <p:sp>
        <p:nvSpPr>
          <p:cNvPr id="5" name="Notes Placeholder 4"/>
          <p:cNvSpPr>
            <a:spLocks noGrp="1"/>
          </p:cNvSpPr>
          <p:nvPr>
            <p:ph type="body" sz="quarter" idx="3"/>
          </p:nvPr>
        </p:nvSpPr>
        <p:spPr>
          <a:xfrm>
            <a:off x="701675" y="4478342"/>
            <a:ext cx="5616575" cy="3663950"/>
          </a:xfrm>
          <a:prstGeom prst="rect">
            <a:avLst/>
          </a:prstGeom>
        </p:spPr>
        <p:txBody>
          <a:bodyPr vert="horz" lIns="91422" tIns="45712" rIns="91422"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4"/>
            <a:ext cx="3041650" cy="466725"/>
          </a:xfrm>
          <a:prstGeom prst="rect">
            <a:avLst/>
          </a:prstGeom>
        </p:spPr>
        <p:txBody>
          <a:bodyPr vert="horz" lIns="91422" tIns="45712" rIns="91422"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4"/>
            <a:ext cx="3041650" cy="466725"/>
          </a:xfrm>
          <a:prstGeom prst="rect">
            <a:avLst/>
          </a:prstGeom>
        </p:spPr>
        <p:txBody>
          <a:bodyPr vert="horz" lIns="91422" tIns="45712" rIns="91422" bIns="45712" rtlCol="0" anchor="b"/>
          <a:lstStyle>
            <a:lvl1pPr algn="r">
              <a:defRPr sz="1200"/>
            </a:lvl1pPr>
          </a:lstStyle>
          <a:p>
            <a:fld id="{421384D2-182C-4BB5-BCA1-AA288B120D4E}" type="slidenum">
              <a:rPr lang="en-US" smtClean="0"/>
              <a:t>‹#›</a:t>
            </a:fld>
            <a:endParaRPr lang="en-US"/>
          </a:p>
        </p:txBody>
      </p:sp>
    </p:spTree>
    <p:extLst>
      <p:ext uri="{BB962C8B-B14F-4D97-AF65-F5344CB8AC3E}">
        <p14:creationId xmlns:p14="http://schemas.microsoft.com/office/powerpoint/2010/main" val="409306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E935AC5-6E40-184C-AB62-6900A96D2A4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07747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29609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9071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88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35AC5-6E40-184C-AB62-6900A96D2A49}"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0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35AC5-6E40-184C-AB62-6900A96D2A4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4277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935AC5-6E40-184C-AB62-6900A96D2A49}"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86343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935AC5-6E40-184C-AB62-6900A96D2A49}"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417130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35AC5-6E40-184C-AB62-6900A96D2A49}"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626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1964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12250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E935AC5-6E40-184C-AB62-6900A96D2A49}" type="datetimeFigureOut">
              <a:rPr lang="en-US" smtClean="0"/>
              <a:t>4/13/2020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5C9A22D-7F6C-0B4C-A3F4-236D2F539901}" type="slidenum">
              <a:rPr lang="en-US" smtClean="0"/>
              <a:t>‹#›</a:t>
            </a:fld>
            <a:endParaRPr lang="en-US"/>
          </a:p>
        </p:txBody>
      </p:sp>
    </p:spTree>
    <p:extLst>
      <p:ext uri="{BB962C8B-B14F-4D97-AF65-F5344CB8AC3E}">
        <p14:creationId xmlns:p14="http://schemas.microsoft.com/office/powerpoint/2010/main" val="994732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roach@summithill.org" TargetMode="External"/><Relationship Id="rId3" Type="http://schemas.openxmlformats.org/officeDocument/2006/relationships/hyperlink" Target="https://www.youtube.com/watch?v=aMi2uqEsuj8" TargetMode="External"/><Relationship Id="rId7" Type="http://schemas.openxmlformats.org/officeDocument/2006/relationships/hyperlink" Target="mailto:Jreno@summithill.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Rmillner@summithill.org" TargetMode="External"/><Relationship Id="rId5" Type="http://schemas.openxmlformats.org/officeDocument/2006/relationships/hyperlink" Target="mailto:Jkane@summithill.org" TargetMode="External"/><Relationship Id="rId4" Type="http://schemas.openxmlformats.org/officeDocument/2006/relationships/hyperlink" Target="mailto:Mfish@summithill.or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khanacademy.org" TargetMode="External"/><Relationship Id="rId13" Type="http://schemas.openxmlformats.org/officeDocument/2006/relationships/hyperlink" Target="https://www.facebook.com/Ms-Holes-Art-Class-110956643876921/?view_public_for=110956643876921" TargetMode="External"/><Relationship Id="rId18" Type="http://schemas.openxmlformats.org/officeDocument/2006/relationships/hyperlink" Target="https://summithillorg-my.sharepoint.com/personal/mfish_summithill_org/_layouts/15/onedrive.aspx?csf=1&amp;web=1&amp;e=rWYnPz%E2%80%8B&amp;cid=053cb4d5%2D088b%2D461e%2Da4f3%2D06abff5cc5cf&amp;FolderCTID=0x012000436FA9A031DEBC4B82020ADDD222CAB0&amp;id=%2Fpersonal%2Fmfish%5Fsummithill%5Forg%2FDocuments%2F4th%20Grade%20Student%20Documents%2FCovid%2D19%20Time%20Capsule%2Epdf&amp;parent=%2Fpersonal%2Fmfish%5Fsummithill%5Forg%2FDocuments%2F4th%20Grade%20Student%20Documents" TargetMode="External"/><Relationship Id="rId3" Type="http://schemas.openxmlformats.org/officeDocument/2006/relationships/hyperlink" Target="https://launchpad.classlink.com/home" TargetMode="External"/><Relationship Id="rId7" Type="http://schemas.openxmlformats.org/officeDocument/2006/relationships/hyperlink" Target="http://www.freckle.com" TargetMode="External"/><Relationship Id="rId12" Type="http://schemas.openxmlformats.org/officeDocument/2006/relationships/hyperlink" Target="https://summithillorg.sharepoint.com/sites/djrpe/SitePages/Home.aspx?ct=1586722865053&amp;or=OWA-NT&amp;cid=c7d94b71-f4db-c34d-0d9d-4b00088d4539&amp;originalPath=aHR0cHM6Ly9zdW1taXRoaWxsb3JnLnNoYXJlcG9pbnQuY29tLzp1Oi9zL2RqcnBlL0VkVHR2M1U4WGFKR3I2VVpEV2FVVnRrQkRQMUQ2VWdwQkNvck1WZnNubXFrSnc_cnRpbWU9TFRtRkJ4X2YxMGc" TargetMode="External"/><Relationship Id="rId17" Type="http://schemas.openxmlformats.org/officeDocument/2006/relationships/hyperlink" Target="https://summithillorg.sharepoint.com/sites/Quarenteam/Shared%20Documents/Forms/AllItems.aspx?id=%2Fsites%2FQuarenteam%2FShared%20Documents%2FGeneral%2FSocial%20Emotional%20Learning%20Choice%20Board%2Epdf&amp;parent=%2Fsites%2FQuarenteam%2FShared%20Documents%2FGeneral" TargetMode="External"/><Relationship Id="rId2" Type="http://schemas.openxmlformats.org/officeDocument/2006/relationships/image" Target="../media/image1.png"/><Relationship Id="rId16" Type="http://schemas.openxmlformats.org/officeDocument/2006/relationships/hyperlink" Target="http://www.typing.com" TargetMode="External"/><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11" Type="http://schemas.openxmlformats.org/officeDocument/2006/relationships/hyperlink" Target="http://www.spellingcity.com/mlfish" TargetMode="External"/><Relationship Id="rId5" Type="http://schemas.openxmlformats.org/officeDocument/2006/relationships/hyperlink" Target="mailto:firstname.lastname@shsd161.org" TargetMode="External"/><Relationship Id="rId15" Type="http://schemas.openxmlformats.org/officeDocument/2006/relationships/hyperlink" Target="http://missgoshko.weebly.com/" TargetMode="External"/><Relationship Id="rId10" Type="http://schemas.openxmlformats.org/officeDocument/2006/relationships/hyperlink" Target="https://www-k6.thinkcentral.com/content/hsp/reading/journeys2014/na/gr4/ese_9780547894539_/launch.html" TargetMode="External"/><Relationship Id="rId4" Type="http://schemas.openxmlformats.org/officeDocument/2006/relationships/hyperlink" Target="http://www.office.com" TargetMode="External"/><Relationship Id="rId9" Type="http://schemas.openxmlformats.org/officeDocument/2006/relationships/hyperlink" Target="https://www.readworks.org" TargetMode="External"/><Relationship Id="rId14" Type="http://schemas.openxmlformats.org/officeDocument/2006/relationships/hyperlink" Target="http://www.summithill.org/teacherpage?section=home&amp;teacher=340&amp;page=15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reckle.com" TargetMode="External"/><Relationship Id="rId7" Type="http://schemas.openxmlformats.org/officeDocument/2006/relationships/hyperlink" Target="https://www.bbc.co.uk/bitesize/topics/z87tn39/articles/zc8yb9q"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khanacademy.org/" TargetMode="External"/><Relationship Id="rId5" Type="http://schemas.openxmlformats.org/officeDocument/2006/relationships/hyperlink" Target="https://summithillorg-my.sharepoint.com/:b:/g/personal/jreno_summithill_org/EV2oITJKyJxIoiUtP3YfwMoBiVCM2-nRLAqSb0xzMDJeWA?e=h28WSx" TargetMode="External"/><Relationship Id="rId4" Type="http://schemas.openxmlformats.org/officeDocument/2006/relationships/hyperlink" Target="https://www.getepic.com/sign-i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readworks.org/" TargetMode="External"/><Relationship Id="rId3" Type="http://schemas.openxmlformats.org/officeDocument/2006/relationships/hyperlink" Target="http://www.freckle.com" TargetMode="External"/><Relationship Id="rId7" Type="http://schemas.openxmlformats.org/officeDocument/2006/relationships/hyperlink" Target="https://www.kha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theidioms.com/list/#title" TargetMode="External"/><Relationship Id="rId11" Type="http://schemas.openxmlformats.org/officeDocument/2006/relationships/hyperlink" Target="https://summithillorg-my.sharepoint.com/personal/mfish_summithill_org/_layouts/15/onedrive.aspx?id=%2Fpersonal%2Fmfish%5Fsummithill%5Forg%2FDocuments%2F4th%20Grade%20Online%20Learning%2FEasyPaperMosaicProject%20%281%29%2Epdf&amp;parent=%2Fpersonal%2Fmfish%5Fsummithill%5Forg%2FDocuments%2F4th%20Grade%20Online%20Learning" TargetMode="External"/><Relationship Id="rId5" Type="http://schemas.openxmlformats.org/officeDocument/2006/relationships/hyperlink" Target="https://www.youtube.com/watch?v=IS7Dkijz3Ww" TargetMode="External"/><Relationship Id="rId10" Type="http://schemas.openxmlformats.org/officeDocument/2006/relationships/hyperlink" Target="https://www.khanacademy.org/humanities/special-topics-art-history/creating-conserving/mosaic-metalwork-and-glass/v/ancient-and-byzantine-mosaic-materials" TargetMode="External"/><Relationship Id="rId4" Type="http://schemas.openxmlformats.org/officeDocument/2006/relationships/hyperlink" Target="https://www.getepic.com/sign-in" TargetMode="External"/><Relationship Id="rId9" Type="http://schemas.openxmlformats.org/officeDocument/2006/relationships/hyperlink" Target="https://www.readworks.org/article/Ancient-Greece---The-Ancient-Greeks/fba57711-7752-4049-b429-a2698b2af2b2#!questionsetsSection:18914/articleTab:conten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brainpop.com/science/energy/rainbows/" TargetMode="External"/><Relationship Id="rId3" Type="http://schemas.openxmlformats.org/officeDocument/2006/relationships/hyperlink" Target="http://www.freckle.com" TargetMode="External"/><Relationship Id="rId7" Type="http://schemas.openxmlformats.org/officeDocument/2006/relationships/hyperlink" Target="https://www.khanacademy.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summithillorg-my.sharepoint.com/:b:/g/personal/mfish_summithill_org/EcZmqiWYMZdDm92qRv3vKdoBY8JwlM9z5kx3C5smVCIJUA?e=VhCYea" TargetMode="External"/><Relationship Id="rId5" Type="http://schemas.openxmlformats.org/officeDocument/2006/relationships/hyperlink" Target="http://www.getepic.com/students" TargetMode="External"/><Relationship Id="rId4" Type="http://schemas.openxmlformats.org/officeDocument/2006/relationships/hyperlink" Target="https://www.youtube.com/watch?v=mB0SWBqqKk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kids.nationalgeographic.com/games/funny-fill-in/funny-fill-in-museum-madness/" TargetMode="External"/><Relationship Id="rId13" Type="http://schemas.openxmlformats.org/officeDocument/2006/relationships/hyperlink" Target="https://sciencewiz.com/portals/light/" TargetMode="External"/><Relationship Id="rId3" Type="http://schemas.openxmlformats.org/officeDocument/2006/relationships/hyperlink" Target="http://www.getepic.com/students" TargetMode="External"/><Relationship Id="rId7" Type="http://schemas.openxmlformats.org/officeDocument/2006/relationships/hyperlink" Target="https://sso.prodigygame.com/login" TargetMode="External"/><Relationship Id="rId12" Type="http://schemas.openxmlformats.org/officeDocument/2006/relationships/hyperlink" Target="https://kids.nationalgeographic.com/games/personality-quizzes/which-historical-civilization/"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ccounts.explorelearning.com/reflex/student?_ga=2.51209513.1084832598.1585885090-384560664.1585885090" TargetMode="External"/><Relationship Id="rId11" Type="http://schemas.openxmlformats.org/officeDocument/2006/relationships/hyperlink" Target="https://www.childrensuniversity.manchester.ac.uk/learning-activities/history/ancient-greece/catapult/" TargetMode="External"/><Relationship Id="rId5" Type="http://schemas.openxmlformats.org/officeDocument/2006/relationships/hyperlink" Target="http://www.xtramath.org" TargetMode="External"/><Relationship Id="rId10" Type="http://schemas.openxmlformats.org/officeDocument/2006/relationships/hyperlink" Target="https://kids.nationalgeographic.com/explore/books/zeus-the-mighty/games/zeus-game/" TargetMode="External"/><Relationship Id="rId4" Type="http://schemas.openxmlformats.org/officeDocument/2006/relationships/hyperlink" Target="http://www.spellingcity.com/mlfish" TargetMode="External"/><Relationship Id="rId9" Type="http://schemas.openxmlformats.org/officeDocument/2006/relationships/hyperlink" Target="https://www.childrensuniversity.manchester.ac.uk/learning-activities/history/ancient-greece/ride-the-chariot/" TargetMode="External"/><Relationship Id="rId14" Type="http://schemas.openxmlformats.org/officeDocument/2006/relationships/hyperlink" Target="http://www.freck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491904" y="941875"/>
            <a:ext cx="8573339" cy="1446550"/>
          </a:xfrm>
          <a:prstGeom prst="rect">
            <a:avLst/>
          </a:prstGeom>
          <a:noFill/>
        </p:spPr>
        <p:txBody>
          <a:bodyPr wrap="square" rtlCol="0" anchor="t">
            <a:spAutoFit/>
          </a:bodyPr>
          <a:lstStyle/>
          <a:p>
            <a:pPr algn="ctr"/>
            <a:r>
              <a:rPr lang="en-US" sz="4400">
                <a:ln>
                  <a:solidFill>
                    <a:sysClr val="windowText" lastClr="000000"/>
                  </a:solidFill>
                </a:ln>
                <a:effectLst>
                  <a:outerShdw blurRad="38100" dist="38100" dir="2700000" algn="tl">
                    <a:srgbClr val="000000">
                      <a:alpha val="43137"/>
                    </a:srgbClr>
                  </a:outerShdw>
                </a:effectLst>
                <a:latin typeface="MJSleepSweetly"/>
                <a:ea typeface="MJSleepSweetly"/>
              </a:rPr>
              <a:t>A Letter to Our </a:t>
            </a:r>
            <a:endParaRPr lang="en-US" sz="4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a:p>
            <a:pPr algn="ctr"/>
            <a:r>
              <a:rPr lang="en-US" sz="4400">
                <a:ln>
                  <a:solidFill>
                    <a:sysClr val="windowText" lastClr="000000"/>
                  </a:solidFill>
                </a:ln>
                <a:effectLst>
                  <a:outerShdw blurRad="38100" dist="38100" dir="2700000" algn="tl">
                    <a:srgbClr val="000000">
                      <a:alpha val="43137"/>
                    </a:srgbClr>
                  </a:outerShdw>
                </a:effectLst>
                <a:latin typeface="MJSleepSweetly"/>
                <a:ea typeface="MJSleepSweetly"/>
              </a:rPr>
              <a:t>Parents and Students: </a:t>
            </a:r>
            <a:endParaRPr lang="en-US" sz="4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2" name="Table 8">
            <a:extLst>
              <a:ext uri="{FF2B5EF4-FFF2-40B4-BE49-F238E27FC236}">
                <a16:creationId xmlns:a16="http://schemas.microsoft.com/office/drawing/2014/main" id="{847EB67B-AFF3-4513-9A6E-6B45CE2D8594}"/>
              </a:ext>
            </a:extLst>
          </p:cNvPr>
          <p:cNvGraphicFramePr>
            <a:graphicFrameLocks noGrp="1"/>
          </p:cNvGraphicFramePr>
          <p:nvPr>
            <p:extLst>
              <p:ext uri="{D42A27DB-BD31-4B8C-83A1-F6EECF244321}">
                <p14:modId xmlns:p14="http://schemas.microsoft.com/office/powerpoint/2010/main" val="2657307805"/>
              </p:ext>
            </p:extLst>
          </p:nvPr>
        </p:nvGraphicFramePr>
        <p:xfrm>
          <a:off x="200025" y="2295525"/>
          <a:ext cx="7351487" cy="7677150"/>
        </p:xfrm>
        <a:graphic>
          <a:graphicData uri="http://schemas.openxmlformats.org/drawingml/2006/table">
            <a:tbl>
              <a:tblPr firstRow="1" bandRow="1">
                <a:tableStyleId>{5C22544A-7EE6-4342-B048-85BDC9FD1C3A}</a:tableStyleId>
              </a:tblPr>
              <a:tblGrid>
                <a:gridCol w="7351487">
                  <a:extLst>
                    <a:ext uri="{9D8B030D-6E8A-4147-A177-3AD203B41FA5}">
                      <a16:colId xmlns:a16="http://schemas.microsoft.com/office/drawing/2014/main" val="577556384"/>
                    </a:ext>
                  </a:extLst>
                </a:gridCol>
              </a:tblGrid>
              <a:tr h="7677150">
                <a:tc>
                  <a:txBody>
                    <a:bodyPr/>
                    <a:lstStyle/>
                    <a:p>
                      <a:pPr marL="0" marR="0" lvl="0" indent="0" algn="l" rtl="0" eaLnBrk="1" fontAlgn="auto" latinLnBrk="0" hangingPunct="1">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Dear Parents and Students,</a:t>
                      </a:r>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The fourth-grade teachers are grateful for all that was accomplished during week 1 of our learning plan! We hope that the first week of learning at home went well! We are </a:t>
                      </a:r>
                      <a:r>
                        <a:rPr lang="en-US" sz="1100" b="1" i="0" u="sng" strike="noStrike" kern="1200" cap="none" spc="0" normalizeH="0" baseline="0" noProof="0">
                          <a:ln>
                            <a:noFill/>
                          </a:ln>
                          <a:solidFill>
                            <a:schemeClr val="tx1"/>
                          </a:solidFill>
                          <a:effectLst/>
                          <a:uLnTx/>
                          <a:uFillTx/>
                          <a:latin typeface="Century Gothic"/>
                          <a:ea typeface="MJAreYouSirius"/>
                          <a:cs typeface="+mn-cs"/>
                        </a:rPr>
                        <a:t>so</a:t>
                      </a:r>
                      <a:r>
                        <a:rPr lang="en-US" sz="1100" b="0" i="0" u="none" strike="noStrike" kern="1200" cap="none" spc="0" normalizeH="0" baseline="0" noProof="0">
                          <a:ln>
                            <a:noFill/>
                          </a:ln>
                          <a:solidFill>
                            <a:schemeClr val="tx1"/>
                          </a:solidFill>
                          <a:effectLst/>
                          <a:uLnTx/>
                          <a:uFillTx/>
                          <a:latin typeface="Century Gothic"/>
                          <a:ea typeface="MJAreYouSirius"/>
                          <a:cs typeface="+mn-cs"/>
                        </a:rPr>
                        <a:t> proud of how hard the students are working and how well they are adjusting to this new adventure! We are lucky to have such amazing fourth graders! Continue to keep up the good work! We are ready for week 2 and hope that you are, too! </a:t>
                      </a:r>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1" i="0" u="none" strike="noStrike" kern="1200" cap="none" spc="0" normalizeH="0" baseline="0" noProof="0" dirty="0">
                          <a:ln>
                            <a:noFill/>
                          </a:ln>
                          <a:solidFill>
                            <a:schemeClr val="tx1"/>
                          </a:solidFill>
                          <a:effectLst/>
                          <a:highlight>
                            <a:srgbClr val="00FFFF"/>
                          </a:highlight>
                          <a:uLnTx/>
                          <a:uFillTx/>
                          <a:latin typeface="Century Gothic"/>
                          <a:ea typeface="MJAreYouSirius"/>
                          <a:cs typeface="+mn-cs"/>
                        </a:rPr>
                        <a:t>If students haven't finished turning in their work from last week, please make sure they complete Khan </a:t>
                      </a:r>
                      <a:r>
                        <a:rPr lang="en-US" sz="1100" b="1" i="0" u="none" strike="noStrike" kern="1200" cap="none" spc="0" normalizeH="0" baseline="0" noProof="0">
                          <a:ln>
                            <a:noFill/>
                          </a:ln>
                          <a:solidFill>
                            <a:schemeClr val="tx1"/>
                          </a:solidFill>
                          <a:effectLst/>
                          <a:highlight>
                            <a:srgbClr val="00FFFF"/>
                          </a:highlight>
                          <a:uLnTx/>
                          <a:uFillTx/>
                          <a:latin typeface="Century Gothic"/>
                          <a:ea typeface="MJAreYouSirius"/>
                          <a:cs typeface="+mn-cs"/>
                        </a:rPr>
                        <a:t>Academy, Read Works, and all 6 assignments in Teams (2 ELA, 2 spelling, 2 science). </a:t>
                      </a:r>
                    </a:p>
                    <a:p>
                      <a:pPr marL="0" marR="0" lvl="0" indent="0" algn="l">
                        <a:lnSpc>
                          <a:spcPct val="100000"/>
                        </a:lnSpc>
                        <a:spcBef>
                          <a:spcPts val="0"/>
                        </a:spcBef>
                        <a:spcAft>
                          <a:spcPts val="0"/>
                        </a:spcAft>
                        <a:buNone/>
                      </a:pPr>
                      <a:endParaRPr lang="en-US" sz="1100" b="1"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1" i="0" u="none" strike="noStrike" kern="1200" cap="none" spc="0" normalizeH="0" baseline="0" noProof="0" dirty="0">
                          <a:ln>
                            <a:noFill/>
                          </a:ln>
                          <a:solidFill>
                            <a:schemeClr val="tx1"/>
                          </a:solidFill>
                          <a:effectLst/>
                          <a:highlight>
                            <a:srgbClr val="FF00FF"/>
                          </a:highlight>
                          <a:uLnTx/>
                          <a:uFillTx/>
                          <a:latin typeface="Century Gothic"/>
                          <a:ea typeface="MJAreYouSirius"/>
                          <a:cs typeface="+mn-cs"/>
                        </a:rPr>
                        <a:t>Please note that teachers are viewing all student progress on all websites to see how students are performing.</a:t>
                      </a:r>
                      <a:r>
                        <a:rPr lang="en-US" sz="1100" b="1" i="0" u="none" strike="noStrike" kern="1200" cap="none" spc="0" normalizeH="0" baseline="0" noProof="0" dirty="0">
                          <a:ln>
                            <a:noFill/>
                          </a:ln>
                          <a:solidFill>
                            <a:schemeClr val="tx1"/>
                          </a:solidFill>
                          <a:effectLst/>
                          <a:uLnTx/>
                          <a:uFillTx/>
                          <a:latin typeface="Century Gothic"/>
                          <a:ea typeface="MJAreYouSirius"/>
                          <a:cs typeface="+mn-cs"/>
                        </a:rPr>
                        <a:t> </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Khan Academy assignments should be completed in order. We have updated this week's assignments to match what the students view on their end. Please watch the videos </a:t>
                      </a:r>
                      <a:r>
                        <a:rPr lang="en-US" sz="1100" b="1" i="0" u="none" strike="noStrike" kern="1200" cap="none" spc="0" normalizeH="0" baseline="0" noProof="0" dirty="0">
                          <a:ln>
                            <a:noFill/>
                          </a:ln>
                          <a:solidFill>
                            <a:schemeClr val="tx1"/>
                          </a:solidFill>
                          <a:effectLst/>
                          <a:uLnTx/>
                          <a:uFillTx/>
                          <a:latin typeface="Century Gothic"/>
                          <a:ea typeface="MJAreYouSirius"/>
                          <a:cs typeface="+mn-cs"/>
                        </a:rPr>
                        <a:t>before</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 completing the activities and quizzes. Read Works has the option for the text to be read to the students. There are comprehension questions to answer after reading the text. Students should be using the text to help them answer the questions. If students receive 50% or lower, it will be reassigned. Please make sure </a:t>
                      </a:r>
                      <a:r>
                        <a:rPr lang="en-US" sz="1100" b="0" i="0" u="none" strike="noStrike" kern="1200" cap="none" spc="0" normalizeH="0" baseline="0" noProof="0">
                          <a:ln>
                            <a:noFill/>
                          </a:ln>
                          <a:solidFill>
                            <a:schemeClr val="tx1"/>
                          </a:solidFill>
                          <a:effectLst/>
                          <a:uLnTx/>
                          <a:uFillTx/>
                          <a:latin typeface="Century Gothic"/>
                          <a:ea typeface="MJAreYouSirius"/>
                          <a:cs typeface="+mn-cs"/>
                        </a:rPr>
                        <a:t>you check the comments on PowerSchool to see if the assignments need to recompleted.</a:t>
                      </a:r>
                      <a:endParaRPr lang="en-US" sz="110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rPr>
                        <a:t>Parents, please start checking PowerSchool to see your child's work completion for each subject each week. Please remember, at this time we are not taking letter grades – we are monitoring completion. </a:t>
                      </a:r>
                      <a:r>
                        <a:rPr lang="en-US" sz="1100" b="0" i="0" u="none" strike="noStrike" kern="1200" cap="none" spc="0" normalizeH="0" baseline="0" noProof="0">
                          <a:ln>
                            <a:noFill/>
                          </a:ln>
                          <a:solidFill>
                            <a:schemeClr val="tx1"/>
                          </a:solidFill>
                          <a:effectLst/>
                          <a:uLnTx/>
                          <a:uFillTx/>
                          <a:latin typeface="Century Gothic"/>
                          <a:ea typeface="MJAreYouSirius"/>
                          <a:cs typeface="+mn-cs"/>
                        </a:rPr>
                        <a:t>Assignments may have a comment with more information, so please monitor the comments, as well.</a:t>
                      </a:r>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rPr>
                        <a:t>Since Monday was originally a day off school, we do not have a learning plan page for that day. Your child is welcome to participate in any of their online websites. Fridays will be considered "Flexible Friday" and will be a day for students to catch up on any incomplete work or for them to go on any of the </a:t>
                      </a:r>
                      <a:r>
                        <a:rPr lang="en-US" sz="1100" b="1" i="0" u="none" strike="noStrike" kern="1200" cap="none" spc="0" normalizeH="0" baseline="0" noProof="0">
                          <a:ln>
                            <a:noFill/>
                          </a:ln>
                          <a:solidFill>
                            <a:schemeClr val="tx1"/>
                          </a:solidFill>
                          <a:effectLst/>
                          <a:highlight>
                            <a:srgbClr val="FFFF00"/>
                          </a:highlight>
                          <a:uLnTx/>
                          <a:uFillTx/>
                          <a:latin typeface="Century Gothic"/>
                        </a:rPr>
                        <a:t>optional</a:t>
                      </a:r>
                      <a:r>
                        <a:rPr lang="en-US" sz="1100" b="0" i="0" u="none" strike="noStrike" kern="1200" cap="none" spc="0" normalizeH="0" baseline="0" noProof="0">
                          <a:ln>
                            <a:noFill/>
                          </a:ln>
                          <a:solidFill>
                            <a:schemeClr val="tx1"/>
                          </a:solidFill>
                          <a:effectLst/>
                          <a:uLnTx/>
                          <a:uFillTx/>
                          <a:latin typeface="Century Gothic"/>
                        </a:rPr>
                        <a:t> websites listed for that day.</a:t>
                      </a:r>
                      <a:endParaRPr lang="en-US" sz="1100"/>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For assignments on Teams, please make sure your child clicks on the assignment -&gt; clicks edit in browser/desktop -&gt; types in assignment -&gt; make sure it says 'save' at the top -&gt; closes out of the assignment -&gt; clicks the 'turn in' button. Please watch this video on how to turn an assignment in on Microsoft Teams: </a:t>
                      </a:r>
                      <a:r>
                        <a:rPr lang="en-US" sz="1100" b="0" i="0" u="none" strike="noStrike" kern="1200" cap="none" spc="0" normalizeH="0" baseline="0" noProof="0" dirty="0">
                          <a:ln>
                            <a:noFill/>
                          </a:ln>
                          <a:solidFill>
                            <a:schemeClr val="tx1"/>
                          </a:solidFill>
                          <a:effectLst/>
                          <a:uLnTx/>
                          <a:uFillTx/>
                          <a:latin typeface="Century Gothic"/>
                          <a:hlinkClick r:id="rId3"/>
                        </a:rPr>
                        <a:t>Turning in Assignments on Teams Video</a:t>
                      </a:r>
                      <a:r>
                        <a:rPr lang="en-US" sz="1100" b="0" i="0" u="none" strike="noStrike" kern="1200" cap="none" spc="0" normalizeH="0" baseline="0" noProof="0">
                          <a:ln>
                            <a:noFill/>
                          </a:ln>
                          <a:solidFill>
                            <a:schemeClr val="tx1"/>
                          </a:solidFill>
                          <a:effectLst/>
                          <a:uLnTx/>
                          <a:uFillTx/>
                          <a:latin typeface="Century Gothic"/>
                        </a:rPr>
                        <a:t>. </a:t>
                      </a:r>
                      <a:endParaRPr lang="en-US" sz="1100"/>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We will continue to be available each day on Microsoft Teams and via email. Please do not hesitate to reach out to us with any questions or concerns you have throughout this unprecedented time. We are here to support you in any way we can.</a:t>
                      </a:r>
                    </a:p>
                    <a:p>
                      <a:pPr marL="0" marR="0" lvl="0" indent="0" algn="l">
                        <a:lnSpc>
                          <a:spcPct val="100000"/>
                        </a:lnSpc>
                        <a:spcBef>
                          <a:spcPts val="0"/>
                        </a:spcBef>
                        <a:spcAft>
                          <a:spcPts val="0"/>
                        </a:spcAft>
                        <a:buNone/>
                      </a:pPr>
                      <a:endParaRPr lang="en-US" sz="1100" b="0" i="0" u="none" strike="noStrike" kern="1200" cap="none" spc="0" normalizeH="0" baseline="0" noProof="0">
                        <a:ln>
                          <a:noFill/>
                        </a:ln>
                        <a:solidFill>
                          <a:schemeClr val="tx1"/>
                        </a:solidFill>
                        <a:effectLst/>
                        <a:uLnTx/>
                        <a:uFillTx/>
                        <a:latin typeface="Century Gothic"/>
                        <a:ea typeface="MJAreYouSirius"/>
                        <a:cs typeface="+mn-cs"/>
                      </a:endParaRPr>
                    </a:p>
                    <a:p>
                      <a:pPr lvl="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Take Care,</a:t>
                      </a:r>
                      <a:endParaRPr lang="en-US" sz="1100">
                        <a:solidFill>
                          <a:schemeClr val="tx1"/>
                        </a:solidFill>
                      </a:endParaRPr>
                    </a:p>
                    <a:p>
                      <a:pPr marL="0" marR="0" lvl="0" indent="0" algn="l">
                        <a:lnSpc>
                          <a:spcPct val="100000"/>
                        </a:lnSpc>
                        <a:spcBef>
                          <a:spcPts val="0"/>
                        </a:spcBef>
                        <a:spcAft>
                          <a:spcPts val="0"/>
                        </a:spcAft>
                        <a:buNone/>
                      </a:pPr>
                      <a:r>
                        <a:rPr lang="en-US" sz="1100" b="0" i="0" u="none" strike="noStrike" kern="1200" cap="none" spc="0" normalizeH="0" baseline="0" noProof="0">
                          <a:ln>
                            <a:noFill/>
                          </a:ln>
                          <a:solidFill>
                            <a:schemeClr val="tx1"/>
                          </a:solidFill>
                          <a:effectLst/>
                          <a:uLnTx/>
                          <a:uFillTx/>
                          <a:latin typeface="Century Gothic"/>
                          <a:ea typeface="MJAreYouSirius"/>
                          <a:cs typeface="+mn-cs"/>
                        </a:rPr>
                        <a:t>Fourth Grade Teachers </a:t>
                      </a: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hlinkClick r:id="rId4"/>
                        </a:rPr>
                        <a:t>mfish@summithill.org</a:t>
                      </a:r>
                      <a:endParaRPr lang="en-US" sz="110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hlinkClick r:id="rId5"/>
                        </a:rPr>
                        <a:t>jkane@summithill.org</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 </a:t>
                      </a: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hlinkClick r:id="rId6"/>
                        </a:rPr>
                        <a:t>rmillner@summithill.org</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 </a:t>
                      </a: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hlinkClick r:id="rId7"/>
                        </a:rPr>
                        <a:t>jreno@summithill.org</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 </a:t>
                      </a:r>
                    </a:p>
                    <a:p>
                      <a:pPr marL="0" marR="0" lvl="0" indent="0" algn="l">
                        <a:lnSpc>
                          <a:spcPct val="100000"/>
                        </a:lnSpc>
                        <a:spcBef>
                          <a:spcPts val="0"/>
                        </a:spcBef>
                        <a:spcAft>
                          <a:spcPts val="0"/>
                        </a:spcAft>
                        <a:buNone/>
                      </a:pPr>
                      <a:r>
                        <a:rPr lang="en-US" sz="1100" b="0" i="0" u="none" strike="noStrike" kern="1200" cap="none" spc="0" normalizeH="0" baseline="0" noProof="0" dirty="0">
                          <a:ln>
                            <a:noFill/>
                          </a:ln>
                          <a:solidFill>
                            <a:schemeClr val="tx1"/>
                          </a:solidFill>
                          <a:effectLst/>
                          <a:uLnTx/>
                          <a:uFillTx/>
                          <a:latin typeface="Century Gothic"/>
                          <a:ea typeface="MJAreYouSirius"/>
                          <a:cs typeface="+mn-cs"/>
                          <a:hlinkClick r:id="rId8"/>
                        </a:rPr>
                        <a:t>broach@summithill.org</a:t>
                      </a:r>
                      <a:r>
                        <a:rPr lang="en-US" sz="1100" b="0" i="0" u="none" strike="noStrike" kern="1200" cap="none" spc="0" normalizeH="0" baseline="0" noProof="0" dirty="0">
                          <a:ln>
                            <a:noFill/>
                          </a:ln>
                          <a:solidFill>
                            <a:schemeClr val="tx1"/>
                          </a:solidFill>
                          <a:effectLst/>
                          <a:uLnTx/>
                          <a:uFillTx/>
                          <a:latin typeface="Century Gothic"/>
                          <a:ea typeface="MJAreYouSirius"/>
                          <a:cs typeface="+mn-cs"/>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bl>
          </a:graphicData>
        </a:graphic>
      </p:graphicFrame>
    </p:spTree>
    <p:extLst>
      <p:ext uri="{BB962C8B-B14F-4D97-AF65-F5344CB8AC3E}">
        <p14:creationId xmlns:p14="http://schemas.microsoft.com/office/powerpoint/2010/main" val="326689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83820" y="873519"/>
            <a:ext cx="8250981" cy="923330"/>
          </a:xfrm>
          <a:prstGeom prst="rect">
            <a:avLst/>
          </a:prstGeom>
          <a:noFill/>
        </p:spPr>
        <p:txBody>
          <a:bodyPr wrap="square" rtlCol="0" anchor="t">
            <a:spAutoFit/>
          </a:bodyPr>
          <a:lstStyle/>
          <a:p>
            <a:pPr algn="ctr"/>
            <a:r>
              <a:rPr lang="en-US" sz="5400">
                <a:ln>
                  <a:solidFill>
                    <a:sysClr val="windowText" lastClr="000000"/>
                  </a:solidFill>
                </a:ln>
                <a:effectLst>
                  <a:outerShdw blurRad="38100" dist="38100" dir="2700000" algn="tl">
                    <a:srgbClr val="000000">
                      <a:alpha val="43137"/>
                    </a:srgbClr>
                  </a:outerShdw>
                </a:effectLst>
                <a:latin typeface="MJSleepSweetly"/>
                <a:ea typeface="MJSleepSweetly"/>
              </a:rPr>
              <a:t>Things to Know: </a:t>
            </a:r>
            <a:endParaRPr lang="en-US" sz="5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5" name="Table 8">
            <a:extLst>
              <a:ext uri="{FF2B5EF4-FFF2-40B4-BE49-F238E27FC236}">
                <a16:creationId xmlns:a16="http://schemas.microsoft.com/office/drawing/2014/main" id="{137045F9-804C-D642-8B67-1607BF1BA06C}"/>
              </a:ext>
            </a:extLst>
          </p:cNvPr>
          <p:cNvGraphicFramePr>
            <a:graphicFrameLocks noGrp="1"/>
          </p:cNvGraphicFramePr>
          <p:nvPr>
            <p:extLst>
              <p:ext uri="{D42A27DB-BD31-4B8C-83A1-F6EECF244321}">
                <p14:modId xmlns:p14="http://schemas.microsoft.com/office/powerpoint/2010/main" val="1237369"/>
              </p:ext>
            </p:extLst>
          </p:nvPr>
        </p:nvGraphicFramePr>
        <p:xfrm>
          <a:off x="258390" y="1849037"/>
          <a:ext cx="7293718" cy="75190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574818070"/>
                    </a:ext>
                  </a:extLst>
                </a:gridCol>
                <a:gridCol w="5617318">
                  <a:extLst>
                    <a:ext uri="{9D8B030D-6E8A-4147-A177-3AD203B41FA5}">
                      <a16:colId xmlns:a16="http://schemas.microsoft.com/office/drawing/2014/main" val="577556384"/>
                    </a:ext>
                  </a:extLst>
                </a:gridCol>
              </a:tblGrid>
              <a:tr h="410567">
                <a:tc gridSpan="2">
                  <a:txBody>
                    <a:bodyPr/>
                    <a:lstStyle/>
                    <a:p>
                      <a:pPr lvl="0" algn="ctr">
                        <a:buNone/>
                      </a:pPr>
                      <a:r>
                        <a:rPr lang="en-US" sz="1600" b="1" i="0" u="sng" strike="noStrike" noProof="0" dirty="0">
                          <a:solidFill>
                            <a:schemeClr val="tx1"/>
                          </a:solidFill>
                          <a:latin typeface="KG Summer Storm Smooth"/>
                        </a:rPr>
                        <a:t>Important Info:</a:t>
                      </a:r>
                      <a:endParaRPr lang="en-US" sz="1600" u="sng" dirty="0">
                        <a:solidFill>
                          <a:schemeClr val="tx1"/>
                        </a:solidFill>
                        <a:latin typeface="KG Summer Storm Smooth"/>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hMerge="1">
                  <a:txBody>
                    <a:bodyPr/>
                    <a:lstStyle/>
                    <a:p>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47554">
                <a:tc>
                  <a:txBody>
                    <a:bodyPr/>
                    <a:lstStyle/>
                    <a:p>
                      <a:pPr algn="ctr"/>
                      <a:r>
                        <a:rPr lang="en-US" sz="1400" b="1" u="sng" dirty="0">
                          <a:latin typeface="MJAreYouSirius"/>
                          <a:ea typeface="MJAreYouSirius"/>
                        </a:rPr>
                        <a:t>Websites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3"/>
                        </a:rPr>
                        <a:t>ClassLink Website</a:t>
                      </a:r>
                      <a:r>
                        <a:rPr lang="en-US" sz="1050" b="0" i="0" u="none" strike="noStrike" kern="1200" cap="none" spc="0" normalizeH="0" baseline="0" noProof="0" dirty="0">
                          <a:ln>
                            <a:noFill/>
                          </a:ln>
                          <a:effectLst/>
                          <a:uLnTx/>
                          <a:uFillTx/>
                          <a:latin typeface="Century Gothic"/>
                          <a:ea typeface="MJAreYouSirius"/>
                          <a:cs typeface="+mn-cs"/>
                        </a:rPr>
                        <a:t> (Log in using Microsoft Office 365 Information)</a:t>
                      </a:r>
                      <a:endParaRPr lang="en-US" sz="1050" b="0" dirty="0">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4"/>
                        </a:rPr>
                        <a:t>Office 365</a:t>
                      </a:r>
                      <a:endParaRPr lang="en-US" sz="1050" b="0" i="0" u="none" strike="noStrike" kern="1200" cap="none" spc="0" normalizeH="0" baseline="0" noProof="0" dirty="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rPr>
                        <a:t>Office 365/ClassLink Username Example: </a:t>
                      </a:r>
                      <a:r>
                        <a:rPr lang="en-US" sz="1050" b="0" i="0" u="none" strike="noStrike" kern="1200" cap="none" spc="0" normalizeH="0" baseline="0" noProof="0" dirty="0">
                          <a:ln>
                            <a:noFill/>
                          </a:ln>
                          <a:effectLst/>
                          <a:uLnTx/>
                          <a:uFillTx/>
                          <a:latin typeface="Century Gothic"/>
                          <a:hlinkClick r:id="rId5"/>
                        </a:rPr>
                        <a:t>firstname.lastname@shsd161.org</a:t>
                      </a:r>
                      <a:endParaRPr lang="en-US" sz="1050" b="0" i="0" u="none" strike="noStrike" kern="1200" cap="none" spc="0" normalizeH="0" baseline="0" noProof="0" dirty="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rPr>
                        <a:t>Office 365/ClassLink Username Password: house address # + Look (Ex: 12345Look)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6"/>
                        </a:rPr>
                        <a:t>Epic Books</a:t>
                      </a:r>
                      <a:endParaRPr lang="en-US" sz="1050" b="0" i="0" u="none" strike="noStrike" kern="1200" cap="none" spc="0" normalizeH="0" baseline="0" noProof="0" dirty="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7"/>
                        </a:rPr>
                        <a:t>Freckle</a:t>
                      </a:r>
                      <a:r>
                        <a:rPr lang="en-US" sz="1050" b="0" i="0" u="none" strike="noStrike" kern="1200" cap="none" spc="0" normalizeH="0" baseline="0" noProof="0" dirty="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8"/>
                        </a:rPr>
                        <a:t>Khan Academy</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9"/>
                        </a:rPr>
                        <a:t>Read Works</a:t>
                      </a:r>
                      <a:endParaRPr lang="en-US" sz="1050" b="0" i="0" u="none" strike="noStrike" kern="1200" cap="none" spc="0" normalizeH="0" baseline="0" noProof="0" dirty="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10"/>
                        </a:rPr>
                        <a:t>Journeys Reading Textbook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dirty="0">
                          <a:ln>
                            <a:noFill/>
                          </a:ln>
                          <a:effectLst/>
                          <a:uLnTx/>
                          <a:uFillTx/>
                          <a:latin typeface="Century Gothic"/>
                          <a:hlinkClick r:id="rId11"/>
                        </a:rPr>
                        <a:t>www.spellingcity.com/mlfish</a:t>
                      </a:r>
                      <a:r>
                        <a:rPr lang="en-US" sz="1050" b="0" i="0" u="none" strike="noStrike" kern="1200" cap="none" spc="0" normalizeH="0" baseline="0" noProof="0" dirty="0">
                          <a:ln>
                            <a:noFill/>
                          </a:ln>
                          <a:effectLst/>
                          <a:uLnTx/>
                          <a:uFillTx/>
                          <a:latin typeface="Century Gothic"/>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01070">
                <a:tc>
                  <a:txBody>
                    <a:bodyPr/>
                    <a:lstStyle/>
                    <a:p>
                      <a:pPr algn="ctr"/>
                      <a:r>
                        <a:rPr lang="en-US" sz="1400" b="1" u="sng" dirty="0">
                          <a:latin typeface="MJAreYouSirius"/>
                          <a:ea typeface="MJAreYouSirius"/>
                        </a:rPr>
                        <a:t>Spelling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100" b="1" i="0" u="sng" strike="noStrike" kern="1200" cap="none" spc="0" normalizeH="0" baseline="0" noProof="0" dirty="0">
                          <a:ln>
                            <a:noFill/>
                          </a:ln>
                          <a:effectLst/>
                          <a:uLnTx/>
                          <a:uFillTx/>
                          <a:latin typeface="Century Gothic"/>
                          <a:ea typeface="MJAreYouSirius"/>
                          <a:cs typeface="+mn-cs"/>
                        </a:rPr>
                        <a:t>This week's words are from the Journeys' story "Hercules' Quest"</a:t>
                      </a:r>
                    </a:p>
                    <a:p>
                      <a:pPr marL="171450" marR="0" lvl="0" indent="-171450" algn="l">
                        <a:lnSpc>
                          <a:spcPct val="100000"/>
                        </a:lnSpc>
                        <a:spcBef>
                          <a:spcPts val="0"/>
                        </a:spcBef>
                        <a:spcAft>
                          <a:spcPts val="0"/>
                        </a:spcAft>
                        <a:buFont typeface="Wingdings" panose="05000000000000000000" pitchFamily="2" charset="2"/>
                        <a:buChar char="q"/>
                      </a:pPr>
                      <a:r>
                        <a:rPr lang="en-US" sz="1100" b="1" i="0" u="none" strike="noStrike" kern="1200" cap="none" spc="0" normalizeH="0" baseline="0" noProof="0" dirty="0">
                          <a:ln>
                            <a:noFill/>
                          </a:ln>
                          <a:effectLst/>
                          <a:uLnTx/>
                          <a:uFillTx/>
                          <a:latin typeface="Century Gothic"/>
                          <a:ea typeface="MJAreYouSirius"/>
                          <a:cs typeface="+mn-cs"/>
                        </a:rPr>
                        <a:t>Prefixes 'un,' 're,' and 'dis' </a:t>
                      </a:r>
                      <a:endParaRPr lang="en-US" sz="1100" b="1" i="0" u="sng" strike="noStrike" kern="1200" cap="none" spc="0" normalizeH="0" baseline="0" noProof="0" dirty="0">
                        <a:ln>
                          <a:noFill/>
                        </a:ln>
                        <a:effectLst/>
                        <a:uLnTx/>
                        <a:uFillTx/>
                        <a:latin typeface="Century Gothic"/>
                        <a:ea typeface="MJAreYouSirius"/>
                        <a:cs typeface="+mn-cs"/>
                      </a:endParaRPr>
                    </a:p>
                    <a:p>
                      <a:pPr marL="0" marR="0" lvl="0" indent="0" algn="l">
                        <a:lnSpc>
                          <a:spcPct val="100000"/>
                        </a:lnSpc>
                        <a:spcBef>
                          <a:spcPts val="0"/>
                        </a:spcBef>
                        <a:spcAft>
                          <a:spcPts val="0"/>
                        </a:spcAft>
                        <a:buNone/>
                      </a:pPr>
                      <a:endParaRPr lang="en-US" sz="1100" b="1" i="0" u="none" strike="noStrike" kern="1200" cap="none" spc="0" normalizeH="0" baseline="0" noProof="0">
                        <a:ln>
                          <a:noFill/>
                        </a:ln>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dirty="0">
                          <a:ln>
                            <a:noFill/>
                          </a:ln>
                          <a:effectLst/>
                          <a:uLnTx/>
                          <a:uFillTx/>
                          <a:latin typeface="Century Gothic"/>
                        </a:rPr>
                        <a:t>unused   refresh   dislike   replace   unpaid   redo   disorder    unplanned   </a:t>
                      </a:r>
                      <a:endParaRPr lang="en-US" sz="1100" b="1" i="0" u="none" strike="noStrike" kern="1200" cap="none" spc="0" normalizeH="0" baseline="0" noProof="0" dirty="0">
                        <a:ln>
                          <a:noFill/>
                        </a:ln>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00" b="0" i="0" u="none" strike="noStrike" kern="1200" cap="none" spc="0" normalizeH="0" baseline="0" noProof="0" dirty="0">
                          <a:ln>
                            <a:noFill/>
                          </a:ln>
                          <a:effectLst/>
                          <a:uLnTx/>
                          <a:uFillTx/>
                          <a:latin typeface="Century Gothic"/>
                        </a:rPr>
                        <a:t>distrust   rewind   untrue   unload   recall   displease   uneven   rebuild  restart        uncover   untidy   discolor</a:t>
                      </a:r>
                      <a:endParaRPr lang="en-US" sz="1100" b="1" i="0" u="none" strike="noStrike" kern="1200" cap="none" spc="0" normalizeH="0" baseline="0" noProof="0" dirty="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828675">
                <a:tc>
                  <a:txBody>
                    <a:bodyPr/>
                    <a:lstStyle/>
                    <a:p>
                      <a:pPr lvl="0" algn="ctr">
                        <a:buNone/>
                      </a:pPr>
                      <a:r>
                        <a:rPr lang="en-US" sz="1400" b="1" u="sng" dirty="0">
                          <a:latin typeface="MJAreYouSirius"/>
                          <a:ea typeface="MJAreYouSirius"/>
                        </a:rPr>
                        <a:t>ELA Vocab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acquire, unfortunate, coerce, boasted, beamed, ceased, declared, devised, resourceful, glared</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6463568"/>
                  </a:ext>
                </a:extLst>
              </a:tr>
              <a:tr h="541202">
                <a:tc>
                  <a:txBody>
                    <a:bodyPr/>
                    <a:lstStyle/>
                    <a:p>
                      <a:pPr lvl="0" algn="ctr">
                        <a:buNone/>
                      </a:pPr>
                      <a:r>
                        <a:rPr lang="en-US" sz="1400" b="1" u="sng" dirty="0">
                          <a:latin typeface="MJAreYouSirius"/>
                          <a:ea typeface="MJAreYouSirius"/>
                        </a:rPr>
                        <a:t>PE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2"/>
                        </a:rPr>
                        <a:t>Mr. Mena &amp; Mr. Schereck's Webpage</a:t>
                      </a:r>
                      <a:r>
                        <a:rPr lang="en-US" sz="1100" b="0" i="0" u="none" strike="noStrike" kern="1200" cap="none" spc="0" normalizeH="0" baseline="0" noProof="0" dirty="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See Mr. Mena &amp; Mr. </a:t>
                      </a:r>
                      <a:r>
                        <a:rPr lang="en-US" sz="1100" b="0" i="0" u="none" strike="noStrike" kern="1200" cap="none" spc="0" normalizeH="0" baseline="0" noProof="0" dirty="0" err="1">
                          <a:ln>
                            <a:noFill/>
                          </a:ln>
                          <a:effectLst/>
                          <a:uLnTx/>
                          <a:uFillTx/>
                          <a:latin typeface="Century Gothic"/>
                        </a:rPr>
                        <a:t>Schereck's</a:t>
                      </a:r>
                      <a:r>
                        <a:rPr lang="en-US" sz="1100" b="0" i="0" u="none" strike="noStrike" kern="1200" cap="none" spc="0" normalizeH="0" baseline="0" noProof="0" dirty="0">
                          <a:ln>
                            <a:noFill/>
                          </a:ln>
                          <a:effectLst/>
                          <a:uLnTx/>
                          <a:uFillTx/>
                          <a:latin typeface="Century Gothic"/>
                        </a:rPr>
                        <a:t> teacher webpages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6635536"/>
                  </a:ext>
                </a:extLst>
              </a:tr>
              <a:tr h="429229">
                <a:tc>
                  <a:txBody>
                    <a:bodyPr/>
                    <a:lstStyle/>
                    <a:p>
                      <a:pPr lvl="0" algn="ctr">
                        <a:buNone/>
                      </a:pPr>
                      <a:r>
                        <a:rPr lang="en-US" sz="1400" b="1" u="sng" dirty="0">
                          <a:latin typeface="MJAreYouSirius"/>
                          <a:ea typeface="MJAreYouSirius"/>
                        </a:rPr>
                        <a:t>Art</a:t>
                      </a:r>
                      <a:endParaRPr lang="en-US" b="1" u="sng" dirty="0"/>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3"/>
                        </a:rPr>
                        <a:t>Ms. Hole's Art Webpage</a:t>
                      </a:r>
                      <a:r>
                        <a:rPr lang="en-US" sz="1100" b="0" i="0" u="none" strike="noStrike" kern="1200" cap="none" spc="0" normalizeH="0" baseline="0" noProof="0" dirty="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See Mr. Mena &amp; Mr. </a:t>
                      </a:r>
                      <a:r>
                        <a:rPr lang="en-US" sz="1100" b="0" i="0" u="none" strike="noStrike" kern="1200" cap="none" spc="0" normalizeH="0" baseline="0" noProof="0" dirty="0" err="1">
                          <a:ln>
                            <a:noFill/>
                          </a:ln>
                          <a:effectLst/>
                          <a:uLnTx/>
                          <a:uFillTx/>
                          <a:latin typeface="Century Gothic"/>
                        </a:rPr>
                        <a:t>Schereck's</a:t>
                      </a:r>
                      <a:r>
                        <a:rPr lang="en-US" sz="1100" b="0" i="0" u="none" strike="noStrike" kern="1200" cap="none" spc="0" normalizeH="0" baseline="0" noProof="0" dirty="0">
                          <a:ln>
                            <a:noFill/>
                          </a:ln>
                          <a:effectLst/>
                          <a:uLnTx/>
                          <a:uFillTx/>
                          <a:latin typeface="Century Gothic"/>
                        </a:rPr>
                        <a:t> teacher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834444"/>
                  </a:ext>
                </a:extLst>
              </a:tr>
              <a:tr h="578526">
                <a:tc>
                  <a:txBody>
                    <a:bodyPr/>
                    <a:lstStyle/>
                    <a:p>
                      <a:pPr lvl="0" algn="ctr">
                        <a:buNone/>
                      </a:pPr>
                      <a:r>
                        <a:rPr lang="en-US" sz="1400" b="1" u="sng" dirty="0">
                          <a:latin typeface="MJAreYouSirius"/>
                          <a:ea typeface="MJAreYouSirius"/>
                        </a:rPr>
                        <a:t>Music</a:t>
                      </a:r>
                      <a:endParaRPr lang="en-US" b="1" u="sng" dirty="0"/>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4"/>
                        </a:rPr>
                        <a:t>Ms. Turek's Webpage</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See Ms. Turke's teacher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3406912"/>
                  </a:ext>
                </a:extLst>
              </a:tr>
              <a:tr h="765148">
                <a:tc>
                  <a:txBody>
                    <a:bodyPr/>
                    <a:lstStyle/>
                    <a:p>
                      <a:pPr lvl="0" algn="ctr">
                        <a:buNone/>
                      </a:pPr>
                      <a:r>
                        <a:rPr lang="en-US" sz="1400" b="1" u="sng" dirty="0">
                          <a:latin typeface="MJAreYouSirius"/>
                          <a:ea typeface="MJAreYouSirius"/>
                        </a:rPr>
                        <a:t>Tech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5"/>
                        </a:rPr>
                        <a:t>Ms. Goshko's Weebly</a:t>
                      </a:r>
                      <a:endParaRPr lang="en-US" sz="1100" b="0" i="0" u="none" strike="noStrike" kern="1200" cap="none" spc="0" normalizeH="0" baseline="0" noProof="0" dirty="0">
                        <a:ln>
                          <a:noFill/>
                        </a:ln>
                        <a:effectLst/>
                        <a:uLnTx/>
                        <a:uFillTx/>
                        <a:latin typeface="Century Gothic"/>
                        <a:ea typeface="MJAreYouSirius"/>
                        <a:cs typeface="+mn-cs"/>
                        <a:hlinkClick r:id="rId15"/>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6"/>
                        </a:rPr>
                        <a:t>www.typing.com</a:t>
                      </a:r>
                      <a:r>
                        <a:rPr lang="en-US" sz="1100" b="0" i="0" u="none" strike="noStrike" kern="1200" cap="none" spc="0" normalizeH="0" baseline="0" noProof="0" dirty="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See Ms. </a:t>
                      </a:r>
                      <a:r>
                        <a:rPr lang="en-US" sz="1100" b="0" i="0" u="none" strike="noStrike" kern="1200" cap="none" spc="0" normalizeH="0" baseline="0" noProof="0" dirty="0" err="1">
                          <a:ln>
                            <a:noFill/>
                          </a:ln>
                          <a:effectLst/>
                          <a:uLnTx/>
                          <a:uFillTx/>
                          <a:latin typeface="Century Gothic"/>
                        </a:rPr>
                        <a:t>Goshko's</a:t>
                      </a:r>
                      <a:r>
                        <a:rPr lang="en-US" sz="1100" b="0" i="0" u="none" strike="noStrike" kern="1200" cap="none" spc="0" normalizeH="0" baseline="0" noProof="0" dirty="0">
                          <a:ln>
                            <a:noFill/>
                          </a:ln>
                          <a:effectLst/>
                          <a:uLnTx/>
                          <a:uFillTx/>
                          <a:latin typeface="Century Gothic"/>
                        </a:rPr>
                        <a:t> teacher webpages for daily activities</a:t>
                      </a:r>
                    </a:p>
                    <a:p>
                      <a:pPr marL="0" lvl="0" indent="0" algn="l">
                        <a:lnSpc>
                          <a:spcPct val="100000"/>
                        </a:lnSpc>
                        <a:spcBef>
                          <a:spcPts val="0"/>
                        </a:spcBef>
                        <a:spcAft>
                          <a:spcPts val="0"/>
                        </a:spcAft>
                        <a:buNone/>
                      </a:pPr>
                      <a:endParaRPr lang="en-US" sz="1100" b="0" i="0" u="none" strike="noStrike" kern="1200" cap="none" spc="0" normalizeH="0" baseline="0" noProof="0">
                        <a:ln>
                          <a:noFill/>
                        </a:ln>
                        <a:effectLst/>
                        <a:uLnTx/>
                        <a:uFillTx/>
                        <a:latin typeface="Century Gothic"/>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8152812"/>
                  </a:ext>
                </a:extLst>
              </a:tr>
              <a:tr h="1017089">
                <a:tc>
                  <a:txBody>
                    <a:bodyPr/>
                    <a:lstStyle/>
                    <a:p>
                      <a:pPr lvl="0" algn="ctr">
                        <a:buNone/>
                      </a:pPr>
                      <a:r>
                        <a:rPr lang="en-US" sz="1400" b="1" u="sng" dirty="0">
                          <a:latin typeface="MJAreYouSirius"/>
                          <a:ea typeface="MJAreYouSirius"/>
                        </a:rPr>
                        <a:t>Social Emotional</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Try creating a daily/weekly schedule to help with routine</a:t>
                      </a:r>
                      <a:endParaRPr lang="en-US" dirty="0">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rPr>
                        <a:t>Take breaks, eat a snack, and/or try movement breaks</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7"/>
                        </a:rPr>
                        <a:t>Social Emotional Learning Choice Board Link</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dirty="0">
                          <a:ln>
                            <a:noFill/>
                          </a:ln>
                          <a:effectLst/>
                          <a:uLnTx/>
                          <a:uFillTx/>
                          <a:latin typeface="Century Gothic"/>
                          <a:hlinkClick r:id="rId18"/>
                        </a:rPr>
                        <a:t>Covid19 Time Capsule</a:t>
                      </a:r>
                      <a:endParaRPr lang="en-US" sz="11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775069"/>
                  </a:ext>
                </a:extLst>
              </a:tr>
            </a:tbl>
          </a:graphicData>
        </a:graphic>
      </p:graphicFrame>
    </p:spTree>
    <p:extLst>
      <p:ext uri="{BB962C8B-B14F-4D97-AF65-F5344CB8AC3E}">
        <p14:creationId xmlns:p14="http://schemas.microsoft.com/office/powerpoint/2010/main" val="388619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392716771"/>
              </p:ext>
            </p:extLst>
          </p:nvPr>
        </p:nvGraphicFramePr>
        <p:xfrm>
          <a:off x="239340" y="1740376"/>
          <a:ext cx="7293720" cy="7866635"/>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574818070"/>
                    </a:ext>
                  </a:extLst>
                </a:gridCol>
                <a:gridCol w="4969620">
                  <a:extLst>
                    <a:ext uri="{9D8B030D-6E8A-4147-A177-3AD203B41FA5}">
                      <a16:colId xmlns:a16="http://schemas.microsoft.com/office/drawing/2014/main" val="577556384"/>
                    </a:ext>
                  </a:extLst>
                </a:gridCol>
              </a:tblGrid>
              <a:tr h="402513">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3068050">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a:ln>
                            <a:noFill/>
                          </a:ln>
                          <a:effectLst/>
                          <a:uLnTx/>
                          <a:uFillTx/>
                          <a:latin typeface="Century Gothic"/>
                          <a:ea typeface="MJAreYouSirius"/>
                          <a:cs typeface="+mn-cs"/>
                        </a:rPr>
                        <a:t> (10 minutes)</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a:ln>
                            <a:noFill/>
                          </a:ln>
                          <a:effectLst/>
                          <a:uLnTx/>
                          <a:uFillTx/>
                          <a:latin typeface="Century Gothic"/>
                        </a:rPr>
                        <a:t>Complete 'Vocab 4 Squares' as an assignment on Teams (remember to turn this in) </a:t>
                      </a:r>
                      <a:endParaRPr lang="en-US" sz="1400" b="0" i="0" u="none" strike="noStrike" kern="1200" cap="none" spc="0" normalizeH="0" baseline="0" noProof="0">
                        <a:ln>
                          <a:noFill/>
                        </a:ln>
                        <a:effectLst/>
                        <a:uLnTx/>
                        <a:uFillTx/>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sng" strike="noStrike" kern="1200" cap="none" spc="0" normalizeH="0" baseline="0" noProof="0">
                          <a:ln>
                            <a:noFill/>
                          </a:ln>
                          <a:effectLst/>
                          <a:uLnTx/>
                          <a:uFillTx/>
                          <a:latin typeface="Century Gothic"/>
                        </a:rPr>
                        <a:t>The vocabulary words are:</a:t>
                      </a:r>
                      <a:r>
                        <a:rPr lang="en-US" sz="1400" b="0" i="0" u="none" strike="noStrike" kern="1200" cap="none" spc="0" normalizeH="0" baseline="0" noProof="0" dirty="0">
                          <a:ln>
                            <a:noFill/>
                          </a:ln>
                          <a:effectLst/>
                          <a:uLnTx/>
                          <a:uFillTx/>
                          <a:latin typeface="Century Gothic"/>
                        </a:rPr>
                        <a:t>   </a:t>
                      </a:r>
                    </a:p>
                    <a:p>
                      <a:pPr marL="285750" marR="0" lvl="0" indent="-285750" algn="l">
                        <a:lnSpc>
                          <a:spcPct val="100000"/>
                        </a:lnSpc>
                        <a:spcBef>
                          <a:spcPts val="0"/>
                        </a:spcBef>
                        <a:spcAft>
                          <a:spcPts val="0"/>
                        </a:spcAft>
                        <a:buFont typeface="Arial"/>
                        <a:buChar char="•"/>
                      </a:pPr>
                      <a:r>
                        <a:rPr lang="en-US" sz="1400" b="0" i="0" u="none" strike="noStrike" kern="1200" cap="none" spc="0" normalizeH="0" baseline="0" noProof="0">
                          <a:ln>
                            <a:noFill/>
                          </a:ln>
                          <a:effectLst/>
                          <a:uLnTx/>
                          <a:uFillTx/>
                          <a:latin typeface="Century Gothic"/>
                        </a:rPr>
                        <a:t>acquire, unfortunate, coerce, boasted, beamed, glared, ceased, declared, devised, resourceful</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a:ln>
                            <a:noFill/>
                          </a:ln>
                          <a:effectLst/>
                          <a:uLnTx/>
                          <a:uFillTx/>
                          <a:latin typeface="Century Gothic"/>
                          <a:ea typeface="MJAreYouSirius"/>
                          <a:cs typeface="+mn-cs"/>
                        </a:rPr>
                        <a:t>Read the books on </a:t>
                      </a:r>
                      <a:r>
                        <a:rPr lang="en-US" sz="1400" b="0" i="0" u="none" strike="noStrike" kern="1200" cap="none" spc="0" normalizeH="0" baseline="0" noProof="0" dirty="0">
                          <a:ln>
                            <a:noFill/>
                          </a:ln>
                          <a:effectLst/>
                          <a:uLnTx/>
                          <a:uFillTx/>
                          <a:latin typeface="Century Gothic"/>
                          <a:ea typeface="MJAreYouSirius"/>
                          <a:cs typeface="+mn-cs"/>
                          <a:hlinkClick r:id="rId4"/>
                        </a:rPr>
                        <a:t>Epic!</a:t>
                      </a:r>
                      <a:r>
                        <a:rPr lang="en-US" sz="1400" b="0" i="0" u="none" strike="noStrike" kern="1200" cap="none" spc="0" normalizeH="0" baseline="0" noProof="0">
                          <a:ln>
                            <a:noFill/>
                          </a:ln>
                          <a:effectLst/>
                          <a:uLnTx/>
                          <a:uFillTx/>
                          <a:latin typeface="Century Gothic"/>
                          <a:ea typeface="MJAreYouSirius"/>
                          <a:cs typeface="+mn-cs"/>
                        </a:rPr>
                        <a:t> under '</a:t>
                      </a:r>
                      <a:r>
                        <a:rPr lang="en-US" sz="1400" b="0" i="0" u="none" strike="noStrike" kern="1200" cap="none" spc="0" normalizeH="0" baseline="0" noProof="0" err="1">
                          <a:ln>
                            <a:noFill/>
                          </a:ln>
                          <a:effectLst/>
                          <a:uLnTx/>
                          <a:uFillTx/>
                          <a:latin typeface="Century Gothic"/>
                          <a:ea typeface="MJAreYouSirius"/>
                          <a:cs typeface="+mn-cs"/>
                        </a:rPr>
                        <a:t>Rogus</a:t>
                      </a:r>
                      <a:r>
                        <a:rPr lang="en-US" sz="1400" b="0" i="0" u="none" strike="noStrike" kern="1200" cap="none" spc="0" normalizeH="0" baseline="0" noProof="0" dirty="0">
                          <a:ln>
                            <a:noFill/>
                          </a:ln>
                          <a:effectLst/>
                          <a:uLnTx/>
                          <a:uFillTx/>
                          <a:latin typeface="Century Gothic"/>
                          <a:ea typeface="MJAreYouSirius"/>
                          <a:cs typeface="+mn-cs"/>
                        </a:rPr>
                        <a:t> </a:t>
                      </a:r>
                      <a:r>
                        <a:rPr lang="en-US" sz="1400" b="0" i="0" u="none" strike="noStrike" kern="1200" cap="none" spc="0" normalizeH="0" baseline="0" noProof="0">
                          <a:ln>
                            <a:noFill/>
                          </a:ln>
                          <a:effectLst/>
                          <a:uLnTx/>
                          <a:uFillTx/>
                          <a:latin typeface="Century Gothic"/>
                          <a:ea typeface="MJAreYouSirius"/>
                          <a:cs typeface="+mn-cs"/>
                        </a:rPr>
                        <a:t>Mythology' (</a:t>
                      </a:r>
                      <a:r>
                        <a:rPr lang="en-US" sz="1400" b="0" i="0" u="none" strike="noStrike" kern="1200" cap="none" spc="0" normalizeH="0" baseline="0" noProof="0">
                          <a:ln>
                            <a:noFill/>
                          </a:ln>
                          <a:effectLst/>
                          <a:highlight>
                            <a:srgbClr val="FFFF00"/>
                          </a:highlight>
                          <a:uLnTx/>
                          <a:uFillTx/>
                          <a:latin typeface="Century Gothic"/>
                          <a:ea typeface="MJAreYouSirius"/>
                          <a:cs typeface="+mn-cs"/>
                        </a:rPr>
                        <a:t>These books were assigned to you</a:t>
                      </a:r>
                      <a:r>
                        <a:rPr lang="en-US" sz="1400" b="0" i="0" u="none" strike="noStrike" kern="1200" cap="none" spc="0" normalizeH="0" baseline="0" noProof="0">
                          <a:ln>
                            <a:noFill/>
                          </a:ln>
                          <a:effectLst/>
                          <a:uLnTx/>
                          <a:uFillTx/>
                          <a:latin typeface="Century Gothic"/>
                          <a:ea typeface="MJAreYouSirius"/>
                          <a:cs typeface="+mn-cs"/>
                        </a:rPr>
                        <a:t>- you will have 2 days to finish the books for Thursday's activity)</a:t>
                      </a:r>
                      <a:endParaRPr lang="en-US" sz="1400" b="0" i="0" u="none" strike="noStrike" kern="1200" cap="none" spc="0" normalizeH="0" baseline="0" noProof="0">
                        <a:ln>
                          <a:noFill/>
                        </a:ln>
                        <a:effectLst/>
                        <a:highlight>
                          <a:srgbClr val="FFFF00"/>
                        </a:highlight>
                        <a:uLnTx/>
                        <a:uFillTx/>
                        <a:latin typeface="Century Gothic"/>
                        <a:ea typeface="MJAreYouSirius"/>
                        <a:cs typeface="+mn-cs"/>
                      </a:endParaRP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a:ln>
                            <a:noFill/>
                          </a:ln>
                          <a:effectLst/>
                          <a:uLnTx/>
                          <a:uFillTx/>
                          <a:latin typeface="Century Gothic"/>
                          <a:ea typeface="MJAreYouSirius"/>
                          <a:cs typeface="+mn-cs"/>
                        </a:rPr>
                        <a:t>Read the Vocabulary Reder from "Hercules"</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hlinkClick r:id="rId5"/>
                        </a:rPr>
                        <a:t>Click here to read: Ancient Greece Vocabulary Reader</a:t>
                      </a:r>
                      <a:endParaRPr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panose="05000000000000000000" pitchFamily="2" charset="2"/>
                        <a:buChar char="q"/>
                      </a:pPr>
                      <a:endParaRPr lang="en-US" sz="1400" b="0" i="0" u="none" strike="noStrike" kern="1200" cap="none" spc="0" normalizeH="0" baseline="0" noProof="0">
                        <a:ln>
                          <a:noFill/>
                        </a:ln>
                        <a:effectLst/>
                        <a:uLnTx/>
                        <a:uFillTx/>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144924">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a:ln>
                            <a:noFill/>
                          </a:ln>
                          <a:effectLst/>
                          <a:uLnTx/>
                          <a:uFillTx/>
                          <a:latin typeface="Century Gothic"/>
                        </a:rPr>
                        <a:t> (10 minutes)</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6"/>
                        </a:rPr>
                        <a:t>Khan Academy</a:t>
                      </a:r>
                      <a:r>
                        <a:rPr lang="en-US" sz="1400" b="0" i="0" u="none" strike="noStrike" kern="1200" cap="none" spc="0" normalizeH="0" baseline="0" noProof="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Watch the video called " Decimals as Words" </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activity called "Decimals as Words"</a:t>
                      </a:r>
                      <a:endParaRPr kumimoji="0" lang="en-US" sz="1400" b="0" i="0" u="none" strike="noStrike" kern="1200" cap="none" spc="0" normalizeH="0" baseline="0" noProof="0">
                        <a:ln>
                          <a:noFill/>
                        </a:ln>
                        <a:effectLst/>
                        <a:uLnTx/>
                        <a:uFillTx/>
                        <a:latin typeface="Century Gothic"/>
                      </a:endParaRPr>
                    </a:p>
                    <a:p>
                      <a:pPr marL="0" marR="0" lvl="0" indent="0" algn="l">
                        <a:lnSpc>
                          <a:spcPct val="100000"/>
                        </a:lnSpc>
                        <a:spcBef>
                          <a:spcPts val="0"/>
                        </a:spcBef>
                        <a:spcAft>
                          <a:spcPts val="0"/>
                        </a:spcAft>
                        <a:buNone/>
                      </a:pPr>
                      <a:endParaRPr lang="en-US" sz="1800" b="0"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726339">
                <a:tc>
                  <a:txBody>
                    <a:bodyPr/>
                    <a:lstStyle/>
                    <a:p>
                      <a:pPr algn="ctr"/>
                      <a:r>
                        <a:rPr lang="en-US" sz="1800">
                          <a:latin typeface="KG Summer Storm Smooth"/>
                          <a:ea typeface="MJAreYouSirius"/>
                        </a:rPr>
                        <a:t>Social </a:t>
                      </a:r>
                      <a:endParaRPr lang="en-US" sz="1800" b="0" i="0" u="none" strike="noStrike" kern="1200" cap="none" spc="0" normalizeH="0" baseline="0" noProof="0">
                        <a:ln>
                          <a:noFill/>
                        </a:ln>
                        <a:solidFill>
                          <a:prstClr val="black"/>
                        </a:solidFill>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a:ln>
                            <a:noFill/>
                          </a:ln>
                          <a:effectLst/>
                          <a:uLnTx/>
                          <a:uFillTx/>
                          <a:latin typeface="Century Gothic"/>
                        </a:rPr>
                        <a:t>Read: "What was it like to live in an ancient Greek family?"</a:t>
                      </a:r>
                      <a:endParaRPr lang="en-US"/>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hlinkClick r:id="rId7"/>
                        </a:rPr>
                        <a:t>Click here to read: What was it like to live in an ancient Greek family?</a:t>
                      </a:r>
                      <a:endParaRPr kumimoji="0"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a:ln>
                            <a:noFill/>
                          </a:ln>
                          <a:effectLst/>
                          <a:uLnTx/>
                          <a:uFillTx/>
                          <a:latin typeface="Century Gothic"/>
                        </a:rPr>
                        <a:t>Complete the Compare/Contrast activity found in your assignments on Teams (remember to turn this in). Refer back to the text to help you.</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440103">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No science today</a:t>
                      </a:r>
                      <a:endParaRPr kumimoji="0"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830997"/>
          </a:xfrm>
          <a:prstGeom prst="rect">
            <a:avLst/>
          </a:prstGeom>
          <a:noFill/>
        </p:spPr>
        <p:txBody>
          <a:bodyPr wrap="square" rtlCol="0" anchor="t">
            <a:spAutoFit/>
          </a:bodyPr>
          <a:lstStyle/>
          <a:p>
            <a:pPr algn="ctr"/>
            <a:r>
              <a:rPr lang="en-US" sz="4800">
                <a:ln>
                  <a:solidFill>
                    <a:sysClr val="windowText" lastClr="000000"/>
                  </a:solidFill>
                </a:ln>
                <a:effectLst>
                  <a:outerShdw blurRad="38100" dist="38100" dir="2700000" algn="tl">
                    <a:srgbClr val="000000">
                      <a:alpha val="43137"/>
                    </a:srgbClr>
                  </a:outerShdw>
                </a:effectLst>
                <a:latin typeface="MJSleepSweetly"/>
                <a:ea typeface="MJSleepSweetly"/>
              </a:rPr>
              <a:t>Tuesday 4/14/20 </a:t>
            </a: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35796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3131619849"/>
              </p:ext>
            </p:extLst>
          </p:nvPr>
        </p:nvGraphicFramePr>
        <p:xfrm>
          <a:off x="239340" y="1740376"/>
          <a:ext cx="7293719" cy="7994316"/>
        </p:xfrm>
        <a:graphic>
          <a:graphicData uri="http://schemas.openxmlformats.org/drawingml/2006/table">
            <a:tbl>
              <a:tblPr firstRow="1" bandRow="1">
                <a:tableStyleId>{5C22544A-7EE6-4342-B048-85BDC9FD1C3A}</a:tableStyleId>
              </a:tblPr>
              <a:tblGrid>
                <a:gridCol w="2143125">
                  <a:extLst>
                    <a:ext uri="{9D8B030D-6E8A-4147-A177-3AD203B41FA5}">
                      <a16:colId xmlns:a16="http://schemas.microsoft.com/office/drawing/2014/main" val="1574818070"/>
                    </a:ext>
                  </a:extLst>
                </a:gridCol>
                <a:gridCol w="5150594">
                  <a:extLst>
                    <a:ext uri="{9D8B030D-6E8A-4147-A177-3AD203B41FA5}">
                      <a16:colId xmlns:a16="http://schemas.microsoft.com/office/drawing/2014/main" val="577556384"/>
                    </a:ext>
                  </a:extLst>
                </a:gridCol>
              </a:tblGrid>
              <a:tr h="369221">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735340">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a:t>
                      </a:r>
                      <a:endParaRPr lang="en-US" dirty="0"/>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Read the books on </a:t>
                      </a:r>
                      <a:r>
                        <a:rPr lang="en-US" sz="1400" b="0" i="0" u="none" strike="noStrike" kern="1200" cap="none" spc="0" normalizeH="0" baseline="0" noProof="0" dirty="0">
                          <a:ln>
                            <a:noFill/>
                          </a:ln>
                          <a:effectLst/>
                          <a:uLnTx/>
                          <a:uFillTx/>
                          <a:latin typeface="Century Gothic"/>
                          <a:hlinkClick r:id="rId4"/>
                        </a:rPr>
                        <a:t>Epic!</a:t>
                      </a:r>
                      <a:r>
                        <a:rPr lang="en-US" sz="1400" b="0" i="0" u="none" strike="noStrike" kern="1200" cap="none" spc="0" normalizeH="0" baseline="0" noProof="0" dirty="0">
                          <a:ln>
                            <a:noFill/>
                          </a:ln>
                          <a:effectLst/>
                          <a:uLnTx/>
                          <a:uFillTx/>
                          <a:latin typeface="Century Gothic"/>
                        </a:rPr>
                        <a:t> under '</a:t>
                      </a:r>
                      <a:r>
                        <a:rPr lang="en-US" sz="1400" b="0" i="0" u="none" strike="noStrike" kern="1200" cap="none" spc="0" normalizeH="0" baseline="0" noProof="0" dirty="0" err="1">
                          <a:ln>
                            <a:noFill/>
                          </a:ln>
                          <a:effectLst/>
                          <a:uLnTx/>
                          <a:uFillTx/>
                          <a:latin typeface="Century Gothic"/>
                        </a:rPr>
                        <a:t>Rogus</a:t>
                      </a:r>
                      <a:r>
                        <a:rPr lang="en-US" sz="1400" b="0" i="0" u="none" strike="noStrike" kern="1200" cap="none" spc="0" normalizeH="0" baseline="0" noProof="0" dirty="0">
                          <a:ln>
                            <a:noFill/>
                          </a:ln>
                          <a:effectLst/>
                          <a:uLnTx/>
                          <a:uFillTx/>
                          <a:latin typeface="Century Gothic"/>
                        </a:rPr>
                        <a:t> Mythology' </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'Proverbs Activity Page' as an assignment on Teams (remember to turn this in) </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link below to find out the above question!  </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5"/>
                        </a:rPr>
                        <a:t>Click here to watch the Proverbs and Idioms video</a:t>
                      </a:r>
                      <a:endParaRPr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Helpful </a:t>
                      </a:r>
                      <a:r>
                        <a:rPr lang="en-US" sz="1400" b="0" i="0" u="none" strike="noStrike" kern="1200" cap="none" spc="0" normalizeH="0" baseline="0" noProof="0" dirty="0">
                          <a:ln>
                            <a:noFill/>
                          </a:ln>
                          <a:effectLst/>
                          <a:uLnTx/>
                          <a:uFillTx/>
                          <a:latin typeface="Century Gothic"/>
                          <a:hlinkClick r:id="rId6"/>
                        </a:rPr>
                        <a:t>Idiom Dictionary</a:t>
                      </a:r>
                      <a:endParaRPr lang="en-US" sz="1400" b="0" i="0" u="none" strike="noStrike" kern="1200" cap="none" spc="0" normalizeH="0" baseline="0" noProof="0" dirty="0">
                        <a:ln>
                          <a:noFill/>
                        </a:ln>
                        <a:effectLst/>
                        <a:uLnTx/>
                        <a:uFillTx/>
                        <a:latin typeface="Century Gothic"/>
                      </a:endParaRP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523037">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dirty="0">
                          <a:ln>
                            <a:noFill/>
                          </a:ln>
                          <a:effectLst/>
                          <a:uLnTx/>
                          <a:uFillTx/>
                          <a:latin typeface="Century Gothic"/>
                          <a:ea typeface="MJAreYouSirius"/>
                          <a:cs typeface="+mn-cs"/>
                        </a:rPr>
                        <a:t> (10 minutes)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7"/>
                        </a:rPr>
                        <a:t>Khan Academy</a:t>
                      </a:r>
                      <a:r>
                        <a:rPr lang="en-US" sz="1400" b="0" i="0" u="none" strike="noStrike" kern="1200" cap="none" spc="0" normalizeH="0" baseline="0" noProof="0" dirty="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 Relating decimals and fractions in words"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 Relating decimals and fractions in words"</a:t>
                      </a: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277838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8"/>
                        </a:rPr>
                        <a:t>Read Works</a:t>
                      </a:r>
                      <a:r>
                        <a:rPr lang="en-US" sz="1400" b="0" i="0" u="none" strike="noStrike" kern="1200" cap="none" spc="0" normalizeH="0" baseline="0" noProof="0" dirty="0">
                          <a:ln>
                            <a:noFill/>
                          </a:ln>
                          <a:effectLst/>
                          <a:uLnTx/>
                          <a:uFillTx/>
                          <a:latin typeface="Century Gothic"/>
                        </a:rPr>
                        <a:t> and log in </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On Read Works, read the assigned article </a:t>
                      </a:r>
                      <a:r>
                        <a:rPr lang="en-US" sz="1400" b="0" i="0" u="none" strike="noStrike" kern="1200" cap="none" spc="0" normalizeH="0" baseline="0" noProof="0" dirty="0">
                          <a:ln>
                            <a:noFill/>
                          </a:ln>
                          <a:solidFill>
                            <a:srgbClr val="FF0000"/>
                          </a:solidFill>
                          <a:effectLst/>
                          <a:uLnTx/>
                          <a:uFillTx/>
                          <a:latin typeface="Century Gothic"/>
                        </a:rPr>
                        <a:t>and</a:t>
                      </a:r>
                      <a:r>
                        <a:rPr lang="en-US" sz="1400" b="0" i="0" u="none" strike="noStrike" kern="1200" cap="none" spc="0" normalizeH="0" baseline="0" noProof="0" dirty="0">
                          <a:ln>
                            <a:noFill/>
                          </a:ln>
                          <a:effectLst/>
                          <a:uLnTx/>
                          <a:uFillTx/>
                          <a:latin typeface="Century Gothic"/>
                        </a:rPr>
                        <a:t> </a:t>
                      </a:r>
                      <a:r>
                        <a:rPr lang="en-US" sz="1400" b="0" i="0" u="none" strike="noStrike" kern="1200" cap="none" spc="0" normalizeH="0" baseline="0" noProof="0" dirty="0">
                          <a:ln>
                            <a:noFill/>
                          </a:ln>
                          <a:solidFill>
                            <a:srgbClr val="C00000"/>
                          </a:solidFill>
                          <a:effectLst/>
                          <a:uLnTx/>
                          <a:uFillTx/>
                          <a:latin typeface="Century Gothic"/>
                        </a:rPr>
                        <a:t>complete the questions</a:t>
                      </a:r>
                      <a:r>
                        <a:rPr lang="en-US" sz="1400" b="0" i="0" u="none" strike="noStrike" kern="1200" cap="none" spc="0" normalizeH="0" baseline="0" noProof="0" dirty="0">
                          <a:ln>
                            <a:noFill/>
                          </a:ln>
                          <a:effectLst/>
                          <a:uLnTx/>
                          <a:uFillTx/>
                          <a:latin typeface="Century Gothic"/>
                        </a:rPr>
                        <a:t> called: </a:t>
                      </a:r>
                      <a:r>
                        <a:rPr lang="en-US" sz="1400" b="0" i="0" u="none" strike="noStrike" kern="1200" cap="none" spc="0" normalizeH="0" baseline="0" noProof="0" dirty="0">
                          <a:ln>
                            <a:noFill/>
                          </a:ln>
                          <a:effectLst/>
                          <a:uLnTx/>
                          <a:uFillTx/>
                          <a:latin typeface="Century Gothic"/>
                          <a:hlinkClick r:id="rId9"/>
                        </a:rPr>
                        <a:t>Ancient Greece - The Ancient Greeks</a:t>
                      </a:r>
                      <a:r>
                        <a:rPr lang="en-US" dirty="0"/>
                        <a:t>. </a:t>
                      </a:r>
                      <a:r>
                        <a:rPr lang="en-US" sz="1400" b="1" dirty="0">
                          <a:highlight>
                            <a:srgbClr val="FFFF00"/>
                          </a:highlight>
                          <a:latin typeface="Century Gothic"/>
                        </a:rPr>
                        <a:t>If you score 50% or lower, you will have to redo the assignment.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Watch the video: "Ancient Mosaic Materials"</a:t>
                      </a:r>
                      <a:endParaRPr lang="en-US" sz="1400" dirty="0">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0"/>
                        </a:rPr>
                        <a:t>Click here to watch the video: Ancient Mosaic Materials</a:t>
                      </a:r>
                      <a:endParaRPr lang="en-US" sz="1400" dirty="0">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Create your own mosaic project- can be of a pet, sport, etc. Feel free to email your teacher a picture of your project! </a:t>
                      </a:r>
                      <a:endParaRPr lang="en-US" dirty="0">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1"/>
                        </a:rPr>
                        <a:t>Click here for Easy Paper Mosaic Instructions</a:t>
                      </a:r>
                      <a:r>
                        <a:rPr lang="en-US" sz="1400" b="0" i="0" u="none" strike="noStrike" kern="1200" cap="none" spc="0" normalizeH="0" baseline="0" noProof="0" dirty="0">
                          <a:ln>
                            <a:noFill/>
                          </a:ln>
                          <a:effectLst/>
                          <a:uLnTx/>
                          <a:uFillTx/>
                          <a:latin typeface="Century Gothic"/>
                        </a:rPr>
                        <a:t> </a:t>
                      </a: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356883">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Complete the experiment and reflection, "Experimenting with Light Waves and Rainbows" as an assignment on Teams (remember to turn this in)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830997"/>
          </a:xfrm>
          <a:prstGeom prst="rect">
            <a:avLst/>
          </a:prstGeom>
          <a:noFill/>
        </p:spPr>
        <p:txBody>
          <a:bodyPr wrap="square" rtlCol="0" anchor="t">
            <a:spAutoFit/>
          </a:bodyPr>
          <a:lstStyle/>
          <a:p>
            <a:pPr algn="ctr"/>
            <a:r>
              <a:rPr lang="en-US" sz="4800">
                <a:ln>
                  <a:solidFill>
                    <a:sysClr val="windowText" lastClr="000000"/>
                  </a:solidFill>
                </a:ln>
                <a:effectLst>
                  <a:outerShdw blurRad="38100" dist="38100" dir="2700000" algn="tl">
                    <a:srgbClr val="000000">
                      <a:alpha val="43137"/>
                    </a:srgbClr>
                  </a:outerShdw>
                </a:effectLst>
                <a:latin typeface="MJSleepSweetly"/>
                <a:ea typeface="MJSleepSweetly"/>
              </a:rPr>
              <a:t>Wednesday 4/15/20 </a:t>
            </a: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416428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912786706"/>
              </p:ext>
            </p:extLst>
          </p:nvPr>
        </p:nvGraphicFramePr>
        <p:xfrm>
          <a:off x="239340" y="1740376"/>
          <a:ext cx="7293719" cy="7701765"/>
        </p:xfrm>
        <a:graphic>
          <a:graphicData uri="http://schemas.openxmlformats.org/drawingml/2006/table">
            <a:tbl>
              <a:tblPr firstRow="1" bandRow="1">
                <a:tableStyleId>{5C22544A-7EE6-4342-B048-85BDC9FD1C3A}</a:tableStyleId>
              </a:tblPr>
              <a:tblGrid>
                <a:gridCol w="2333624">
                  <a:extLst>
                    <a:ext uri="{9D8B030D-6E8A-4147-A177-3AD203B41FA5}">
                      <a16:colId xmlns:a16="http://schemas.microsoft.com/office/drawing/2014/main" val="1574818070"/>
                    </a:ext>
                  </a:extLst>
                </a:gridCol>
                <a:gridCol w="4960095">
                  <a:extLst>
                    <a:ext uri="{9D8B030D-6E8A-4147-A177-3AD203B41FA5}">
                      <a16:colId xmlns:a16="http://schemas.microsoft.com/office/drawing/2014/main" val="577556384"/>
                    </a:ext>
                  </a:extLst>
                </a:gridCol>
              </a:tblGrid>
              <a:tr h="573322">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228850">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hlinkClick r:id="rId3"/>
                        </a:rPr>
                        <a:t>Freckle ELA</a:t>
                      </a:r>
                      <a:r>
                        <a:rPr lang="en-US" sz="1400" b="0" i="0" u="none" strike="noStrike" kern="1200" cap="none" spc="0" normalizeH="0" baseline="0" noProof="0">
                          <a:ln>
                            <a:noFill/>
                          </a:ln>
                          <a:effectLst/>
                          <a:uLnTx/>
                          <a:uFillTx/>
                          <a:latin typeface="Century Gothic"/>
                          <a:ea typeface="MJAreYouSirius"/>
                          <a:cs typeface="+mn-cs"/>
                        </a:rPr>
                        <a:t> (10 minutes)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rPr>
                        <a:t> </a:t>
                      </a:r>
                      <a:r>
                        <a:rPr lang="en-US" sz="1400" b="0" i="0" u="none" strike="noStrike" kern="1200" cap="none" spc="0" normalizeH="0" baseline="0" noProof="0">
                          <a:ln>
                            <a:noFill/>
                          </a:ln>
                          <a:effectLst/>
                          <a:uLnTx/>
                          <a:uFillTx/>
                          <a:latin typeface="Century Gothic"/>
                          <a:ea typeface="MJAreYouSirius"/>
                          <a:cs typeface="+mn-cs"/>
                        </a:rPr>
                        <a:t>Watch the Hercules Cartoon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hlinkClick r:id="rId4"/>
                        </a:rPr>
                        <a:t>Click here to watch the Hercules Cartoon</a:t>
                      </a:r>
                      <a:r>
                        <a:rPr lang="en-US" sz="1400" b="0" i="0" u="none" strike="noStrike" kern="1200" cap="none" spc="0" normalizeH="0" baseline="0" noProof="0">
                          <a:ln>
                            <a:noFill/>
                          </a:ln>
                          <a:effectLst/>
                          <a:uLnTx/>
                          <a:uFillTx/>
                          <a:latin typeface="Century Gothic"/>
                        </a:rPr>
                        <a:t> </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Using the books you read on </a:t>
                      </a:r>
                      <a:r>
                        <a:rPr lang="en-US" sz="1400" b="0" i="0" u="none" strike="noStrike" kern="1200" cap="none" spc="0" normalizeH="0" baseline="0" noProof="0">
                          <a:ln>
                            <a:noFill/>
                          </a:ln>
                          <a:effectLst/>
                          <a:uLnTx/>
                          <a:uFillTx/>
                          <a:latin typeface="Century Gothic"/>
                          <a:ea typeface="MJAreYouSirius"/>
                          <a:cs typeface="+mn-cs"/>
                          <a:hlinkClick r:id="rId5"/>
                        </a:rPr>
                        <a:t>Epic!</a:t>
                      </a:r>
                      <a:r>
                        <a:rPr lang="en-US" sz="1400" b="0" i="0" u="none" strike="noStrike" kern="1200" cap="none" spc="0" normalizeH="0" baseline="0" noProof="0">
                          <a:ln>
                            <a:noFill/>
                          </a:ln>
                          <a:effectLst/>
                          <a:uLnTx/>
                          <a:uFillTx/>
                          <a:latin typeface="Century Gothic"/>
                          <a:ea typeface="MJAreYouSirius"/>
                          <a:cs typeface="+mn-cs"/>
                        </a:rPr>
                        <a:t> this week, to create a trading card</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hlinkClick r:id="rId6"/>
                        </a:rPr>
                        <a:t>Click here for directions for the trading card</a:t>
                      </a:r>
                      <a:r>
                        <a:rPr lang="en-US" sz="1400" b="0" i="0" u="none" strike="noStrike" kern="1200" cap="none" spc="0" normalizeH="0" baseline="0" noProof="0">
                          <a:ln>
                            <a:noFill/>
                          </a:ln>
                          <a:effectLst/>
                          <a:uLnTx/>
                          <a:uFillTx/>
                          <a:latin typeface="Century Gothic"/>
                        </a:rPr>
                        <a:t> </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"Trading Card" as an assignment on Teams (remember to turn this in)</a:t>
                      </a: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666875">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hlinkClick r:id="rId3"/>
                        </a:rPr>
                        <a:t>Freckle Math</a:t>
                      </a:r>
                      <a:r>
                        <a:rPr lang="en-US" sz="1400" b="0" i="0" u="none" strike="noStrike" kern="1200" cap="none" spc="0" normalizeH="0" baseline="0" noProof="0">
                          <a:ln>
                            <a:noFill/>
                          </a:ln>
                          <a:effectLst/>
                          <a:uLnTx/>
                          <a:uFillTx/>
                          <a:latin typeface="Century Gothic"/>
                          <a:ea typeface="MJAreYouSirius"/>
                          <a:cs typeface="+mn-cs"/>
                        </a:rPr>
                        <a:t> (10 minutes)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a:ln>
                            <a:noFill/>
                          </a:ln>
                          <a:effectLst/>
                          <a:uLnTx/>
                          <a:uFillTx/>
                          <a:latin typeface="Century Gothic"/>
                          <a:hlinkClick r:id="rId7"/>
                        </a:rPr>
                        <a:t>Khan Academy</a:t>
                      </a:r>
                      <a:r>
                        <a:rPr lang="en-US" sz="1400" b="0" i="0" u="none" strike="noStrike" kern="1200" cap="none" spc="0" normalizeH="0" baseline="0" noProof="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Watch the videos called "Decimal place value" and "Graphing tenths from 0 to 1"</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activity called "Decimals on the number line: tenths 0-1"</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33475">
                <a:tc>
                  <a:txBody>
                    <a:bodyPr/>
                    <a:lstStyle/>
                    <a:p>
                      <a:pPr algn="ctr"/>
                      <a:r>
                        <a:rPr lang="en-US" sz="1800">
                          <a:latin typeface="KG Summer Storm Smooth"/>
                          <a:ea typeface="MJAreYouSirius"/>
                        </a:rPr>
                        <a:t>Social </a:t>
                      </a:r>
                      <a:endParaRPr lang="en-US" sz="1800" b="0" i="0" u="none" strike="noStrike" kern="1200" cap="none" spc="0" normalizeH="0" baseline="0" noProof="0">
                        <a:ln>
                          <a:noFill/>
                        </a:ln>
                        <a:solidFill>
                          <a:prstClr val="black"/>
                        </a:solidFill>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No social studies today</a:t>
                      </a:r>
                      <a:endParaRPr kumimoji="0" lang="en-US" sz="1800" b="0" i="0" u="none" strike="noStrike" kern="1200" cap="none" spc="0" normalizeH="0" baseline="0" noProof="0">
                        <a:ln>
                          <a:noFill/>
                        </a:ln>
                        <a:solidFill>
                          <a:prstClr val="black"/>
                        </a:solidFill>
                        <a:effectLst/>
                        <a:uLnTx/>
                        <a:uFillTx/>
                        <a:latin typeface="Century Gothic" panose="020B0502020202020204" pitchFamily="34" charset="0"/>
                        <a:ea typeface="MJAreYouSirius" panose="02000603000000000000" pitchFamily="2" charset="0"/>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2099243">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Go on </a:t>
                      </a:r>
                      <a:r>
                        <a:rPr lang="en-US" sz="1400" b="0" i="0" u="none" strike="noStrike" kern="1200" cap="none" spc="0" normalizeH="0" baseline="0" noProof="0">
                          <a:ln>
                            <a:noFill/>
                          </a:ln>
                          <a:effectLst/>
                          <a:uLnTx/>
                          <a:uFillTx/>
                          <a:latin typeface="Century Gothic"/>
                          <a:hlinkClick r:id="rId8"/>
                        </a:rPr>
                        <a:t>BrainPop</a:t>
                      </a:r>
                      <a:r>
                        <a:rPr lang="en-US" sz="1400" b="0" i="0" u="none" strike="noStrike" kern="1200" cap="none" spc="0" normalizeH="0" baseline="0" noProof="0">
                          <a:ln>
                            <a:noFill/>
                          </a:ln>
                          <a:effectLst/>
                          <a:uLnTx/>
                          <a:uFillTx/>
                          <a:latin typeface="Century Gothic"/>
                          <a:ea typeface="MJAreYouSirius"/>
                          <a:cs typeface="+mn-cs"/>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Watch the video "Rainbows" and take the quiz assigned to you on </a:t>
                      </a:r>
                      <a:r>
                        <a:rPr lang="en-US" sz="1400" b="0" i="0" u="none" strike="noStrike" kern="1200" cap="none" spc="0" normalizeH="0" baseline="0" noProof="0" err="1">
                          <a:ln>
                            <a:noFill/>
                          </a:ln>
                          <a:effectLst/>
                          <a:uLnTx/>
                          <a:uFillTx/>
                          <a:latin typeface="Century Gothic"/>
                          <a:ea typeface="MJAreYouSirius"/>
                          <a:cs typeface="+mn-cs"/>
                        </a:rPr>
                        <a:t>BrainPop</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Complete the assignment "Exploring Light Waves Cause and Effect" on Teams (remember to turn this in). Use the </a:t>
                      </a:r>
                      <a:r>
                        <a:rPr lang="en-US" sz="1400" b="0" i="0" u="none" strike="noStrike" kern="1200" cap="none" spc="0" normalizeH="0" baseline="0" noProof="0" err="1">
                          <a:ln>
                            <a:noFill/>
                          </a:ln>
                          <a:effectLst/>
                          <a:uLnTx/>
                          <a:uFillTx/>
                          <a:latin typeface="Century Gothic"/>
                          <a:ea typeface="MJAreYouSirius"/>
                          <a:cs typeface="+mn-cs"/>
                        </a:rPr>
                        <a:t>BrainPop</a:t>
                      </a:r>
                      <a:r>
                        <a:rPr lang="en-US" sz="1400" b="0" i="0" u="none" strike="noStrike" kern="1200" cap="none" spc="0" normalizeH="0" baseline="0" noProof="0">
                          <a:ln>
                            <a:noFill/>
                          </a:ln>
                          <a:effectLst/>
                          <a:uLnTx/>
                          <a:uFillTx/>
                          <a:latin typeface="Century Gothic"/>
                          <a:ea typeface="MJAreYouSirius"/>
                          <a:cs typeface="+mn-cs"/>
                        </a:rPr>
                        <a:t> video to help you with the assignment.</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830997"/>
          </a:xfrm>
          <a:prstGeom prst="rect">
            <a:avLst/>
          </a:prstGeom>
          <a:noFill/>
        </p:spPr>
        <p:txBody>
          <a:bodyPr wrap="square" rtlCol="0" anchor="t">
            <a:spAutoFit/>
          </a:bodyPr>
          <a:lstStyle/>
          <a:p>
            <a:pPr algn="ctr"/>
            <a:r>
              <a:rPr lang="en-US" sz="4800">
                <a:ln>
                  <a:solidFill>
                    <a:sysClr val="windowText" lastClr="000000"/>
                  </a:solidFill>
                </a:ln>
                <a:effectLst>
                  <a:outerShdw blurRad="38100" dist="38100" dir="2700000" algn="tl">
                    <a:srgbClr val="000000">
                      <a:alpha val="43137"/>
                    </a:srgbClr>
                  </a:outerShdw>
                </a:effectLst>
                <a:latin typeface="MJSleepSweetly"/>
                <a:ea typeface="MJSleepSweetly"/>
              </a:rPr>
              <a:t>Thursday 4/16/20 </a:t>
            </a: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85346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856714020"/>
              </p:ext>
            </p:extLst>
          </p:nvPr>
        </p:nvGraphicFramePr>
        <p:xfrm>
          <a:off x="239340" y="2397601"/>
          <a:ext cx="7293717" cy="6648830"/>
        </p:xfrm>
        <a:graphic>
          <a:graphicData uri="http://schemas.openxmlformats.org/drawingml/2006/table">
            <a:tbl>
              <a:tblPr firstRow="1" bandRow="1">
                <a:tableStyleId>{5C22544A-7EE6-4342-B048-85BDC9FD1C3A}</a:tableStyleId>
              </a:tblPr>
              <a:tblGrid>
                <a:gridCol w="2362199">
                  <a:extLst>
                    <a:ext uri="{9D8B030D-6E8A-4147-A177-3AD203B41FA5}">
                      <a16:colId xmlns:a16="http://schemas.microsoft.com/office/drawing/2014/main" val="1574818070"/>
                    </a:ext>
                  </a:extLst>
                </a:gridCol>
                <a:gridCol w="4931518">
                  <a:extLst>
                    <a:ext uri="{9D8B030D-6E8A-4147-A177-3AD203B41FA5}">
                      <a16:colId xmlns:a16="http://schemas.microsoft.com/office/drawing/2014/main" val="577556384"/>
                    </a:ext>
                  </a:extLst>
                </a:gridCol>
              </a:tblGrid>
              <a:tr h="433387">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971550">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Read from a book of your choice! Use a book you have at home or </a:t>
                      </a:r>
                      <a:r>
                        <a:rPr lang="en-US" sz="1400" b="0" i="0" u="none" strike="noStrike" kern="1200" cap="none" spc="0" normalizeH="0" baseline="0" noProof="0" dirty="0">
                          <a:ln>
                            <a:noFill/>
                          </a:ln>
                          <a:effectLst/>
                          <a:uLnTx/>
                          <a:uFillTx/>
                          <a:latin typeface="Century Gothic"/>
                          <a:ea typeface="MJAreYouSirius"/>
                          <a:cs typeface="+mn-cs"/>
                          <a:hlinkClick r:id="rId3"/>
                        </a:rPr>
                        <a:t>Epic!</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4"/>
                        </a:rPr>
                        <a:t>www.spellingcity.com/mlfish</a:t>
                      </a:r>
                      <a:r>
                        <a:rPr lang="en-US" sz="1400" b="0" i="0" u="none" strike="noStrike" kern="1200" cap="none" spc="0" normalizeH="0" baseline="0" noProof="0" dirty="0">
                          <a:ln>
                            <a:noFill/>
                          </a:ln>
                          <a:effectLst/>
                          <a:uLnTx/>
                          <a:uFillTx/>
                          <a:latin typeface="Century Gothic"/>
                          <a:ea typeface="MJAreYouSirius"/>
                          <a:cs typeface="+mn-cs"/>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847725">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Go on </a:t>
                      </a:r>
                      <a:r>
                        <a:rPr lang="en-US" sz="1400" b="0" i="0" u="none" strike="noStrike" kern="1200" cap="none" spc="0" normalizeH="0" baseline="0" noProof="0" dirty="0">
                          <a:ln>
                            <a:noFill/>
                          </a:ln>
                          <a:effectLst/>
                          <a:uLnTx/>
                          <a:uFillTx/>
                          <a:latin typeface="Century Gothic"/>
                          <a:ea typeface="MJAreYouSirius"/>
                          <a:cs typeface="+mn-cs"/>
                          <a:hlinkClick r:id="rId5"/>
                        </a:rPr>
                        <a:t>XtraMath</a:t>
                      </a:r>
                      <a:r>
                        <a:rPr lang="en-US" sz="1400" b="0" i="0" u="none" strike="noStrike" kern="1200" cap="none" spc="0" normalizeH="0" baseline="0" noProof="0" dirty="0">
                          <a:ln>
                            <a:noFill/>
                          </a:ln>
                          <a:effectLst/>
                          <a:uLnTx/>
                          <a:uFillTx/>
                          <a:latin typeface="Century Gothic"/>
                          <a:ea typeface="MJAreYouSirius"/>
                          <a:cs typeface="+mn-cs"/>
                        </a:rPr>
                        <a:t>, </a:t>
                      </a:r>
                      <a:r>
                        <a:rPr lang="en-US" sz="1400" b="0" i="0" u="none" strike="noStrike" kern="1200" cap="none" spc="0" normalizeH="0" baseline="0" noProof="0" dirty="0">
                          <a:ln>
                            <a:noFill/>
                          </a:ln>
                          <a:effectLst/>
                          <a:uLnTx/>
                          <a:uFillTx/>
                          <a:latin typeface="Century Gothic"/>
                          <a:ea typeface="MJAreYouSirius"/>
                          <a:cs typeface="+mn-cs"/>
                          <a:hlinkClick r:id="rId6"/>
                        </a:rPr>
                        <a:t>Reflex</a:t>
                      </a:r>
                      <a:r>
                        <a:rPr lang="en-US" sz="1400" b="0" i="0" u="none" strike="noStrike" kern="1200" cap="none" spc="0" normalizeH="0" baseline="0" noProof="0" dirty="0">
                          <a:ln>
                            <a:noFill/>
                          </a:ln>
                          <a:effectLst/>
                          <a:uLnTx/>
                          <a:uFillTx/>
                          <a:latin typeface="Century Gothic"/>
                          <a:ea typeface="MJAreYouSirius"/>
                          <a:cs typeface="+mn-cs"/>
                        </a:rPr>
                        <a:t>, and/or </a:t>
                      </a:r>
                      <a:r>
                        <a:rPr lang="en-US" sz="1400" b="0" i="0" u="none" strike="noStrike" kern="1200" cap="none" spc="0" normalizeH="0" baseline="0" noProof="0" dirty="0">
                          <a:ln>
                            <a:noFill/>
                          </a:ln>
                          <a:effectLst/>
                          <a:uLnTx/>
                          <a:uFillTx/>
                          <a:latin typeface="Century Gothic"/>
                          <a:ea typeface="MJAreYouSirius"/>
                          <a:cs typeface="+mn-cs"/>
                          <a:hlinkClick r:id="rId7"/>
                        </a:rPr>
                        <a:t>Prodigy</a:t>
                      </a:r>
                      <a:r>
                        <a:rPr lang="en-US" sz="1400" b="0" i="0" u="none" strike="noStrike" kern="1200" cap="none" spc="0" normalizeH="0" baseline="0" noProof="0" dirty="0">
                          <a:ln>
                            <a:noFill/>
                          </a:ln>
                          <a:effectLst/>
                          <a:uLnTx/>
                          <a:uFillTx/>
                          <a:latin typeface="Century Gothic"/>
                          <a:ea typeface="MJAreYouSirius"/>
                          <a:cs typeface="+mn-cs"/>
                        </a:rPr>
                        <a:t> to practice your math facts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43827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Play these interactive games:</a:t>
                      </a:r>
                    </a:p>
                    <a:p>
                      <a:pPr marL="285750" lvl="0" indent="-285750" algn="l">
                        <a:lnSpc>
                          <a:spcPct val="100000"/>
                        </a:lnSpc>
                        <a:spcBef>
                          <a:spcPts val="0"/>
                        </a:spcBef>
                        <a:spcAft>
                          <a:spcPts val="0"/>
                        </a:spcAft>
                        <a:buFont typeface="Wingdings"/>
                        <a:buChar char="q"/>
                      </a:pPr>
                      <a:r>
                        <a:rPr lang="en-US" b="0" i="0" dirty="0">
                          <a:latin typeface="Century Gothic"/>
                          <a:hlinkClick r:id="rId8"/>
                        </a:rPr>
                        <a:t>Funny Fill-In: Museum Madness</a:t>
                      </a:r>
                      <a:endParaRPr lang="en-US" sz="1400" b="0" i="0" u="none" strike="noStrike" kern="1200" cap="none" spc="0" normalizeH="0" baseline="0" noProof="0" dirty="0">
                        <a:ln>
                          <a:noFill/>
                        </a:ln>
                        <a:effectLst/>
                        <a:uLnTx/>
                        <a:uFillTx/>
                        <a:latin typeface="Century Gothic"/>
                      </a:endParaRP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9"/>
                        </a:rPr>
                        <a:t>Click to play: A Chariot Race</a:t>
                      </a:r>
                      <a:endParaRPr lang="en-US" sz="1400">
                        <a:latin typeface="Century Gothic"/>
                      </a:endParaRP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0"/>
                        </a:rPr>
                        <a:t>Click to play: Zeus the Mighty</a:t>
                      </a:r>
                      <a:endParaRPr lang="en-US" sz="1400" dirty="0">
                        <a:latin typeface="Century Gothic"/>
                      </a:endParaRP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1"/>
                        </a:rPr>
                        <a:t>Click to play: Catapult</a:t>
                      </a:r>
                      <a:endParaRPr lang="en-US" sz="1400" b="0" i="0" u="none" strike="noStrike" kern="1200" cap="none" spc="0" normalizeH="0" baseline="0" noProof="0" dirty="0">
                        <a:ln>
                          <a:noFill/>
                        </a:ln>
                        <a:effectLst/>
                        <a:uLnTx/>
                        <a:uFillTx/>
                        <a:latin typeface="Century Gothic"/>
                      </a:endParaRPr>
                    </a:p>
                    <a:p>
                      <a:pPr marL="285750" lvl="0" indent="-285750" algn="l">
                        <a:lnSpc>
                          <a:spcPct val="100000"/>
                        </a:lnSpc>
                        <a:spcBef>
                          <a:spcPts val="0"/>
                        </a:spcBef>
                        <a:spcAft>
                          <a:spcPts val="0"/>
                        </a:spcAft>
                        <a:buFont typeface="Wingdings"/>
                        <a:buChar char="q"/>
                      </a:pPr>
                      <a:r>
                        <a:rPr lang="en-US" b="0" i="0" dirty="0">
                          <a:latin typeface="Century Gothic"/>
                          <a:hlinkClick r:id="rId12"/>
                        </a:rPr>
                        <a:t>Historical civilization Personality Quiz </a:t>
                      </a:r>
                      <a:endParaRPr lang="en-US" sz="1400" b="0" i="0" u="none" strike="noStrike" kern="1200" cap="none" spc="0" normalizeH="0" baseline="0" noProof="0" dirty="0">
                        <a:ln>
                          <a:noFill/>
                        </a:ln>
                        <a:effectLst/>
                        <a:uLnTx/>
                        <a:uFillTx/>
                        <a:latin typeface="Century Gothic"/>
                      </a:endParaRPr>
                    </a:p>
                    <a:p>
                      <a:pPr marL="0" lvl="0" indent="0" algn="l">
                        <a:lnSpc>
                          <a:spcPct val="100000"/>
                        </a:lnSpc>
                        <a:spcBef>
                          <a:spcPts val="0"/>
                        </a:spcBef>
                        <a:spcAft>
                          <a:spcPts val="0"/>
                        </a:spcAft>
                        <a:buNone/>
                      </a:pPr>
                      <a:r>
                        <a:rPr lang="en-US" dirty="0">
                          <a:latin typeface="Century Gothic"/>
                          <a:hlinkClick r:id="rId12"/>
                        </a:rPr>
                        <a:t>Where in the ancient world would you flourish?</a:t>
                      </a:r>
                      <a:endParaRPr lang="en-US" sz="1400" b="0" i="0" u="none" strike="noStrike" kern="1200" cap="none" spc="0" normalizeH="0" baseline="0" noProof="0">
                        <a:ln>
                          <a:noFill/>
                        </a:ln>
                        <a:effectLst/>
                        <a:uLnTx/>
                        <a:uFillTx/>
                        <a:latin typeface="Century Gothic"/>
                      </a:endParaRPr>
                    </a:p>
                    <a:p>
                      <a:pPr marL="285750" lvl="0" indent="-285750" algn="l">
                        <a:lnSpc>
                          <a:spcPct val="100000"/>
                        </a:lnSpc>
                        <a:spcBef>
                          <a:spcPts val="0"/>
                        </a:spcBef>
                        <a:spcAft>
                          <a:spcPts val="0"/>
                        </a:spcAft>
                        <a:buFont typeface="Wingdings"/>
                        <a:buChar char="q"/>
                      </a:pP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72912">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Try these interactive science games on light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3"/>
                        </a:rPr>
                        <a:t>Click to play: ScienceWiz Games</a:t>
                      </a: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r h="1565500">
                <a:tc>
                  <a:txBody>
                    <a:bodyPr/>
                    <a:lstStyle/>
                    <a:p>
                      <a:pPr lvl="0" algn="ctr">
                        <a:buNone/>
                      </a:pPr>
                      <a:r>
                        <a:rPr lang="en-US" sz="1800" dirty="0">
                          <a:latin typeface="KG Summer Storm Smooth"/>
                          <a:ea typeface="MJAreYouSirius"/>
                        </a:rPr>
                        <a:t>Other</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Free Choice </a:t>
                      </a:r>
                      <a:r>
                        <a:rPr lang="en-US" sz="1400" b="0" i="0" u="none" strike="noStrike" kern="1200" cap="none" spc="0" normalizeH="0" baseline="0" noProof="0" dirty="0">
                          <a:ln>
                            <a:noFill/>
                          </a:ln>
                          <a:effectLst/>
                          <a:uLnTx/>
                          <a:uFillTx/>
                          <a:latin typeface="Century Gothic"/>
                          <a:ea typeface="MJAreYouSirius"/>
                          <a:cs typeface="+mn-cs"/>
                          <a:hlinkClick r:id="rId14"/>
                        </a:rPr>
                        <a:t>Freckle</a:t>
                      </a:r>
                      <a:r>
                        <a:rPr lang="en-US" sz="1400" b="0" i="0" u="none" strike="noStrike" kern="1200" cap="none" spc="0" normalizeH="0" baseline="0" noProof="0" dirty="0">
                          <a:ln>
                            <a:noFill/>
                          </a:ln>
                          <a:effectLst/>
                          <a:uLnTx/>
                          <a:uFillTx/>
                          <a:latin typeface="Century Gothic"/>
                          <a:ea typeface="MJAreYouSirius"/>
                          <a:cs typeface="+mn-cs"/>
                        </a:rPr>
                        <a:t> Friday</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Friday: See your </a:t>
                      </a: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in Teams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551052"/>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830997"/>
          </a:xfrm>
          <a:prstGeom prst="rect">
            <a:avLst/>
          </a:prstGeom>
          <a:noFill/>
        </p:spPr>
        <p:txBody>
          <a:bodyPr wrap="square" rtlCol="0" anchor="t">
            <a:spAutoFit/>
          </a:bodyPr>
          <a:lstStyle/>
          <a:p>
            <a:pPr algn="ctr"/>
            <a:r>
              <a:rPr lang="en-US" sz="4800">
                <a:ln>
                  <a:solidFill>
                    <a:sysClr val="windowText" lastClr="000000"/>
                  </a:solidFill>
                </a:ln>
                <a:effectLst>
                  <a:outerShdw blurRad="38100" dist="38100" dir="2700000" algn="tl">
                    <a:srgbClr val="000000">
                      <a:alpha val="43137"/>
                    </a:srgbClr>
                  </a:outerShdw>
                </a:effectLst>
                <a:latin typeface="MJSleepSweetly"/>
                <a:ea typeface="MJSleepSweetly"/>
              </a:rPr>
              <a:t>Flexible Friday 4/17/20</a:t>
            </a: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
        <p:nvSpPr>
          <p:cNvPr id="4" name="TextBox 3">
            <a:extLst>
              <a:ext uri="{FF2B5EF4-FFF2-40B4-BE49-F238E27FC236}">
                <a16:creationId xmlns:a16="http://schemas.microsoft.com/office/drawing/2014/main" id="{0C3EDD54-A4F5-4416-BCEE-D152B588C76B}"/>
              </a:ext>
            </a:extLst>
          </p:cNvPr>
          <p:cNvSpPr txBox="1"/>
          <p:nvPr/>
        </p:nvSpPr>
        <p:spPr>
          <a:xfrm>
            <a:off x="125040" y="1680903"/>
            <a:ext cx="7462997" cy="338554"/>
          </a:xfrm>
          <a:prstGeom prst="rect">
            <a:avLst/>
          </a:prstGeom>
          <a:noFill/>
        </p:spPr>
        <p:txBody>
          <a:bodyPr wrap="square" rtlCol="0" anchor="t">
            <a:spAutoFit/>
          </a:bodyPr>
          <a:lstStyle/>
          <a:p>
            <a:pPr algn="ctr"/>
            <a:r>
              <a:rPr lang="en-US" sz="1600" b="1" u="sng">
                <a:ln>
                  <a:solidFill>
                    <a:sysClr val="windowText" lastClr="000000"/>
                  </a:solidFill>
                </a:ln>
                <a:effectLst>
                  <a:outerShdw blurRad="38100" dist="38100" dir="2700000" algn="tl">
                    <a:srgbClr val="000000">
                      <a:alpha val="43137"/>
                    </a:srgbClr>
                  </a:outerShdw>
                </a:effectLst>
                <a:latin typeface="Century Gothic"/>
                <a:ea typeface="MJSleepSweetly"/>
              </a:rPr>
              <a:t>*Finish any work from the week. Here are some </a:t>
            </a:r>
            <a:r>
              <a:rPr lang="en-US" sz="1600" b="1" u="sng">
                <a:ln>
                  <a:solidFill>
                    <a:sysClr val="windowText" lastClr="000000"/>
                  </a:solidFill>
                </a:ln>
                <a:effectLst>
                  <a:outerShdw blurRad="38100" dist="38100" dir="2700000" algn="tl">
                    <a:srgbClr val="000000">
                      <a:alpha val="43137"/>
                    </a:srgbClr>
                  </a:outerShdw>
                </a:effectLst>
                <a:highlight>
                  <a:srgbClr val="FFFF00"/>
                </a:highlight>
                <a:latin typeface="Century Gothic"/>
                <a:ea typeface="MJSleepSweetly"/>
              </a:rPr>
              <a:t>optional</a:t>
            </a:r>
            <a:r>
              <a:rPr lang="en-US" sz="1600" b="1" u="sng">
                <a:ln>
                  <a:solidFill>
                    <a:sysClr val="windowText" lastClr="000000"/>
                  </a:solidFill>
                </a:ln>
                <a:effectLst>
                  <a:outerShdw blurRad="38100" dist="38100" dir="2700000" algn="tl">
                    <a:srgbClr val="000000">
                      <a:alpha val="43137"/>
                    </a:srgbClr>
                  </a:outerShdw>
                </a:effectLst>
                <a:latin typeface="Century Gothic"/>
                <a:ea typeface="MJSleepSweetly"/>
              </a:rPr>
              <a:t> activities below!*</a:t>
            </a:r>
            <a:endParaRPr lang="en-US" sz="1600" b="1" u="sng">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739092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Ellsworth</dc:creator>
  <cp:revision>74</cp:revision>
  <cp:lastPrinted>2020-02-28T20:48:54Z</cp:lastPrinted>
  <dcterms:created xsi:type="dcterms:W3CDTF">2016-06-16T06:24:03Z</dcterms:created>
  <dcterms:modified xsi:type="dcterms:W3CDTF">2020-04-13T13:59:22Z</dcterms:modified>
</cp:coreProperties>
</file>