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5" r:id="rId1"/>
  </p:sldMasterIdLst>
  <p:sldIdLst>
    <p:sldId id="256" r:id="rId2"/>
    <p:sldId id="268" r:id="rId3"/>
    <p:sldId id="260" r:id="rId4"/>
    <p:sldId id="275" r:id="rId5"/>
    <p:sldId id="262" r:id="rId6"/>
    <p:sldId id="270" r:id="rId7"/>
    <p:sldId id="263" r:id="rId8"/>
    <p:sldId id="259" r:id="rId9"/>
    <p:sldId id="272" r:id="rId10"/>
    <p:sldId id="269" r:id="rId11"/>
    <p:sldId id="264" r:id="rId12"/>
    <p:sldId id="274" r:id="rId13"/>
    <p:sldId id="258" r:id="rId14"/>
    <p:sldId id="271" r:id="rId15"/>
    <p:sldId id="273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12" autoAdjust="0"/>
    <p:restoredTop sz="94434" autoAdjust="0"/>
  </p:normalViewPr>
  <p:slideViewPr>
    <p:cSldViewPr>
      <p:cViewPr varScale="1">
        <p:scale>
          <a:sx n="72" d="100"/>
          <a:sy n="72" d="100"/>
        </p:scale>
        <p:origin x="1272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14537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822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44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760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454470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7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473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654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1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57378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39247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6E07A104-72AE-4AFD-BC36-DF72FCC8BA1F}" type="datetimeFigureOut">
              <a:rPr lang="en-US" smtClean="0"/>
              <a:t>8/24/2019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A47DCE69-35F7-4A6C-9983-2628373103E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46822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27" r:id="rId2"/>
    <p:sldLayoutId id="2147484028" r:id="rId3"/>
    <p:sldLayoutId id="2147484029" r:id="rId4"/>
    <p:sldLayoutId id="2147484030" r:id="rId5"/>
    <p:sldLayoutId id="2147484031" r:id="rId6"/>
    <p:sldLayoutId id="2147484032" r:id="rId7"/>
    <p:sldLayoutId id="2147484033" r:id="rId8"/>
    <p:sldLayoutId id="2147484034" r:id="rId9"/>
    <p:sldLayoutId id="2147484035" r:id="rId10"/>
    <p:sldLayoutId id="2147484036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066800"/>
            <a:ext cx="7772400" cy="1371600"/>
          </a:xfrm>
        </p:spPr>
        <p:txBody>
          <a:bodyPr/>
          <a:lstStyle/>
          <a:p>
            <a:r>
              <a:rPr lang="en-US" sz="9600" b="1" dirty="0">
                <a:solidFill>
                  <a:srgbClr val="C00000"/>
                </a:solidFill>
              </a:rPr>
              <a:t>Welcome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2438400"/>
            <a:ext cx="5181600" cy="890340"/>
          </a:xfrm>
        </p:spPr>
        <p:txBody>
          <a:bodyPr>
            <a:noAutofit/>
          </a:bodyPr>
          <a:lstStyle/>
          <a:p>
            <a:r>
              <a:rPr lang="en-US" sz="2800" b="1" dirty="0">
                <a:solidFill>
                  <a:schemeClr val="tx1"/>
                </a:solidFill>
                <a:latin typeface="+mj-lt"/>
              </a:rPr>
              <a:t>Mrs. Perch</a:t>
            </a:r>
          </a:p>
          <a:p>
            <a:r>
              <a:rPr lang="en-US" sz="2800" b="1" dirty="0">
                <a:solidFill>
                  <a:schemeClr val="tx1"/>
                </a:solidFill>
                <a:latin typeface="+mj-lt"/>
              </a:rPr>
              <a:t>2</a:t>
            </a:r>
            <a:r>
              <a:rPr lang="en-US" sz="2800" b="1" baseline="30000" dirty="0">
                <a:solidFill>
                  <a:schemeClr val="tx1"/>
                </a:solidFill>
                <a:latin typeface="+mj-lt"/>
              </a:rPr>
              <a:t>nd</a:t>
            </a:r>
            <a:r>
              <a:rPr lang="en-US" sz="2800" b="1" dirty="0">
                <a:solidFill>
                  <a:schemeClr val="tx1"/>
                </a:solidFill>
                <a:latin typeface="+mj-lt"/>
              </a:rPr>
              <a:t> Grade  Room 162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366CE6-333C-4E32-8AB7-BA6FB53F196B}"/>
              </a:ext>
            </a:extLst>
          </p:cNvPr>
          <p:cNvSpPr txBox="1"/>
          <p:nvPr/>
        </p:nvSpPr>
        <p:spPr>
          <a:xfrm>
            <a:off x="914400" y="352926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Presentation begins at 7:00  </a:t>
            </a:r>
          </a:p>
          <a:p>
            <a:pPr algn="ctr"/>
            <a:r>
              <a:rPr lang="en-US" sz="3600" b="1" dirty="0">
                <a:solidFill>
                  <a:srgbClr val="C00000"/>
                </a:solidFill>
              </a:rPr>
              <a:t>While waiting, please go through the checklist.  Remember to turn in when done!</a:t>
            </a:r>
          </a:p>
        </p:txBody>
      </p:sp>
    </p:spTree>
    <p:extLst>
      <p:ext uri="{BB962C8B-B14F-4D97-AF65-F5344CB8AC3E}">
        <p14:creationId xmlns:p14="http://schemas.microsoft.com/office/powerpoint/2010/main" val="1298400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>
            <a:extLst>
              <a:ext uri="{FF2B5EF4-FFF2-40B4-BE49-F238E27FC236}">
                <a16:creationId xmlns:a16="http://schemas.microsoft.com/office/drawing/2014/main" id="{0E880B70-9045-4B1E-A61A-E849BE8C8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4" name="Rectangle 73">
            <a:extLst>
              <a:ext uri="{FF2B5EF4-FFF2-40B4-BE49-F238E27FC236}">
                <a16:creationId xmlns:a16="http://schemas.microsoft.com/office/drawing/2014/main" id="{8E2B8A2D-F46F-4DA5-8AFF-BC57461C2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-98297" y="1295400"/>
            <a:ext cx="5636041" cy="548640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457200" indent="-457200" defTabSz="914400">
              <a:lnSpc>
                <a:spcPct val="89000"/>
              </a:lnSpc>
            </a:pPr>
            <a:r>
              <a:rPr lang="en-US" sz="2400" b="1" cap="all" dirty="0"/>
              <a:t>	Quarter 1</a:t>
            </a:r>
            <a:br>
              <a:rPr lang="en-US" sz="2400" cap="all" dirty="0"/>
            </a:br>
            <a:r>
              <a:rPr lang="en-US" sz="2400" cap="all" dirty="0"/>
              <a:t>- What Plants Need</a:t>
            </a:r>
            <a:br>
              <a:rPr lang="en-US" sz="2400" cap="all" dirty="0"/>
            </a:br>
            <a:r>
              <a:rPr lang="en-US" sz="2400" cap="all" dirty="0"/>
              <a:t>- Animal and Plant Dependence</a:t>
            </a:r>
            <a:br>
              <a:rPr lang="en-US" sz="2400" cap="all" dirty="0"/>
            </a:br>
            <a:br>
              <a:rPr lang="en-US" sz="2400" cap="all" dirty="0"/>
            </a:br>
            <a:r>
              <a:rPr lang="en-US" sz="2400" b="1" cap="all" dirty="0"/>
              <a:t>Quarter 2 </a:t>
            </a:r>
            <a:br>
              <a:rPr lang="en-US" sz="2400" cap="all" dirty="0"/>
            </a:br>
            <a:r>
              <a:rPr lang="en-US" sz="2400" cap="all" dirty="0"/>
              <a:t>- Diversity of Living Things</a:t>
            </a:r>
            <a:br>
              <a:rPr lang="en-US" sz="2400" cap="all" dirty="0"/>
            </a:br>
            <a:r>
              <a:rPr lang="en-US" sz="2400" cap="all" dirty="0"/>
              <a:t>- Properties and States of Matter</a:t>
            </a:r>
            <a:br>
              <a:rPr lang="en-US" sz="2400" cap="all" dirty="0"/>
            </a:br>
            <a:br>
              <a:rPr lang="en-US" sz="2400" cap="all" dirty="0"/>
            </a:br>
            <a:r>
              <a:rPr lang="en-US" sz="2400" b="1" cap="all" dirty="0"/>
              <a:t>Quarter 3 </a:t>
            </a:r>
            <a:br>
              <a:rPr lang="en-US" sz="2400" cap="all" dirty="0"/>
            </a:br>
            <a:r>
              <a:rPr lang="en-US" sz="2400" cap="all" dirty="0"/>
              <a:t>- Properties of Materials</a:t>
            </a:r>
            <a:br>
              <a:rPr lang="en-US" sz="2400" cap="all" dirty="0"/>
            </a:br>
            <a:r>
              <a:rPr lang="en-US" sz="2400" cap="all" dirty="0"/>
              <a:t>- Quick Changes to Land</a:t>
            </a:r>
            <a:br>
              <a:rPr lang="en-US" sz="2400" cap="all" dirty="0"/>
            </a:br>
            <a:br>
              <a:rPr lang="en-US" sz="2400" cap="all" dirty="0"/>
            </a:br>
            <a:r>
              <a:rPr lang="en-US" sz="2400" b="1" cap="all" dirty="0"/>
              <a:t>Quarter 4 </a:t>
            </a:r>
            <a:br>
              <a:rPr lang="en-US" sz="2400" b="1" dirty="0"/>
            </a:br>
            <a:r>
              <a:rPr lang="en-US" sz="2400" dirty="0"/>
              <a:t>- </a:t>
            </a:r>
            <a:r>
              <a:rPr lang="en-US" sz="2400" cap="all" dirty="0"/>
              <a:t> Slow Changes to Land</a:t>
            </a:r>
            <a:br>
              <a:rPr lang="en-US" sz="2400" cap="all" dirty="0"/>
            </a:br>
            <a:r>
              <a:rPr lang="en-US" sz="2400" cap="all" dirty="0"/>
              <a:t>- Effects of Wind and Water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91904" y="205317"/>
            <a:ext cx="4345106" cy="1089707"/>
          </a:xfrm>
        </p:spPr>
        <p:txBody>
          <a:bodyPr vert="horz" lIns="91440" tIns="45720" rIns="91440" bIns="45720" rtlCol="0">
            <a:normAutofit/>
          </a:bodyPr>
          <a:lstStyle/>
          <a:p>
            <a:pPr indent="-384048" algn="ctr" defTabSz="914400">
              <a:lnSpc>
                <a:spcPct val="94000"/>
              </a:lnSpc>
              <a:spcBef>
                <a:spcPts val="1200"/>
              </a:spcBef>
              <a:spcAft>
                <a:spcPts val="200"/>
              </a:spcAft>
            </a:pPr>
            <a:r>
              <a:rPr lang="en-US" sz="5400" b="1" dirty="0">
                <a:solidFill>
                  <a:srgbClr val="C00000"/>
                </a:solidFill>
              </a:rPr>
              <a:t>SCIENCE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292BAD85-00E4-4D0A-993C-8372E78E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37745" y="0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7" name="Picture 3" descr="C:\Users\Nick Perch\AppData\Local\Microsoft\Windows\Temporary Internet Files\Content.IE5\IY2CUBRP\MC9000298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24961" y="643467"/>
            <a:ext cx="1403270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Users\Nick Perch\AppData\Local\Microsoft\Windows\Temporary Internet Files\Content.IE5\PYMMJMQU\MC90002989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64085" y="3509434"/>
            <a:ext cx="1525022" cy="2705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12813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76358" y="944032"/>
            <a:ext cx="3094981" cy="127846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>
                <a:solidFill>
                  <a:srgbClr val="C00000"/>
                </a:solidFill>
              </a:rPr>
              <a:t>GRADING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29042" y="624416"/>
            <a:ext cx="3886200" cy="5609168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FORMATIVE ASSESSMENTS</a:t>
            </a:r>
          </a:p>
          <a:p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Quizzes and classwork will be given as we work through standards</a:t>
            </a:r>
          </a:p>
          <a:p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Spelling assessments will be given every Thursday</a:t>
            </a:r>
          </a:p>
          <a:p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Story assessments given weekly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SUMMATIVE ASSESSMENTS</a:t>
            </a:r>
          </a:p>
          <a:p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Standards will be assessed as completed</a:t>
            </a:r>
          </a:p>
          <a:p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Math test will be given after each chapter is covered</a:t>
            </a:r>
          </a:p>
          <a:p>
            <a:r>
              <a:rPr lang="en-US" sz="2000" dirty="0">
                <a:solidFill>
                  <a:schemeClr val="tx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Morning Work Assessments each Friday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428758" y="2667000"/>
            <a:ext cx="2790182" cy="2584449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A = 90-100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B = 80-89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C – 70-79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D = 60-69</a:t>
            </a:r>
          </a:p>
          <a:p>
            <a:pPr algn="ctr"/>
            <a:r>
              <a:rPr lang="en-US" sz="3200" b="1" dirty="0">
                <a:solidFill>
                  <a:schemeClr val="tx1"/>
                </a:solidFill>
                <a:latin typeface="+mj-lt"/>
                <a:cs typeface="Aharoni" panose="02010803020104030203" pitchFamily="2" charset="-79"/>
              </a:rPr>
              <a:t>F = 59-50</a:t>
            </a:r>
          </a:p>
        </p:txBody>
      </p:sp>
    </p:spTree>
    <p:extLst>
      <p:ext uri="{BB962C8B-B14F-4D97-AF65-F5344CB8AC3E}">
        <p14:creationId xmlns:p14="http://schemas.microsoft.com/office/powerpoint/2010/main" val="410392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F791FB-B66A-4B91-9A39-29329C835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0060" y="791570"/>
            <a:ext cx="3014130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2900" b="1">
                <a:solidFill>
                  <a:schemeClr val="bg2"/>
                </a:solidFill>
              </a:rPr>
              <a:t>SUMMATIVE</a:t>
            </a:r>
            <a:br>
              <a:rPr lang="en-US" sz="2900" b="1">
                <a:solidFill>
                  <a:schemeClr val="bg2"/>
                </a:solidFill>
              </a:rPr>
            </a:br>
            <a:r>
              <a:rPr lang="en-US" sz="2900" b="1">
                <a:solidFill>
                  <a:schemeClr val="bg2"/>
                </a:solidFill>
              </a:rPr>
              <a:t>REASSESMENTS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CD24732B-9DA2-48C3-9231-63041F522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43400" y="791570"/>
            <a:ext cx="4572000" cy="5262390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We believe learning about a particular topic extends beyond the due date or test date.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D/F = require a reassessment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A/B/C = one reassessment per subject, per quarter.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The most recent score will be recorded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b="1" dirty="0"/>
              <a:t>Please see handout for second grade procedure for reassessments.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9053693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9">
            <a:extLst>
              <a:ext uri="{FF2B5EF4-FFF2-40B4-BE49-F238E27FC236}">
                <a16:creationId xmlns:a16="http://schemas.microsoft.com/office/drawing/2014/main" id="{A93D97C6-63EF-4CA6-B01D-25E2772DC9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5618" y="685800"/>
            <a:ext cx="4632582" cy="1485900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HOMEWORK</a:t>
            </a:r>
          </a:p>
        </p:txBody>
      </p:sp>
      <p:pic>
        <p:nvPicPr>
          <p:cNvPr id="7" name="Graphic 6" descr="Books">
            <a:extLst>
              <a:ext uri="{FF2B5EF4-FFF2-40B4-BE49-F238E27FC236}">
                <a16:creationId xmlns:a16="http://schemas.microsoft.com/office/drawing/2014/main" id="{A4819E1D-C432-4DD7-8AA6-9AEF88163B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5707" y="2268603"/>
            <a:ext cx="2320041" cy="232004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DA4A40B-EDCE-42FC-B189-AEFB4F82E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80158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5618" y="2286000"/>
            <a:ext cx="4632582" cy="3581400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+mj-lt"/>
              </a:rPr>
              <a:t>Read</a:t>
            </a:r>
          </a:p>
          <a:p>
            <a:r>
              <a:rPr lang="en-US" sz="3200" b="1" dirty="0">
                <a:latin typeface="+mj-lt"/>
              </a:rPr>
              <a:t>Math Facts</a:t>
            </a:r>
          </a:p>
          <a:p>
            <a:r>
              <a:rPr lang="en-US" sz="3200" b="1" dirty="0">
                <a:latin typeface="+mj-lt"/>
              </a:rPr>
              <a:t>Enrichment will be sent home Monday-Thursday to be turned in daily</a:t>
            </a:r>
          </a:p>
          <a:p>
            <a:r>
              <a:rPr lang="en-US" sz="3200" b="1" dirty="0">
                <a:latin typeface="+mj-lt"/>
              </a:rPr>
              <a:t>20 minutes total</a:t>
            </a:r>
          </a:p>
        </p:txBody>
      </p:sp>
    </p:spTree>
    <p:extLst>
      <p:ext uri="{BB962C8B-B14F-4D97-AF65-F5344CB8AC3E}">
        <p14:creationId xmlns:p14="http://schemas.microsoft.com/office/powerpoint/2010/main" val="359981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987287"/>
            <a:ext cx="7772400" cy="990600"/>
          </a:xfrm>
        </p:spPr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Weapons Policy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7315200" cy="4495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Weapons  A student who is determined to have brought one of the following objects to school, any school- sponsored activity or event, or any activity or event that bears a reasonable relationship to school shall be expelled for period of at least one calendar year, but not more than 2 calendar years.  • A firearm, meaning any gun, rifle, shotgun, or weapon as defined by Section 921 of Title 18, of the United States Code (18 U.S.C. § 921), firearm as defined in Section 1.1 of the Firearm Owners Identification Card Act (430 ILCS 65/), or firearm as defined in Section 24-1 of the Criminal Code of 1961 (720 ILCS 5/24-1).  • A knife, brass knuckles, or other knuckle weapon regardless of its composition, a Billy club, or any other object if used or attempted to be used to cause bodily harm, including “look-alikes” of any firearm as defined above.  </a:t>
            </a:r>
          </a:p>
        </p:txBody>
      </p:sp>
    </p:spTree>
    <p:extLst>
      <p:ext uri="{BB962C8B-B14F-4D97-AF65-F5344CB8AC3E}">
        <p14:creationId xmlns:p14="http://schemas.microsoft.com/office/powerpoint/2010/main" val="37504280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Contact Information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947927" y="4648200"/>
            <a:ext cx="7248145" cy="1706880"/>
          </a:xfrm>
        </p:spPr>
        <p:txBody>
          <a:bodyPr>
            <a:noAutofit/>
          </a:bodyPr>
          <a:lstStyle/>
          <a:p>
            <a:pPr algn="ctr"/>
            <a:r>
              <a:rPr lang="en-US" sz="2800" dirty="0"/>
              <a:t>Send an email at cperch@summithill.org</a:t>
            </a:r>
          </a:p>
          <a:p>
            <a:pPr algn="ctr"/>
            <a:r>
              <a:rPr lang="en-US" sz="2800" dirty="0"/>
              <a:t>Leave a voice mail at (815)464-2034</a:t>
            </a:r>
          </a:p>
          <a:p>
            <a:endParaRPr lang="en-US" sz="2800" dirty="0"/>
          </a:p>
          <a:p>
            <a:pPr marL="0" indent="0" algn="ctr">
              <a:buNone/>
            </a:pPr>
            <a:r>
              <a:rPr lang="en-US" sz="2800" dirty="0">
                <a:solidFill>
                  <a:srgbClr val="C00000"/>
                </a:solidFill>
              </a:rPr>
              <a:t>I will get back to you at my first available time.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" y="1600200"/>
            <a:ext cx="8001000" cy="14478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3600" dirty="0"/>
              <a:t>Please contact me with any concerns or questions.  </a:t>
            </a:r>
          </a:p>
          <a:p>
            <a:pPr marL="0" indent="0" algn="ctr">
              <a:buNone/>
            </a:pPr>
            <a:r>
              <a:rPr lang="en-US" sz="3600" dirty="0"/>
              <a:t>We are a team and it is important we work together for you child’s success.</a:t>
            </a:r>
          </a:p>
        </p:txBody>
      </p:sp>
    </p:spTree>
    <p:extLst>
      <p:ext uri="{BB962C8B-B14F-4D97-AF65-F5344CB8AC3E}">
        <p14:creationId xmlns:p14="http://schemas.microsoft.com/office/powerpoint/2010/main" val="11831140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id="{2793B903-AB42-42A0-AE97-93D366679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791200" y="5372100"/>
            <a:ext cx="2742314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defTabSz="914400">
              <a:lnSpc>
                <a:spcPct val="89000"/>
              </a:lnSpc>
            </a:pPr>
            <a:r>
              <a:rPr lang="en-US" dirty="0"/>
              <a:t>Love Mrs. Perch</a:t>
            </a: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BEC9E7FA-3295-45ED-8253-D23F9E44E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102" name="Picture 6" descr="C:\Users\Nick Perch\AppData\Local\Microsoft\Windows\Temporary Internet Files\Content.IE5\5MQ10WMX\MC90029070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3389373"/>
            <a:ext cx="4572000" cy="3279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4572000" y="614167"/>
            <a:ext cx="4343400" cy="2429265"/>
          </a:xfrm>
        </p:spPr>
        <p:txBody>
          <a:bodyPr vert="horz" lIns="91440" tIns="45720" rIns="91440" bIns="45720" rtlCol="0">
            <a:noAutofit/>
          </a:bodyPr>
          <a:lstStyle/>
          <a:p>
            <a:pPr marL="384048" indent="-384048" defTabSz="914400">
              <a:lnSpc>
                <a:spcPct val="94000"/>
              </a:lnSpc>
              <a:spcAft>
                <a:spcPts val="200"/>
              </a:spcAft>
            </a:pPr>
            <a:r>
              <a:rPr lang="en-US" sz="3600" b="1" dirty="0"/>
              <a:t>Dear Students,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</a:pPr>
            <a:endParaRPr lang="en-US" sz="3600" b="1" dirty="0"/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eriod"/>
            </a:pPr>
            <a:r>
              <a:rPr lang="en-US" sz="3600" b="1" dirty="0"/>
              <a:t>I believe in you.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eriod"/>
            </a:pPr>
            <a:r>
              <a:rPr lang="en-US" sz="3600" b="1" dirty="0"/>
              <a:t>I trust in you.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eriod"/>
            </a:pPr>
            <a:r>
              <a:rPr lang="en-US" sz="3600" b="1" dirty="0"/>
              <a:t>You are listened to.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eriod"/>
            </a:pPr>
            <a:r>
              <a:rPr lang="en-US" sz="3600" b="1" dirty="0"/>
              <a:t>You are cared for.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eriod"/>
            </a:pPr>
            <a:r>
              <a:rPr lang="en-US" sz="3600" b="1" dirty="0"/>
              <a:t>You are important.</a:t>
            </a:r>
          </a:p>
          <a:p>
            <a:pPr marL="384048" indent="-384048" defTabSz="914400">
              <a:lnSpc>
                <a:spcPct val="94000"/>
              </a:lnSpc>
              <a:spcAft>
                <a:spcPts val="200"/>
              </a:spcAft>
              <a:buFont typeface="Franklin Gothic Book" panose="020B0503020102020204" pitchFamily="34" charset="0"/>
              <a:buAutoNum type="arabicPeriod"/>
            </a:pPr>
            <a:r>
              <a:rPr lang="en-US" sz="3600" b="1" dirty="0"/>
              <a:t>You will succeed.</a:t>
            </a:r>
          </a:p>
        </p:txBody>
      </p:sp>
    </p:spTree>
    <p:extLst>
      <p:ext uri="{BB962C8B-B14F-4D97-AF65-F5344CB8AC3E}">
        <p14:creationId xmlns:p14="http://schemas.microsoft.com/office/powerpoint/2010/main" val="2938738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62DFFC-4DCC-48EE-B781-94D04B95F1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0060" y="791570"/>
            <a:ext cx="3014130" cy="5262390"/>
          </a:xfrm>
        </p:spPr>
        <p:txBody>
          <a:bodyPr anchor="ctr">
            <a:normAutofit/>
          </a:bodyPr>
          <a:lstStyle/>
          <a:p>
            <a:pPr algn="r"/>
            <a:r>
              <a:rPr lang="en-US" sz="4700" b="1">
                <a:solidFill>
                  <a:schemeClr val="bg2"/>
                </a:solidFill>
              </a:rPr>
              <a:t>Experience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8B8B265-E68C-4B64-9238-781F0102C5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32540" y="791570"/>
            <a:ext cx="4206660" cy="5262390"/>
          </a:xfrm>
        </p:spPr>
        <p:txBody>
          <a:bodyPr anchor="ctr">
            <a:normAutofit/>
          </a:bodyPr>
          <a:lstStyle/>
          <a:p>
            <a:r>
              <a:rPr lang="en-US" sz="2400" dirty="0"/>
              <a:t>Graduated from College of St. Francis</a:t>
            </a:r>
          </a:p>
          <a:p>
            <a:r>
              <a:rPr lang="en-US" sz="2400" dirty="0"/>
              <a:t>1994-1999 Taught at Beethoven Elementary, CPS</a:t>
            </a:r>
          </a:p>
          <a:p>
            <a:r>
              <a:rPr lang="en-US" sz="2400" dirty="0"/>
              <a:t>1999-2001:  Taught at North Palos SD 117</a:t>
            </a:r>
          </a:p>
          <a:p>
            <a:r>
              <a:rPr lang="en-US" sz="2400" dirty="0"/>
              <a:t>2001-2012:  Home with Family</a:t>
            </a:r>
          </a:p>
          <a:p>
            <a:r>
              <a:rPr lang="en-US" sz="2400" dirty="0"/>
              <a:t>2012-Present:  Dr. Julian </a:t>
            </a:r>
            <a:r>
              <a:rPr lang="en-US" sz="2400" dirty="0" err="1"/>
              <a:t>Rogus</a:t>
            </a:r>
            <a:r>
              <a:rPr lang="en-US" sz="2400" dirty="0"/>
              <a:t> Elementary </a:t>
            </a:r>
          </a:p>
        </p:txBody>
      </p:sp>
    </p:spTree>
    <p:extLst>
      <p:ext uri="{BB962C8B-B14F-4D97-AF65-F5344CB8AC3E}">
        <p14:creationId xmlns:p14="http://schemas.microsoft.com/office/powerpoint/2010/main" val="2946664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88557" y="685800"/>
            <a:ext cx="4469128" cy="1485900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C00000"/>
                </a:solidFill>
              </a:rPr>
              <a:t>PBIS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88557" y="2286000"/>
            <a:ext cx="4469128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400" dirty="0">
              <a:latin typeface="+mj-lt"/>
            </a:endParaRPr>
          </a:p>
          <a:p>
            <a:r>
              <a:rPr lang="en-US" sz="4400" dirty="0">
                <a:latin typeface="+mj-lt"/>
              </a:rPr>
              <a:t>Be Respectful</a:t>
            </a:r>
          </a:p>
          <a:p>
            <a:r>
              <a:rPr lang="en-US" sz="4400" dirty="0">
                <a:latin typeface="+mj-lt"/>
              </a:rPr>
              <a:t>Be Responsible</a:t>
            </a:r>
          </a:p>
          <a:p>
            <a:r>
              <a:rPr lang="en-US" sz="4400" dirty="0">
                <a:latin typeface="+mj-lt"/>
              </a:rPr>
              <a:t>Be Safe</a:t>
            </a:r>
          </a:p>
        </p:txBody>
      </p:sp>
      <p:pic>
        <p:nvPicPr>
          <p:cNvPr id="3074" name="Picture 2" descr="C:\Users\Nick Perch\AppData\Local\Microsoft\Windows\Temporary Internet Files\Content.IE5\MNT48MF8\MC90004875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89255" y="2175419"/>
            <a:ext cx="2474684" cy="2506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757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FDD12-73C2-44B4-A509-923B0EBCB3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1752600"/>
            <a:ext cx="3975854" cy="1077651"/>
          </a:xfrm>
        </p:spPr>
        <p:txBody>
          <a:bodyPr>
            <a:normAutofit/>
          </a:bodyPr>
          <a:lstStyle/>
          <a:p>
            <a:pPr algn="l"/>
            <a:r>
              <a:rPr lang="en-US" sz="5700" b="1" dirty="0">
                <a:solidFill>
                  <a:srgbClr val="C00000"/>
                </a:solidFill>
              </a:rPr>
              <a:t>Behavior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4F354899-2CD8-4E30-998E-50BC320E35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479256" y="703164"/>
            <a:ext cx="2561710" cy="4686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4575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Rectangle 76">
            <a:extLst>
              <a:ext uri="{FF2B5EF4-FFF2-40B4-BE49-F238E27FC236}">
                <a16:creationId xmlns:a16="http://schemas.microsoft.com/office/drawing/2014/main" id="{0E880B70-9045-4B1E-A61A-E849BE8C83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CD5322C4-F75C-437F-A239-D2E23FD4E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021034" y="685800"/>
            <a:ext cx="3570513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>
              <a:lnSpc>
                <a:spcPct val="89000"/>
              </a:lnSpc>
            </a:pPr>
            <a:r>
              <a:rPr lang="en-US" b="1" dirty="0">
                <a:solidFill>
                  <a:srgbClr val="C00000"/>
                </a:solidFill>
              </a:rPr>
              <a:t>HEALTHY SNACKS</a:t>
            </a:r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9BEEA9C9-EE31-4A53-B812-CDFE913A41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25874" cy="6858000"/>
          </a:xfrm>
          <a:custGeom>
            <a:avLst/>
            <a:gdLst>
              <a:gd name="connsiteX0" fmla="*/ 2222074 w 6167832"/>
              <a:gd name="connsiteY0" fmla="*/ 0 h 6858000"/>
              <a:gd name="connsiteX1" fmla="*/ 2313514 w 6167832"/>
              <a:gd name="connsiteY1" fmla="*/ 0 h 6858000"/>
              <a:gd name="connsiteX2" fmla="*/ 2313514 w 6167832"/>
              <a:gd name="connsiteY2" fmla="*/ 1289050 h 6858000"/>
              <a:gd name="connsiteX3" fmla="*/ 2315124 w 6167832"/>
              <a:gd name="connsiteY3" fmla="*/ 1289050 h 6858000"/>
              <a:gd name="connsiteX4" fmla="*/ 2315124 w 6167832"/>
              <a:gd name="connsiteY4" fmla="*/ 3064146 h 6858000"/>
              <a:gd name="connsiteX5" fmla="*/ 4113801 w 6167832"/>
              <a:gd name="connsiteY5" fmla="*/ 3064146 h 6858000"/>
              <a:gd name="connsiteX6" fmla="*/ 4113801 w 6167832"/>
              <a:gd name="connsiteY6" fmla="*/ 3991970 h 6858000"/>
              <a:gd name="connsiteX7" fmla="*/ 6097611 w 6167832"/>
              <a:gd name="connsiteY7" fmla="*/ 3991970 h 6858000"/>
              <a:gd name="connsiteX8" fmla="*/ 6097611 w 6167832"/>
              <a:gd name="connsiteY8" fmla="*/ 401294 h 6858000"/>
              <a:gd name="connsiteX9" fmla="*/ 6096001 w 6167832"/>
              <a:gd name="connsiteY9" fmla="*/ 401294 h 6858000"/>
              <a:gd name="connsiteX10" fmla="*/ 6096001 w 6167832"/>
              <a:gd name="connsiteY10" fmla="*/ 0 h 6858000"/>
              <a:gd name="connsiteX11" fmla="*/ 6167832 w 6167832"/>
              <a:gd name="connsiteY11" fmla="*/ 0 h 6858000"/>
              <a:gd name="connsiteX12" fmla="*/ 6167832 w 6167832"/>
              <a:gd name="connsiteY12" fmla="*/ 6858000 h 6858000"/>
              <a:gd name="connsiteX13" fmla="*/ 6096000 w 6167832"/>
              <a:gd name="connsiteY13" fmla="*/ 6858000 h 6858000"/>
              <a:gd name="connsiteX14" fmla="*/ 6096000 w 6167832"/>
              <a:gd name="connsiteY14" fmla="*/ 4070350 h 6858000"/>
              <a:gd name="connsiteX15" fmla="*/ 4099283 w 6167832"/>
              <a:gd name="connsiteY15" fmla="*/ 4070350 h 6858000"/>
              <a:gd name="connsiteX16" fmla="*/ 4099283 w 6167832"/>
              <a:gd name="connsiteY16" fmla="*/ 6858000 h 6858000"/>
              <a:gd name="connsiteX17" fmla="*/ 4023084 w 6167832"/>
              <a:gd name="connsiteY17" fmla="*/ 6858000 h 6858000"/>
              <a:gd name="connsiteX18" fmla="*/ 4023084 w 6167832"/>
              <a:gd name="connsiteY18" fmla="*/ 3142771 h 6858000"/>
              <a:gd name="connsiteX19" fmla="*/ 0 w 6167832"/>
              <a:gd name="connsiteY19" fmla="*/ 3142771 h 6858000"/>
              <a:gd name="connsiteX20" fmla="*/ 0 w 6167832"/>
              <a:gd name="connsiteY20" fmla="*/ 3051330 h 6858000"/>
              <a:gd name="connsiteX21" fmla="*/ 2222074 w 6167832"/>
              <a:gd name="connsiteY21" fmla="*/ 305133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6167832" h="6858000">
                <a:moveTo>
                  <a:pt x="2222074" y="0"/>
                </a:moveTo>
                <a:lnTo>
                  <a:pt x="2313514" y="0"/>
                </a:lnTo>
                <a:lnTo>
                  <a:pt x="2313514" y="1289050"/>
                </a:lnTo>
                <a:lnTo>
                  <a:pt x="2315124" y="1289050"/>
                </a:lnTo>
                <a:lnTo>
                  <a:pt x="2315124" y="3064146"/>
                </a:lnTo>
                <a:lnTo>
                  <a:pt x="4113801" y="3064146"/>
                </a:lnTo>
                <a:lnTo>
                  <a:pt x="4113801" y="3991970"/>
                </a:lnTo>
                <a:lnTo>
                  <a:pt x="6097611" y="3991970"/>
                </a:lnTo>
                <a:lnTo>
                  <a:pt x="6097611" y="401294"/>
                </a:lnTo>
                <a:lnTo>
                  <a:pt x="6096001" y="401294"/>
                </a:lnTo>
                <a:lnTo>
                  <a:pt x="6096001" y="0"/>
                </a:lnTo>
                <a:lnTo>
                  <a:pt x="6167832" y="0"/>
                </a:lnTo>
                <a:lnTo>
                  <a:pt x="6167832" y="6858000"/>
                </a:lnTo>
                <a:lnTo>
                  <a:pt x="6096000" y="6858000"/>
                </a:lnTo>
                <a:lnTo>
                  <a:pt x="6096000" y="4070350"/>
                </a:lnTo>
                <a:lnTo>
                  <a:pt x="4099283" y="4070350"/>
                </a:lnTo>
                <a:lnTo>
                  <a:pt x="4099283" y="6858000"/>
                </a:lnTo>
                <a:lnTo>
                  <a:pt x="4023084" y="6858000"/>
                </a:lnTo>
                <a:lnTo>
                  <a:pt x="4023084" y="3142771"/>
                </a:lnTo>
                <a:lnTo>
                  <a:pt x="0" y="3142771"/>
                </a:lnTo>
                <a:lnTo>
                  <a:pt x="0" y="3051330"/>
                </a:lnTo>
                <a:lnTo>
                  <a:pt x="2222074" y="3051330"/>
                </a:ln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123" name="Picture 3" descr="C:\Users\Nick Perch\AppData\Local\Microsoft\Windows\Temporary Internet Files\Content.IE5\5MQ10WMX\MC900215358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2089" y="707901"/>
            <a:ext cx="1236188" cy="17557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2" name="Picture 2" descr="C:\Users\Nick Perch\AppData\Local\Microsoft\Windows\Temporary Internet Files\Content.IE5\5MQ10WMX\MC90026430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27811" y="510619"/>
            <a:ext cx="2483456" cy="2150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 descr="C:\Users\Nick Perch\AppData\Local\Microsoft\Windows\Temporary Internet Files\Content.IE5\MNT48MF8\MC900335751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9056" y="3647969"/>
            <a:ext cx="2483457" cy="253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 Placeholder 9"/>
          <p:cNvSpPr>
            <a:spLocks noGrp="1"/>
          </p:cNvSpPr>
          <p:nvPr>
            <p:ph type="body" sz="half" idx="2"/>
          </p:nvPr>
        </p:nvSpPr>
        <p:spPr>
          <a:xfrm>
            <a:off x="5021035" y="2285999"/>
            <a:ext cx="3860876" cy="3749831"/>
          </a:xfrm>
        </p:spPr>
        <p:txBody>
          <a:bodyPr vert="horz" lIns="91440" tIns="45720" rIns="91440" bIns="45720" rtlCol="0">
            <a:normAutofit/>
          </a:bodyPr>
          <a:lstStyle/>
          <a:p>
            <a:pPr marL="457200" indent="-457200" defTabSz="914400">
              <a:lnSpc>
                <a:spcPct val="94000"/>
              </a:lnSpc>
              <a:spcAft>
                <a:spcPts val="200"/>
              </a:spcAft>
              <a:buFont typeface="Wingdings" panose="05000000000000000000" pitchFamily="2" charset="2"/>
              <a:buChar char="§"/>
            </a:pPr>
            <a:r>
              <a:rPr lang="en-US" sz="2800" b="1" dirty="0"/>
              <a:t>We will have a healthy snack break at approximately 10:15.</a:t>
            </a:r>
          </a:p>
          <a:p>
            <a:pPr defTabSz="914400">
              <a:lnSpc>
                <a:spcPct val="94000"/>
              </a:lnSpc>
              <a:spcAft>
                <a:spcPts val="200"/>
              </a:spcAft>
            </a:pPr>
            <a:endParaRPr lang="en-US" sz="2800" b="1" dirty="0"/>
          </a:p>
          <a:p>
            <a:pPr marL="457200" indent="-457200" defTabSz="914400">
              <a:lnSpc>
                <a:spcPct val="94000"/>
              </a:lnSpc>
              <a:spcAft>
                <a:spcPts val="200"/>
              </a:spcAft>
              <a:buFont typeface="Arial" panose="020B0604020202020204" pitchFamily="34" charset="0"/>
              <a:buChar char="•"/>
            </a:pPr>
            <a:r>
              <a:rPr lang="en-US" sz="2800" b="1" dirty="0"/>
              <a:t>2nd grade lunch is at 12:25.</a:t>
            </a:r>
          </a:p>
        </p:txBody>
      </p:sp>
      <p:pic>
        <p:nvPicPr>
          <p:cNvPr id="5128" name="Picture 8" descr="C:\Users\Nick Perch\AppData\Local\Microsoft\Windows\Temporary Internet Files\Content.IE5\MNT48MF8\MC900347059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235343" y="4707326"/>
            <a:ext cx="1206500" cy="14856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059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066800"/>
          </a:xfrm>
        </p:spPr>
        <p:txBody>
          <a:bodyPr>
            <a:noAutofit/>
          </a:bodyPr>
          <a:lstStyle/>
          <a:p>
            <a:r>
              <a:rPr lang="en-US" sz="6600" b="1" dirty="0">
                <a:solidFill>
                  <a:srgbClr val="C00000"/>
                </a:solidFill>
              </a:rPr>
              <a:t>Specials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914400" y="2286000"/>
            <a:ext cx="7315200" cy="4038600"/>
          </a:xfrm>
        </p:spPr>
        <p:txBody>
          <a:bodyPr>
            <a:normAutofit/>
          </a:bodyPr>
          <a:lstStyle/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Daily:  PE</a:t>
            </a:r>
          </a:p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Tuesday:  Music</a:t>
            </a:r>
          </a:p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Wednesday:  Art/Technology/Library</a:t>
            </a:r>
          </a:p>
          <a:p>
            <a:r>
              <a:rPr lang="en-US" sz="3600" dirty="0">
                <a:solidFill>
                  <a:schemeClr val="tx2">
                    <a:lumMod val="50000"/>
                  </a:schemeClr>
                </a:solidFill>
              </a:rPr>
              <a:t>Thursday:  Music</a:t>
            </a:r>
          </a:p>
          <a:p>
            <a:endParaRPr lang="en-US" sz="36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127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b="1" dirty="0">
                <a:solidFill>
                  <a:srgbClr val="C00000"/>
                </a:solidFill>
              </a:rPr>
              <a:t>FOLDERS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695700" cy="43434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b="1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Take Home</a:t>
            </a: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Check Daily</a:t>
            </a: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Homework returns next day</a:t>
            </a: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Work with a number grade on it is recorded in Power School</a:t>
            </a:r>
          </a:p>
          <a:p>
            <a:r>
              <a:rPr lang="en-US" sz="2400" b="1" dirty="0">
                <a:latin typeface="Aharoni" panose="02010803020104030203" pitchFamily="2" charset="-79"/>
                <a:cs typeface="Aharoni" panose="02010803020104030203" pitchFamily="2" charset="-79"/>
              </a:rPr>
              <a:t>Work with a star or comments are for enrichment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900" dirty="0">
                <a:solidFill>
                  <a:srgbClr val="C0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School</a:t>
            </a: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Stay at school</a:t>
            </a: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Morning work</a:t>
            </a:r>
          </a:p>
          <a:p>
            <a:r>
              <a:rPr lang="en-US" sz="2400" dirty="0">
                <a:latin typeface="Aharoni" panose="02010803020104030203" pitchFamily="2" charset="-79"/>
                <a:cs typeface="Aharoni" panose="02010803020104030203" pitchFamily="2" charset="-79"/>
              </a:rPr>
              <a:t>Unfinished work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5953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042987" y="685800"/>
            <a:ext cx="7415213" cy="1485900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pPr defTabSz="914400"/>
            <a:r>
              <a:rPr lang="en-US" sz="6600" b="1" dirty="0">
                <a:solidFill>
                  <a:srgbClr val="C00000"/>
                </a:solidFill>
              </a:rPr>
              <a:t>Daily 5</a:t>
            </a:r>
            <a:br>
              <a:rPr lang="en-US" sz="6600" b="1" dirty="0">
                <a:solidFill>
                  <a:srgbClr val="C00000"/>
                </a:solidFill>
              </a:rPr>
            </a:br>
            <a:r>
              <a:rPr lang="en-US" sz="5300" b="1" dirty="0"/>
              <a:t>Reading/LA</a:t>
            </a:r>
            <a:br>
              <a:rPr lang="en-US" sz="6600" b="1" dirty="0"/>
            </a:br>
            <a:endParaRPr lang="en-US" sz="6600" b="1" dirty="0">
              <a:solidFill>
                <a:srgbClr val="C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218279" y="2895601"/>
            <a:ext cx="4632582" cy="3581400"/>
          </a:xfrm>
        </p:spPr>
        <p:txBody>
          <a:bodyPr vert="horz" lIns="91440" tIns="45720" rIns="91440" bIns="45720" rtlCol="0">
            <a:noAutofit/>
          </a:bodyPr>
          <a:lstStyle/>
          <a:p>
            <a:pPr defTabSz="914400"/>
            <a:r>
              <a:rPr lang="en-US" sz="3200" dirty="0"/>
              <a:t>Word Work</a:t>
            </a:r>
          </a:p>
          <a:p>
            <a:pPr defTabSz="914400"/>
            <a:r>
              <a:rPr lang="en-US" sz="3200" dirty="0"/>
              <a:t>Writing Work</a:t>
            </a:r>
          </a:p>
          <a:p>
            <a:pPr defTabSz="914400"/>
            <a:r>
              <a:rPr lang="en-US" sz="3200" dirty="0"/>
              <a:t>Read with Partner</a:t>
            </a:r>
          </a:p>
          <a:p>
            <a:pPr defTabSz="914400"/>
            <a:r>
              <a:rPr lang="en-US" sz="3200" dirty="0"/>
              <a:t>Read Alone</a:t>
            </a:r>
          </a:p>
          <a:p>
            <a:pPr defTabSz="914400"/>
            <a:r>
              <a:rPr lang="en-US" sz="3200" dirty="0"/>
              <a:t>Work with Teacher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5562600" y="2286000"/>
            <a:ext cx="289559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618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25618" y="685800"/>
            <a:ext cx="4632582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 defTabSz="914400"/>
            <a:r>
              <a:rPr lang="en-US" sz="6600" b="1" dirty="0">
                <a:solidFill>
                  <a:srgbClr val="C00000"/>
                </a:solidFill>
              </a:rPr>
              <a:t>Math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3825618" y="2286000"/>
            <a:ext cx="4632582" cy="3581400"/>
          </a:xfrm>
        </p:spPr>
        <p:txBody>
          <a:bodyPr vert="horz" lIns="91440" tIns="45720" rIns="91440" bIns="45720" rtlCol="0">
            <a:noAutofit/>
          </a:bodyPr>
          <a:lstStyle/>
          <a:p>
            <a:pPr defTabSz="914400"/>
            <a:r>
              <a:rPr lang="en-US" sz="3200" b="1" dirty="0"/>
              <a:t>Go Math</a:t>
            </a:r>
          </a:p>
          <a:p>
            <a:pPr defTabSz="914400"/>
            <a:r>
              <a:rPr lang="en-US" sz="3200" b="1" dirty="0"/>
              <a:t>Guided Math</a:t>
            </a:r>
          </a:p>
          <a:p>
            <a:pPr defTabSz="914400"/>
            <a:r>
              <a:rPr lang="en-US" sz="3200" b="1" dirty="0">
                <a:solidFill>
                  <a:srgbClr val="C00000"/>
                </a:solidFill>
              </a:rPr>
              <a:t>M</a:t>
            </a:r>
            <a:r>
              <a:rPr lang="en-US" sz="3200" b="1" dirty="0"/>
              <a:t>ath with Teacher</a:t>
            </a:r>
          </a:p>
          <a:p>
            <a:pPr defTabSz="914400"/>
            <a:r>
              <a:rPr lang="en-US" sz="3200" b="1" dirty="0">
                <a:solidFill>
                  <a:srgbClr val="C00000"/>
                </a:solidFill>
              </a:rPr>
              <a:t>A</a:t>
            </a:r>
            <a:r>
              <a:rPr lang="en-US" sz="3200" b="1" dirty="0"/>
              <a:t>t Work on my Own</a:t>
            </a:r>
          </a:p>
          <a:p>
            <a:pPr defTabSz="914400"/>
            <a:r>
              <a:rPr lang="en-US" sz="3200" b="1" dirty="0">
                <a:solidFill>
                  <a:srgbClr val="C00000"/>
                </a:solidFill>
              </a:rPr>
              <a:t>T</a:t>
            </a:r>
            <a:r>
              <a:rPr lang="en-US" sz="3200" b="1" dirty="0"/>
              <a:t>echnology</a:t>
            </a:r>
          </a:p>
          <a:p>
            <a:pPr defTabSz="914400"/>
            <a:r>
              <a:rPr lang="en-US" sz="3200" b="1" dirty="0">
                <a:solidFill>
                  <a:srgbClr val="C00000"/>
                </a:solidFill>
              </a:rPr>
              <a:t>H</a:t>
            </a:r>
            <a:r>
              <a:rPr lang="en-US" sz="3200" b="1" dirty="0"/>
              <a:t>ands On/Games</a:t>
            </a:r>
          </a:p>
          <a:p>
            <a:pPr defTabSz="914400"/>
            <a:endParaRPr lang="en-US" sz="3200" b="1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743" r="17151"/>
          <a:stretch/>
        </p:blipFill>
        <p:spPr>
          <a:xfrm>
            <a:off x="20" y="10"/>
            <a:ext cx="3451588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09775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585</Words>
  <Application>Microsoft Office PowerPoint</Application>
  <PresentationFormat>On-screen Show (4:3)</PresentationFormat>
  <Paragraphs>96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Aharoni</vt:lpstr>
      <vt:lpstr>Arial</vt:lpstr>
      <vt:lpstr>Franklin Gothic Book</vt:lpstr>
      <vt:lpstr>Wingdings</vt:lpstr>
      <vt:lpstr>Crop</vt:lpstr>
      <vt:lpstr>Welcome</vt:lpstr>
      <vt:lpstr>Experience</vt:lpstr>
      <vt:lpstr>PBIS</vt:lpstr>
      <vt:lpstr>Behavior</vt:lpstr>
      <vt:lpstr>HEALTHY SNACKS</vt:lpstr>
      <vt:lpstr>Specials</vt:lpstr>
      <vt:lpstr>FOLDERS</vt:lpstr>
      <vt:lpstr>Daily 5 Reading/LA </vt:lpstr>
      <vt:lpstr>Math</vt:lpstr>
      <vt:lpstr> Quarter 1 - What Plants Need - Animal and Plant Dependence  Quarter 2  - Diversity of Living Things - Properties and States of Matter  Quarter 3  - Properties of Materials - Quick Changes to Land  Quarter 4  -  Slow Changes to Land - Effects of Wind and Water</vt:lpstr>
      <vt:lpstr>GRADING</vt:lpstr>
      <vt:lpstr>SUMMATIVE REASSESMENTS</vt:lpstr>
      <vt:lpstr>HOMEWORK</vt:lpstr>
      <vt:lpstr>Weapons Policy</vt:lpstr>
      <vt:lpstr>Contact Information</vt:lpstr>
      <vt:lpstr>Love Mrs. Perch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Christi Perch</dc:creator>
  <cp:lastModifiedBy>Christi Perch</cp:lastModifiedBy>
  <cp:revision>5</cp:revision>
  <dcterms:created xsi:type="dcterms:W3CDTF">2019-08-07T19:30:45Z</dcterms:created>
  <dcterms:modified xsi:type="dcterms:W3CDTF">2019-08-25T02:10:12Z</dcterms:modified>
</cp:coreProperties>
</file>