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2" r:id="rId2"/>
    <p:sldId id="271" r:id="rId3"/>
    <p:sldId id="257" r:id="rId4"/>
    <p:sldId id="258" r:id="rId5"/>
    <p:sldId id="260" r:id="rId6"/>
    <p:sldId id="269" r:id="rId7"/>
    <p:sldId id="259" r:id="rId8"/>
    <p:sldId id="270" r:id="rId9"/>
    <p:sldId id="261" r:id="rId10"/>
    <p:sldId id="262" r:id="rId11"/>
    <p:sldId id="263" r:id="rId12"/>
    <p:sldId id="264" r:id="rId13"/>
    <p:sldId id="278" r:id="rId14"/>
    <p:sldId id="276" r:id="rId15"/>
    <p:sldId id="277" r:id="rId16"/>
    <p:sldId id="265" r:id="rId17"/>
    <p:sldId id="266" r:id="rId18"/>
    <p:sldId id="267" r:id="rId19"/>
    <p:sldId id="268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13"/>
  </p:normalViewPr>
  <p:slideViewPr>
    <p:cSldViewPr snapToGrid="0" snapToObjects="1">
      <p:cViewPr varScale="1">
        <p:scale>
          <a:sx n="68" d="100"/>
          <a:sy n="68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31890-79A1-C94D-BB37-7D0CD209A333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51DF9-3EAF-D640-BD1C-C10622910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51DF9-3EAF-D640-BD1C-C10622910F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0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5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5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F61DA-EFB3-4348-8B7D-71475C1FBD66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7E87-6595-8A42-AD3A-5D573FB34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0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60" y="525332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HelloChalkTalk Medium" charset="0"/>
                <a:ea typeface="HelloChalkTalk Medium" charset="0"/>
                <a:cs typeface="HelloChalkTalk Medium" charset="0"/>
              </a:rPr>
              <a:t>POETRY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540" y="1588410"/>
            <a:ext cx="6273800" cy="472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4000" dirty="0">
                <a:latin typeface="HelloDoodlePrint"/>
                <a:cs typeface="HelloDoodlePrint"/>
              </a:rPr>
              <a:t>Read the following slides…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en-US" sz="4000" dirty="0">
                <a:latin typeface="HelloDoodlePrint"/>
                <a:cs typeface="HelloDoodlePrint"/>
              </a:rPr>
              <a:t>During the next few weeks, you will use these skills to become a poet!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060" y="1701051"/>
            <a:ext cx="1854200" cy="2467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30067" y="1698494"/>
            <a:ext cx="13086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HelloDoodlePrint"/>
                <a:cs typeface="HelloDoodlePrint"/>
              </a:rPr>
              <a:t>I’ve </a:t>
            </a:r>
          </a:p>
          <a:p>
            <a:pPr algn="ctr"/>
            <a:r>
              <a:rPr lang="en-US" sz="3200" dirty="0">
                <a:latin typeface="HelloDoodlePrint"/>
                <a:cs typeface="HelloDoodlePrint"/>
              </a:rPr>
              <a:t>got </a:t>
            </a:r>
          </a:p>
          <a:p>
            <a:pPr algn="ctr"/>
            <a:r>
              <a:rPr lang="en-US" sz="3200" dirty="0">
                <a:latin typeface="HelloDoodlePrint"/>
                <a:cs typeface="HelloDoodlePrint"/>
              </a:rPr>
              <a:t>crazy </a:t>
            </a:r>
          </a:p>
          <a:p>
            <a:pPr algn="ctr"/>
            <a:r>
              <a:rPr lang="en-US" sz="3200" dirty="0">
                <a:latin typeface="HelloDoodlePrint"/>
                <a:cs typeface="HelloDoodlePrint"/>
              </a:rPr>
              <a:t>skills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2155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702" y="1039827"/>
            <a:ext cx="8425207" cy="1524000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Rhythm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95586" y="467035"/>
            <a:ext cx="4928960" cy="188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600" dirty="0">
                <a:latin typeface="HelloRecess"/>
                <a:cs typeface="HelloRecess"/>
              </a:rPr>
              <a:t>	</a:t>
            </a:r>
            <a:r>
              <a:rPr lang="en-US" sz="2600" b="1" dirty="0">
                <a:latin typeface="HelloRecess"/>
                <a:cs typeface="HelloRecess"/>
              </a:rPr>
              <a:t>	</a:t>
            </a:r>
            <a:r>
              <a:rPr lang="en-US" sz="2400" b="1" dirty="0">
                <a:latin typeface="HelloRecess"/>
                <a:cs typeface="HelloRecess"/>
              </a:rPr>
              <a:t>A poem that uses rhythm will have a beat or pattern of beats</a:t>
            </a:r>
            <a:r>
              <a:rPr lang="en-US" sz="2400" b="1">
                <a:latin typeface="HelloRecess"/>
                <a:cs typeface="HelloRecess"/>
              </a:rPr>
              <a:t>.  </a:t>
            </a:r>
            <a:r>
              <a:rPr lang="en-US" sz="2400" b="1" dirty="0">
                <a:latin typeface="HelloRecess"/>
                <a:cs typeface="HelloRecess"/>
              </a:rPr>
              <a:t>These beats are made by the syllables.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182" y="3095539"/>
            <a:ext cx="7144676" cy="2554545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loArchitect"/>
                <a:cs typeface="HelloArchitect"/>
              </a:rPr>
              <a:t>The fossil I found was long but round.</a:t>
            </a:r>
          </a:p>
          <a:p>
            <a:r>
              <a:rPr lang="en-US" sz="3200" dirty="0">
                <a:latin typeface="HelloArchitect"/>
                <a:cs typeface="HelloArchitect"/>
              </a:rPr>
              <a:t>I found it buried in the ground.</a:t>
            </a:r>
          </a:p>
          <a:p>
            <a:endParaRPr lang="en-US" sz="3200" dirty="0">
              <a:latin typeface="HelloArchitect"/>
              <a:cs typeface="HelloArchitect"/>
            </a:endParaRPr>
          </a:p>
          <a:p>
            <a:r>
              <a:rPr lang="en-US" sz="3200" dirty="0">
                <a:latin typeface="HelloArchitect"/>
                <a:cs typeface="HelloArchitect"/>
              </a:rPr>
              <a:t>I brought it to a very safe place.</a:t>
            </a:r>
          </a:p>
          <a:p>
            <a:r>
              <a:rPr lang="en-US" sz="3200" dirty="0">
                <a:latin typeface="HelloArchitect"/>
                <a:cs typeface="HelloArchitect"/>
              </a:rPr>
              <a:t>Somewhere special with lots of space.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31129">
            <a:off x="6324042" y="3515277"/>
            <a:ext cx="3784600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7222" y="5895037"/>
            <a:ext cx="7242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HelloRecess"/>
                <a:cs typeface="HelloRecess"/>
              </a:rPr>
              <a:t>Count the syllables on each line. Can you find a pattern?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6570" y="3083758"/>
            <a:ext cx="409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0826" y="3528546"/>
            <a:ext cx="410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9194" y="4563978"/>
            <a:ext cx="4091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51814" y="5071778"/>
            <a:ext cx="410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HelloRecess"/>
                <a:cs typeface="HelloReces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982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3068" y="497592"/>
            <a:ext cx="8113297" cy="1524000"/>
          </a:xfrm>
        </p:spPr>
        <p:txBody>
          <a:bodyPr>
            <a:noAutofit/>
          </a:bodyPr>
          <a:lstStyle/>
          <a:p>
            <a:pPr algn="l"/>
            <a:r>
              <a:rPr lang="en-US" sz="7200" b="1" dirty="0">
                <a:latin typeface="HelloChalkTalk Medium" charset="0"/>
                <a:ea typeface="HelloChalkTalk Medium" charset="0"/>
                <a:cs typeface="HelloChalkTalk Medium" charset="0"/>
              </a:rPr>
              <a:t>Repetition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8821" y="370357"/>
            <a:ext cx="3928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400" b="1" dirty="0">
                <a:latin typeface="HelloRecess"/>
                <a:cs typeface="HelloRecess"/>
              </a:rPr>
              <a:t>	A poem that uses repetition will have the same words repeated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latin typeface="HelloRecess"/>
                <a:cs typeface="HelloRecess"/>
              </a:rPr>
              <a:t>It does not need to rhyme.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826" y="2242228"/>
            <a:ext cx="5518933" cy="4214487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The Brachiosaurs stretched its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Neck, neck, neck.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Because it wanted to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Check, check, check.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Were there leaves to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 Eat, eat, eat?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It sure can’t chew </a:t>
            </a:r>
          </a:p>
          <a:p>
            <a:pPr algn="ctr">
              <a:lnSpc>
                <a:spcPct val="120000"/>
              </a:lnSpc>
            </a:pPr>
            <a:r>
              <a:rPr lang="en-US" sz="2800" dirty="0">
                <a:latin typeface="HelloArchitect"/>
                <a:cs typeface="HelloArchitect"/>
              </a:rPr>
              <a:t>Meat, meat, meat.</a:t>
            </a:r>
          </a:p>
        </p:txBody>
      </p:sp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48634" y="402488"/>
            <a:ext cx="4074875" cy="1524000"/>
          </a:xfrm>
        </p:spPr>
        <p:txBody>
          <a:bodyPr>
            <a:noAutofit/>
          </a:bodyPr>
          <a:lstStyle/>
          <a:p>
            <a:pPr algn="r"/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Formula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2780" y="1906610"/>
            <a:ext cx="3944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800" b="1" dirty="0">
                <a:latin typeface="HelloRecess"/>
                <a:cs typeface="HelloRecess"/>
              </a:rPr>
              <a:t>A poem that uses a formula will follow a pattern, plan or design.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078" y="3559593"/>
            <a:ext cx="8228168" cy="2862322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loArchitect"/>
                <a:cs typeface="HelloArchitect"/>
              </a:rPr>
              <a:t>Pterodactyl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Wide,	graceful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Flying, soaring, gliding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Pterodactyls were flying dinosaurs.</a:t>
            </a:r>
          </a:p>
          <a:p>
            <a:pPr algn="ctr"/>
            <a:r>
              <a:rPr lang="en-US" sz="3600" b="1" dirty="0">
                <a:latin typeface="HelloArchitect"/>
                <a:cs typeface="HelloArchitect"/>
              </a:rPr>
              <a:t>Pterosaur</a:t>
            </a:r>
          </a:p>
        </p:txBody>
      </p:sp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40" y="4329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are used 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613" y="5252474"/>
            <a:ext cx="3357519" cy="5811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HelloDoodlePrint"/>
                <a:cs typeface="HelloDoodlePrint"/>
              </a:rPr>
              <a:t>Rhyme</a:t>
            </a:r>
          </a:p>
          <a:p>
            <a:pPr marL="0" indent="0" algn="ctr">
              <a:buNone/>
            </a:pPr>
            <a:r>
              <a:rPr lang="en-US" b="1" dirty="0">
                <a:latin typeface="HelloDoodlePrint"/>
                <a:cs typeface="HelloDoodlePrint"/>
              </a:rPr>
              <a:t>Rhythm </a:t>
            </a:r>
            <a:r>
              <a:rPr lang="en-US" sz="4000" b="1" dirty="0">
                <a:latin typeface="HelloDoodlePrint"/>
                <a:cs typeface="HelloDoodlePrint"/>
              </a:rPr>
              <a:t>	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39067" y="1337556"/>
            <a:ext cx="528013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This footprint’s round like a hula Hoop, hoop, hoop.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It looks like someone took a, 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Scoop scoop, scoop.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Of mud and dirt out of the 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Ground, ground, ground.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I’m so glad it was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 Found, found, found.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98352" y="4975977"/>
            <a:ext cx="1761004" cy="1469131"/>
            <a:chOff x="9220960" y="1114315"/>
            <a:chExt cx="1761004" cy="1469131"/>
          </a:xfrm>
          <a:solidFill>
            <a:schemeClr val="bg1"/>
          </a:solidFill>
        </p:grpSpPr>
        <p:sp>
          <p:nvSpPr>
            <p:cNvPr id="11" name="TextBox 10"/>
            <p:cNvSpPr txBox="1"/>
            <p:nvPr/>
          </p:nvSpPr>
          <p:spPr>
            <a:xfrm>
              <a:off x="9241814" y="1114315"/>
              <a:ext cx="117908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241814" y="2121781"/>
              <a:ext cx="1740150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Repetition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20960" y="1610852"/>
              <a:ext cx="1313576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Rhythm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5999932" y="5367890"/>
            <a:ext cx="238078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HelloDoodlePrint"/>
                <a:cs typeface="HelloDoodlePrint"/>
              </a:rPr>
              <a:t>Repetition </a:t>
            </a:r>
          </a:p>
          <a:p>
            <a:r>
              <a:rPr lang="en-US" sz="3200" b="1" dirty="0">
                <a:latin typeface="HelloDoodlePrint"/>
                <a:cs typeface="HelloDoodlePrint"/>
              </a:rPr>
              <a:t>Formula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622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4085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are used 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53" y="5761032"/>
            <a:ext cx="8306560" cy="58116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HelloDoodlePrint"/>
                <a:cs typeface="HelloDoodlePrint"/>
              </a:rPr>
              <a:t>Rhyme, 		Rhythm, 		Repetition, 		Formula, 	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437085"/>
            <a:ext cx="5846123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Triceratops</a:t>
            </a:r>
          </a:p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Round, wide</a:t>
            </a:r>
          </a:p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Chewing, stomping, defending</a:t>
            </a:r>
          </a:p>
          <a:p>
            <a:pPr algn="ctr">
              <a:lnSpc>
                <a:spcPct val="130000"/>
              </a:lnSpc>
            </a:pPr>
            <a:r>
              <a:rPr lang="en-US" sz="2300" dirty="0">
                <a:latin typeface="HelloDoodlePrint"/>
                <a:cs typeface="HelloDoodlePrint"/>
              </a:rPr>
              <a:t>A three horned dinosaur.</a:t>
            </a:r>
          </a:p>
          <a:p>
            <a:pPr algn="ctr">
              <a:lnSpc>
                <a:spcPct val="130000"/>
              </a:lnSpc>
            </a:pPr>
            <a:r>
              <a:rPr lang="en-US" sz="2300" dirty="0" err="1">
                <a:latin typeface="HelloDoodlePrint"/>
                <a:cs typeface="HelloDoodlePrint"/>
              </a:rPr>
              <a:t>Ceratopsid</a:t>
            </a:r>
            <a:r>
              <a:rPr lang="en-US" sz="2300" dirty="0">
                <a:latin typeface="HelloDoodlePrint"/>
                <a:cs typeface="HelloDoodlePrint"/>
              </a:rPr>
              <a:t> </a:t>
            </a:r>
          </a:p>
          <a:p>
            <a:pPr algn="ctr">
              <a:lnSpc>
                <a:spcPct val="130000"/>
              </a:lnSpc>
            </a:pPr>
            <a:endParaRPr lang="en-US" dirty="0">
              <a:latin typeface="HelloDoodlePrint"/>
              <a:cs typeface="HelloDoodlePrin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795" y="4557012"/>
            <a:ext cx="1426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HelloDoodlePrint"/>
                <a:cs typeface="HelloDoodlePrint"/>
              </a:rPr>
              <a:t>Formula</a:t>
            </a:r>
          </a:p>
        </p:txBody>
      </p:sp>
    </p:spTree>
    <p:extLst>
      <p:ext uri="{BB962C8B-B14F-4D97-AF65-F5344CB8AC3E}">
        <p14:creationId xmlns:p14="http://schemas.microsoft.com/office/powerpoint/2010/main" val="35909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9400" y="288488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03" y="342624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HelloChunky Medium" charset="0"/>
                <a:ea typeface="HelloChunky Medium" charset="0"/>
                <a:cs typeface="HelloChunky Medium" charset="0"/>
              </a:rPr>
              <a:t>Which skills are used 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216" y="5921327"/>
            <a:ext cx="8306560" cy="58116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>
                <a:latin typeface="HelloDoodlePrint"/>
                <a:cs typeface="HelloDoodlePrint"/>
              </a:rPr>
              <a:t>Rhyme, 		Rhythm, 		Repetition, 		Formula, 	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38976" y="1292306"/>
            <a:ext cx="7200728" cy="343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This grouchy dinosaur seems awfully mad.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He’s yelling and stomping, which is bad.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He should calm down and chill out.</a:t>
            </a:r>
          </a:p>
          <a:p>
            <a:pPr algn="ctr">
              <a:lnSpc>
                <a:spcPct val="130000"/>
              </a:lnSpc>
            </a:pPr>
            <a:r>
              <a:rPr lang="en-US" sz="2400" dirty="0">
                <a:latin typeface="HelloDoodlePrint"/>
                <a:cs typeface="HelloDoodlePrint"/>
              </a:rPr>
              <a:t>No one wants to hear him shout.</a:t>
            </a:r>
          </a:p>
          <a:p>
            <a:pPr algn="ctr">
              <a:lnSpc>
                <a:spcPct val="130000"/>
              </a:lnSpc>
            </a:pPr>
            <a:endParaRPr lang="en-US" sz="2400" dirty="0">
              <a:latin typeface="HelloDoodlePrint"/>
              <a:cs typeface="HelloDoodlePrint"/>
            </a:endParaRPr>
          </a:p>
          <a:p>
            <a:pPr algn="ctr">
              <a:lnSpc>
                <a:spcPct val="130000"/>
              </a:lnSpc>
            </a:pPr>
            <a:endParaRPr lang="en-US" sz="2400" dirty="0">
              <a:latin typeface="HelloDoodlePrint"/>
              <a:cs typeface="HelloDoodlePrint"/>
            </a:endParaRPr>
          </a:p>
          <a:p>
            <a:pPr algn="r">
              <a:lnSpc>
                <a:spcPct val="130000"/>
              </a:lnSpc>
            </a:pPr>
            <a:endParaRPr lang="en-US" sz="2400" dirty="0">
              <a:latin typeface="HelloDoodlePrint"/>
              <a:cs typeface="HelloDoodlePrin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40064" y="3486177"/>
            <a:ext cx="1689879" cy="1292386"/>
            <a:chOff x="8861141" y="3702603"/>
            <a:chExt cx="1689879" cy="1292386"/>
          </a:xfrm>
        </p:grpSpPr>
        <p:sp>
          <p:nvSpPr>
            <p:cNvPr id="11" name="TextBox 10"/>
            <p:cNvSpPr txBox="1"/>
            <p:nvPr/>
          </p:nvSpPr>
          <p:spPr>
            <a:xfrm>
              <a:off x="8949322" y="3702603"/>
              <a:ext cx="151055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61141" y="4410213"/>
              <a:ext cx="168987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Rhythm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445" y="3329179"/>
            <a:ext cx="2679574" cy="27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613426"/>
            <a:ext cx="6172200" cy="1524000"/>
          </a:xfrm>
        </p:spPr>
        <p:txBody>
          <a:bodyPr>
            <a:noAutofit/>
          </a:bodyPr>
          <a:lstStyle/>
          <a:p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Alliteration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6594" y="416617"/>
            <a:ext cx="32875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800" b="1" dirty="0">
                <a:latin typeface="HelloRecess"/>
                <a:cs typeface="HelloRecess"/>
              </a:rPr>
              <a:t>A poem that uses alliteration has several words that begin with the same consonant sound.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8807" y="3136735"/>
            <a:ext cx="4718761" cy="3416320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loArchitect"/>
                <a:cs typeface="HelloArchitect"/>
              </a:rPr>
              <a:t>The fabulous fossil Flipped like a frog Then fell fifty feet Into Frank’s hand. </a:t>
            </a:r>
          </a:p>
          <a:p>
            <a:pPr algn="ctr"/>
            <a:r>
              <a:rPr lang="en-US" sz="3600" dirty="0">
                <a:latin typeface="HelloArchitect"/>
                <a:cs typeface="HelloArchitect"/>
              </a:rPr>
              <a:t>I found a fossil!</a:t>
            </a:r>
          </a:p>
          <a:p>
            <a:pPr algn="ctr"/>
            <a:r>
              <a:rPr lang="en-US" sz="3600" dirty="0">
                <a:latin typeface="HelloArchitect"/>
                <a:cs typeface="HelloArchitect"/>
              </a:rPr>
              <a:t>That was fun!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7568" y="3136735"/>
            <a:ext cx="3467265" cy="3467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52227">
            <a:off x="968935" y="1487922"/>
            <a:ext cx="3888490" cy="18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3087E-6 -5.00579E-6 C 0.00069 -0.0065 0.00087 -0.01322 0.00208 -0.01947 C 0.00451 -0.03361 0.01077 -0.04195 0.01685 -0.05331 C 0.02466 -0.06861 0.03248 -0.08483 0.04412 -0.09549 C 0.05194 -0.11148 0.05471 -0.10198 0.06514 -0.11217 C 0.07521 -0.12237 0.07591 -0.12793 0.08841 -0.13187 C 0.1096 -0.15157 0.13253 -0.16038 0.15789 -0.16571 C 0.17683 -0.16478 0.19576 -0.16478 0.21469 -0.16293 C 0.23536 -0.16107 0.24665 -0.13906 0.25881 -0.12075 C 0.27341 -0.09896 0.28417 -0.07486 0.29685 -0.05053 C 0.29824 -0.04311 0.30189 -0.0357 0.30102 -0.02805 C 0.29842 -0.00696 0.2939 0.00069 0.28417 0.01691 C 0.27323 0.03452 0.26767 0.05399 0.25048 0.06187 C 0.24266 0.06094 0.2345 0.06256 0.22737 0.05909 C 0.22268 0.05654 0.21678 0.04495 0.21678 0.04495 C 0.21608 0.04217 0.21556 0.03916 0.21469 0.03661 C 0.21348 0.0336 0.21122 0.03128 0.21053 0.02827 C 0.20844 0.02085 0.20618 0.00579 0.20618 0.00579 C 0.20688 -0.02156 0.20462 -0.04914 0.20844 -0.07579 C 0.21053 -0.09155 0.23154 -0.1182 0.23988 -0.12909 C 0.24561 -0.13697 0.25239 -0.1423 0.25881 -0.14879 C 0.26368 -0.15412 0.27723 -0.17289 0.28001 -0.17405 C 0.29599 -0.18124 0.30971 -0.19908 0.32621 -0.20487 C 0.3382 -0.20928 0.33194 -0.2065 0.34514 -0.21345 C 0.35279 -0.21252 0.36112 -0.21484 0.36842 -0.21067 C 0.37867 -0.20511 0.38058 -0.19329 0.38527 -0.18239 C 0.39656 -0.15598 0.40264 -0.11519 0.40837 -0.08413 C 0.40959 -0.06768 0.41497 -0.01994 0.40629 -0.00835 C 0.40403 -0.00557 0.40055 -0.00464 0.39778 -0.00279 C 0.38683 0.01228 0.40229 -0.00719 0.38527 0.00579 C 0.38266 0.00764 0.38145 0.01228 0.37884 0.01413 C 0.3771 0.01506 0.35609 0.01946 0.35574 0.01969 C 0.35366 0.02062 0.35157 0.02247 0.34949 0.02247 C 0.32222 0.02247 0.33629 0.00486 0.33889 -0.03917 C 0.33889 -0.04219 0.34202 -0.06073 0.34306 -0.06443 C 0.34966 -0.09062 0.3573 -0.10337 0.37259 -0.12075 C 0.37832 -0.1277 0.37988 -0.1328 0.38735 -0.13767 C 0.39812 -0.14508 0.41132 -0.14578 0.42314 -0.14879 C 0.43147 -0.14694 0.44051 -0.14786 0.44832 -0.14323 C 0.45788 -0.13767 0.45961 -0.11936 0.46726 -0.10939 C 0.49227 -0.07741 0.49522 -0.02341 0.49887 0.01969 C 0.49783 0.05028 0.50182 0.08342 0.48827 0.10961 C 0.48306 0.13047 0.48984 0.10521 0.48202 0.12653 C 0.47837 0.13603 0.4782 0.14507 0.47368 0.15457 C 0.47038 0.16755 0.46865 0.1796 0.46309 0.19119 C 0.46222 0.19744 0.46135 0.20949 0.45892 0.21645 C 0.45527 0.22595 0.44971 0.23475 0.44624 0.24449 C 0.44294 0.25283 0.44224 0.26326 0.43998 0.27253 C 0.43894 0.29223 0.44172 0.31355 0.43564 0.33163 C 0.43338 0.33765 0.42887 0.34206 0.4273 0.34854 C 0.42661 0.35133 0.4273 0.35596 0.42522 0.35689 C 0.42331 0.35758 0.42244 0.35318 0.42105 0.35133 " pathEditMode="relative" ptsTypes="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0176" y="368832"/>
            <a:ext cx="6172200" cy="1524000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>
                <a:latin typeface="HelloChalkTalk Medium" charset="0"/>
                <a:ea typeface="HelloChalkTalk Medium" charset="0"/>
                <a:cs typeface="HelloChalkTalk Medium" charset="0"/>
              </a:rPr>
              <a:t>Similes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794" y="507837"/>
            <a:ext cx="4345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loRecess"/>
                <a:cs typeface="HelloRecess"/>
              </a:rPr>
              <a:t>A poem that uses similes will compare two things using </a:t>
            </a:r>
            <a:r>
              <a:rPr lang="en-US" sz="2800" b="1" i="1" dirty="0">
                <a:latin typeface="HelloRecess"/>
                <a:cs typeface="HelloRecess"/>
              </a:rPr>
              <a:t>like</a:t>
            </a:r>
            <a:r>
              <a:rPr lang="en-US" sz="2800" b="1" dirty="0">
                <a:latin typeface="HelloRecess"/>
                <a:cs typeface="HelloRecess"/>
              </a:rPr>
              <a:t> or </a:t>
            </a:r>
            <a:r>
              <a:rPr lang="en-US" sz="2800" b="1" i="1" dirty="0">
                <a:latin typeface="HelloRecess"/>
                <a:cs typeface="HelloRecess"/>
              </a:rPr>
              <a:t>as</a:t>
            </a:r>
            <a:r>
              <a:rPr lang="en-US" sz="2800" b="1" dirty="0">
                <a:latin typeface="HelloRecess"/>
                <a:cs typeface="HelloReces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794" y="4232981"/>
            <a:ext cx="8214279" cy="2062103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loArchitect"/>
                <a:cs typeface="HelloArchitect"/>
              </a:rPr>
              <a:t>The Pterodactyl’s wings stretched wide</a:t>
            </a:r>
          </a:p>
          <a:p>
            <a:pPr algn="ctr"/>
            <a:r>
              <a:rPr lang="en-US" sz="3200" dirty="0">
                <a:latin typeface="HelloArchitect"/>
                <a:cs typeface="HelloArchitect"/>
              </a:rPr>
              <a:t>Like an airplane trying to glide.</a:t>
            </a:r>
          </a:p>
          <a:p>
            <a:pPr algn="ctr"/>
            <a:r>
              <a:rPr lang="en-US" sz="3200" dirty="0">
                <a:latin typeface="HelloArchitect"/>
                <a:cs typeface="HelloArchitect"/>
              </a:rPr>
              <a:t>It soared and hunted with keen eyes</a:t>
            </a:r>
          </a:p>
          <a:p>
            <a:pPr algn="ctr"/>
            <a:r>
              <a:rPr lang="en-US" sz="3200" dirty="0">
                <a:latin typeface="HelloArchitect"/>
                <a:cs typeface="HelloArchitect"/>
              </a:rPr>
              <a:t>As an eagle often spies.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962" y="1837121"/>
            <a:ext cx="2839657" cy="24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31566" y="410827"/>
            <a:ext cx="7106268" cy="15240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HelloChalkTalk Medium" charset="0"/>
                <a:ea typeface="HelloChalkTalk Medium" charset="0"/>
                <a:cs typeface="HelloChalkTalk Medium" charset="0"/>
              </a:rPr>
              <a:t>Onomatopoeia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567" y="1514680"/>
            <a:ext cx="81310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DoodlePrint"/>
                <a:cs typeface="HelloDoodlePrint"/>
              </a:rPr>
              <a:t>	</a:t>
            </a:r>
            <a:r>
              <a:rPr lang="en-US" sz="2500" b="1" dirty="0">
                <a:latin typeface="HelloDoodlePrint"/>
                <a:cs typeface="HelloDoodlePrint"/>
              </a:rPr>
              <a:t>	</a:t>
            </a:r>
            <a:r>
              <a:rPr lang="en-US" sz="2500" dirty="0">
                <a:latin typeface="HelloRecess"/>
                <a:cs typeface="HelloRecess"/>
              </a:rPr>
              <a:t>A poem that uses onomatopoeias will have words spelled to copy the sounds something or someone might make.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752" y="2878923"/>
            <a:ext cx="7095808" cy="3539431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HelloArchitect"/>
                <a:cs typeface="HelloArchitect"/>
              </a:rPr>
              <a:t>The dinosaur seemed overjoyed.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Yipee</a:t>
            </a:r>
            <a:r>
              <a:rPr lang="en-US" sz="2800" b="1" dirty="0">
                <a:latin typeface="HelloArchitect"/>
                <a:cs typeface="HelloArchitect"/>
              </a:rPr>
              <a:t>!</a:t>
            </a:r>
          </a:p>
          <a:p>
            <a:r>
              <a:rPr lang="en-US" sz="2800" b="1" dirty="0">
                <a:latin typeface="HelloArchitect"/>
                <a:cs typeface="HelloArchitect"/>
              </a:rPr>
              <a:t>Then he seemed a bit annoyed 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Arrrrr</a:t>
            </a:r>
            <a:r>
              <a:rPr lang="en-US" sz="2800" b="1" dirty="0">
                <a:latin typeface="HelloArchitect"/>
                <a:cs typeface="HelloArchitect"/>
              </a:rPr>
              <a:t>!</a:t>
            </a:r>
          </a:p>
          <a:p>
            <a:r>
              <a:rPr lang="en-US" sz="2800" b="1" dirty="0">
                <a:latin typeface="HelloArchitect"/>
                <a:cs typeface="HelloArchitect"/>
              </a:rPr>
              <a:t>His tummy seemed to hurt a bit.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Ohhhhh</a:t>
            </a:r>
            <a:r>
              <a:rPr lang="en-US" sz="2800" b="1" dirty="0">
                <a:latin typeface="HelloArchitect"/>
                <a:cs typeface="HelloArchitect"/>
              </a:rPr>
              <a:t>!</a:t>
            </a:r>
          </a:p>
          <a:p>
            <a:r>
              <a:rPr lang="en-US" sz="2800" b="1" dirty="0">
                <a:latin typeface="HelloArchitect"/>
                <a:cs typeface="HelloArchitect"/>
              </a:rPr>
              <a:t>Maybe that’s why he’s throwing a fit.</a:t>
            </a:r>
          </a:p>
          <a:p>
            <a:r>
              <a:rPr lang="en-US" sz="2800" b="1" dirty="0" err="1">
                <a:latin typeface="HelloArchitect"/>
                <a:cs typeface="HelloArchitect"/>
              </a:rPr>
              <a:t>Whaaaaa</a:t>
            </a:r>
            <a:r>
              <a:rPr lang="en-US" sz="2800" b="1" dirty="0">
                <a:latin typeface="HelloArchitect"/>
                <a:cs typeface="HelloArchitect"/>
              </a:rPr>
              <a:t>! </a:t>
            </a:r>
            <a:endParaRPr lang="en-US" sz="2800" dirty="0">
              <a:latin typeface="HelloArchitect"/>
              <a:cs typeface="HelloArchite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32" y="2732617"/>
            <a:ext cx="2852734" cy="31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0937" y="515646"/>
            <a:ext cx="6172200" cy="1524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HelloChalkTalk Medium" charset="0"/>
                <a:ea typeface="HelloChalkTalk Medium" charset="0"/>
                <a:cs typeface="HelloChalkTalk Medium" charset="0"/>
              </a:rPr>
              <a:t>Word Placement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241" y="1748611"/>
            <a:ext cx="5394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Recess"/>
                <a:cs typeface="HelloRecess"/>
              </a:rPr>
              <a:t>	</a:t>
            </a:r>
            <a:r>
              <a:rPr lang="en-US" sz="2800" b="1" dirty="0">
                <a:latin typeface="HelloRecess"/>
                <a:cs typeface="HelloRecess"/>
              </a:rPr>
              <a:t>	A poem that uses word placement puts </a:t>
            </a:r>
            <a:r>
              <a:rPr lang="en-US" sz="2800" dirty="0">
                <a:latin typeface="HelloRecess"/>
                <a:cs typeface="HelloRecess"/>
              </a:rPr>
              <a:t>the</a:t>
            </a:r>
            <a:r>
              <a:rPr lang="en-US" sz="2800" b="1" dirty="0">
                <a:latin typeface="HelloRecess"/>
                <a:cs typeface="HelloRecess"/>
              </a:rPr>
              <a:t> words on the page in a special way to make the poem more meaningful.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70332" y="4290966"/>
            <a:ext cx="3754077" cy="90444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100" dirty="0">
                <a:ln w="12700">
                  <a:solidFill>
                    <a:srgbClr val="000000"/>
                  </a:solidFill>
                  <a:prstDash val="solid"/>
                </a:ln>
                <a:latin typeface="HelloChalkTalk Medium" charset="0"/>
                <a:ea typeface="HelloChalkTalk Medium" charset="0"/>
                <a:cs typeface="HelloChalkTalk Medium" charset="0"/>
              </a:rPr>
              <a:t>Dinosaurs</a:t>
            </a:r>
          </a:p>
          <a:p>
            <a:pPr algn="ctr">
              <a:lnSpc>
                <a:spcPct val="70000"/>
              </a:lnSpc>
            </a:pPr>
            <a:endParaRPr lang="en-US" sz="1100" cap="none" spc="0" dirty="0">
              <a:ln w="12700">
                <a:solidFill>
                  <a:srgbClr val="000000"/>
                </a:solidFill>
                <a:prstDash val="solid"/>
              </a:ln>
              <a:latin typeface="HelloChalkTalk Medium" charset="0"/>
              <a:ea typeface="HelloChalkTalk Medium" charset="0"/>
              <a:cs typeface="HelloChalkTalk Medium" charset="0"/>
            </a:endParaRPr>
          </a:p>
          <a:p>
            <a:pPr algn="ctr">
              <a:lnSpc>
                <a:spcPct val="70000"/>
              </a:lnSpc>
            </a:pPr>
            <a:r>
              <a:rPr lang="en-US" sz="1100" dirty="0">
                <a:ln w="12700">
                  <a:solidFill>
                    <a:srgbClr val="000000"/>
                  </a:solidFill>
                  <a:prstDash val="solid"/>
                </a:ln>
                <a:latin typeface="HelloChalkTalk Medium" charset="0"/>
                <a:ea typeface="HelloChalkTalk Medium" charset="0"/>
                <a:cs typeface="HelloChalkTalk Medium" charset="0"/>
              </a:rPr>
              <a:t>are</a:t>
            </a:r>
            <a:endParaRPr lang="en-US" sz="1100" cap="none" spc="0" dirty="0">
              <a:ln w="12700">
                <a:solidFill>
                  <a:srgbClr val="000000"/>
                </a:solidFill>
                <a:prstDash val="solid"/>
              </a:ln>
              <a:latin typeface="HelloChalkTalk Medium" charset="0"/>
              <a:ea typeface="HelloChalkTalk Medium" charset="0"/>
              <a:cs typeface="HelloChalkTalk Medium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0230" y="4300589"/>
            <a:ext cx="7679223" cy="178965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402384"/>
              </a:avLst>
            </a:prstTxWarp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0000FF"/>
                </a:solidFill>
                <a:latin typeface="HelloDoodlePrint"/>
                <a:cs typeface="HelloDoodlePrint"/>
              </a:rPr>
              <a:t>Blissful, happy, joyful, glad, smiley, glowing never sad. </a:t>
            </a:r>
            <a:endParaRPr lang="en-US" sz="2400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0000FF"/>
              </a:solidFill>
              <a:latin typeface="HelloDoodlePrint"/>
              <a:cs typeface="HelloDoodlePrint"/>
            </a:endParaRPr>
          </a:p>
        </p:txBody>
      </p:sp>
    </p:spTree>
    <p:extLst>
      <p:ext uri="{BB962C8B-B14F-4D97-AF65-F5344CB8AC3E}">
        <p14:creationId xmlns:p14="http://schemas.microsoft.com/office/powerpoint/2010/main" val="38726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7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38" y="1010513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are </a:t>
            </a:r>
            <a:b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</a:br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used in this </a:t>
            </a:r>
            <a:b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</a:br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40" y="5539495"/>
            <a:ext cx="9144000" cy="5811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Alliteration, 		Rhythm, 		Repetition, 	Formula,</a:t>
            </a:r>
          </a:p>
          <a:p>
            <a:pPr marL="0" indent="0" algn="ctr"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Rhyme , 	Onomatopoeia, 		Simile,		Word Placement </a:t>
            </a:r>
            <a:r>
              <a:rPr lang="en-US" sz="2400" b="1" dirty="0">
                <a:latin typeface="HelloChalkTalk Medium" charset="0"/>
                <a:ea typeface="HelloChalkTalk Medium" charset="0"/>
                <a:cs typeface="HelloChalkTalk Medium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939" y="2755085"/>
            <a:ext cx="7942901" cy="312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This pretty pink dinosaur paints with a pup.</a:t>
            </a:r>
          </a:p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Its adorable and small as a tea cup.</a:t>
            </a:r>
          </a:p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Painting a picture of purple pickles and things</a:t>
            </a:r>
          </a:p>
          <a:p>
            <a:pPr algn="r">
              <a:lnSpc>
                <a:spcPct val="12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They prefer to paint pizzas that Dance and sing</a:t>
            </a:r>
            <a:r>
              <a:rPr lang="en-US" sz="2400" dirty="0">
                <a:solidFill>
                  <a:srgbClr val="0000FF"/>
                </a:solidFill>
                <a:latin typeface="HelloDoodlePrint"/>
                <a:cs typeface="HelloDoodlePrint"/>
              </a:rPr>
              <a:t>. </a:t>
            </a:r>
          </a:p>
          <a:p>
            <a:pPr algn="r">
              <a:lnSpc>
                <a:spcPct val="120000"/>
              </a:lnSpc>
            </a:pPr>
            <a:endParaRPr lang="en-US" sz="2400" dirty="0">
              <a:solidFill>
                <a:srgbClr val="0000FF"/>
              </a:solidFill>
              <a:latin typeface="HelloDoodlePrint"/>
              <a:cs typeface="HelloDoodlePrint"/>
            </a:endParaRPr>
          </a:p>
          <a:p>
            <a:pPr algn="r">
              <a:lnSpc>
                <a:spcPct val="120000"/>
              </a:lnSpc>
            </a:pPr>
            <a:endParaRPr lang="en-US" sz="2400" dirty="0">
              <a:solidFill>
                <a:srgbClr val="0000FF"/>
              </a:solidFill>
              <a:latin typeface="HelloDoodlePrint"/>
              <a:cs typeface="HelloDoodlePrint"/>
            </a:endParaRPr>
          </a:p>
          <a:p>
            <a:pPr algn="r"/>
            <a:endParaRPr lang="en-US" sz="2400" dirty="0">
              <a:solidFill>
                <a:srgbClr val="0000FF"/>
              </a:solidFill>
              <a:latin typeface="HelloDoodlePrint"/>
              <a:cs typeface="HelloDoodlePrin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21577" y="4738018"/>
            <a:ext cx="5331784" cy="500691"/>
            <a:chOff x="2432783" y="4867671"/>
            <a:chExt cx="5331784" cy="500691"/>
          </a:xfrm>
        </p:grpSpPr>
        <p:sp>
          <p:nvSpPr>
            <p:cNvPr id="11" name="TextBox 10"/>
            <p:cNvSpPr txBox="1"/>
            <p:nvPr/>
          </p:nvSpPr>
          <p:spPr>
            <a:xfrm>
              <a:off x="2432783" y="4867671"/>
              <a:ext cx="2282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34294" y="4906697"/>
              <a:ext cx="2030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Simile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71680" y="4882575"/>
              <a:ext cx="3619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Alliteration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171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81" y="68769"/>
            <a:ext cx="9971117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Which skills </a:t>
            </a:r>
            <a:r>
              <a:rPr lang="en-US" sz="3600">
                <a:latin typeface="HelloChalkTalk Medium" charset="0"/>
                <a:ea typeface="HelloChalkTalk Medium" charset="0"/>
                <a:cs typeface="HelloChalkTalk Medium" charset="0"/>
              </a:rPr>
              <a:t>are used </a:t>
            </a:r>
            <a:r>
              <a:rPr lang="en-US" sz="3600" dirty="0">
                <a:latin typeface="HelloChalkTalk Medium" charset="0"/>
                <a:ea typeface="HelloChalkTalk Medium" charset="0"/>
                <a:cs typeface="HelloChalkTalk Medium" charset="0"/>
              </a:rPr>
              <a:t>in this poem?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775" y="4271671"/>
            <a:ext cx="7198538" cy="581161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Alliteration, 		Rhythm, 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Repetition, 		Formula,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Rhyme, 	Onomatopoeia, 		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latin typeface="HelloChalkTalk Medium" charset="0"/>
                <a:ea typeface="HelloChalkTalk Medium" charset="0"/>
                <a:cs typeface="HelloChalkTalk Medium" charset="0"/>
              </a:rPr>
              <a:t>Simile,	Word Placement </a:t>
            </a:r>
            <a:r>
              <a:rPr lang="en-US" sz="2400" b="1" dirty="0">
                <a:latin typeface="HelloChalkTalk Medium" charset="0"/>
                <a:ea typeface="HelloChalkTalk Medium" charset="0"/>
                <a:cs typeface="HelloChalkTalk Medium" charset="0"/>
              </a:rPr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49979" y="5092541"/>
            <a:ext cx="2324675" cy="990862"/>
            <a:chOff x="9241814" y="1114315"/>
            <a:chExt cx="2324675" cy="990862"/>
          </a:xfrm>
        </p:grpSpPr>
        <p:sp>
          <p:nvSpPr>
            <p:cNvPr id="11" name="TextBox 10"/>
            <p:cNvSpPr txBox="1"/>
            <p:nvPr/>
          </p:nvSpPr>
          <p:spPr>
            <a:xfrm>
              <a:off x="9241814" y="1114315"/>
              <a:ext cx="1179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Rhyme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41814" y="1274180"/>
              <a:ext cx="23246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dirty="0">
                <a:solidFill>
                  <a:srgbClr val="FF0000"/>
                </a:solidFill>
                <a:latin typeface="HelloDoodlePrint"/>
                <a:cs typeface="HelloDoodlePrint"/>
              </a:endParaRPr>
            </a:p>
            <a:p>
              <a:r>
                <a:rPr lang="en-US" sz="2400" b="1" dirty="0">
                  <a:solidFill>
                    <a:srgbClr val="FF0000"/>
                  </a:solidFill>
                  <a:latin typeface="HelloDoodlePrint"/>
                  <a:cs typeface="HelloDoodlePrint"/>
                </a:rPr>
                <a:t>Onomatopoeia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8807" y="984019"/>
            <a:ext cx="8059610" cy="368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I can hear the brush.						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Swish swash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Dunk into the paint. 						</a:t>
            </a:r>
          </a:p>
          <a:p>
            <a:pPr>
              <a:lnSpc>
                <a:spcPct val="110000"/>
              </a:lnSpc>
            </a:pPr>
            <a:r>
              <a:rPr lang="en-US" sz="2400" b="1" dirty="0" err="1">
                <a:latin typeface="HelloDoodlePrint"/>
                <a:cs typeface="HelloDoodlePrint"/>
              </a:rPr>
              <a:t>Splish</a:t>
            </a:r>
            <a:r>
              <a:rPr lang="en-US" sz="2400" b="1" dirty="0">
                <a:latin typeface="HelloDoodlePrint"/>
                <a:cs typeface="HelloDoodlePrint"/>
              </a:rPr>
              <a:t>, splash.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Smear on the paper. 						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Swift, swash.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Then fall to the ground.						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HelloDoodlePrint"/>
                <a:cs typeface="HelloDoodlePrint"/>
              </a:rPr>
              <a:t>Dish, Dash.</a:t>
            </a:r>
            <a:r>
              <a:rPr lang="en-US" sz="2400" dirty="0">
                <a:solidFill>
                  <a:srgbClr val="008000"/>
                </a:solidFill>
                <a:latin typeface="HelloDoodlePrint"/>
                <a:cs typeface="HelloDoodlePrint"/>
              </a:rPr>
              <a:t>				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HelloDoodlePrint"/>
                <a:cs typeface="HelloDoodlePrint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429214">
            <a:off x="3813856" y="1178935"/>
            <a:ext cx="2010475" cy="189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9400" y="330200"/>
            <a:ext cx="8610600" cy="6273800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398623" y="390963"/>
            <a:ext cx="6172200" cy="1524000"/>
          </a:xfrm>
        </p:spPr>
        <p:txBody>
          <a:bodyPr>
            <a:normAutofit/>
          </a:bodyPr>
          <a:lstStyle/>
          <a:p>
            <a:r>
              <a:rPr lang="en-US" sz="7000" b="1" dirty="0">
                <a:latin typeface="FSFLime"/>
                <a:cs typeface="FSFLime"/>
              </a:rPr>
              <a:t>Credits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69" y="1914963"/>
            <a:ext cx="2786974" cy="27869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49" y="1914963"/>
            <a:ext cx="2786974" cy="278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12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739"/>
            <a:ext cx="9243391" cy="114300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HelloChalkTalk Medium" charset="0"/>
                <a:ea typeface="HelloChalkTalk Medium" charset="0"/>
                <a:cs typeface="HelloChalkTalk Medium" charset="0"/>
              </a:rPr>
              <a:t>Do you have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862860"/>
            <a:ext cx="5677451" cy="4724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dirty="0">
                <a:latin typeface="HelloDoodlePrint"/>
                <a:cs typeface="HelloDoodlePrint"/>
              </a:rPr>
              <a:t>Do you like to play basketball?  </a:t>
            </a:r>
          </a:p>
          <a:p>
            <a:pPr marL="0" indent="0" algn="ctr">
              <a:buNone/>
            </a:pPr>
            <a:r>
              <a:rPr lang="en-US" sz="3000" dirty="0">
                <a:latin typeface="HelloDoodlePrint"/>
                <a:cs typeface="HelloDoodlePrint"/>
              </a:rPr>
              <a:t>Football?  Sing? Draw? Paint?  Play piano? Skateboard? Ski? Cook? Read?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All of these activities require certain skills. Practicing the skills will help you become a better player, artist, musician, cook, or more!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1763817"/>
            <a:ext cx="1854200" cy="24678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3297" y="1862860"/>
            <a:ext cx="14296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DoodlePrint"/>
                <a:cs typeface="HelloDoodlePrint"/>
              </a:rPr>
              <a:t>I’ve </a:t>
            </a:r>
          </a:p>
          <a:p>
            <a:pPr algn="ctr"/>
            <a:r>
              <a:rPr lang="en-US" sz="2800" dirty="0">
                <a:latin typeface="HelloDoodlePrint"/>
                <a:cs typeface="HelloDoodlePrint"/>
              </a:rPr>
              <a:t>got </a:t>
            </a:r>
          </a:p>
          <a:p>
            <a:pPr algn="ctr"/>
            <a:r>
              <a:rPr lang="en-US" sz="2800" dirty="0">
                <a:latin typeface="HelloDoodlePrint"/>
                <a:cs typeface="HelloDoodlePrint"/>
              </a:rPr>
              <a:t>mad</a:t>
            </a:r>
          </a:p>
          <a:p>
            <a:pPr algn="ctr"/>
            <a:r>
              <a:rPr lang="en-US" sz="2800" dirty="0">
                <a:latin typeface="HelloDoodlePrint"/>
                <a:cs typeface="HelloDoodlePrint"/>
              </a:rPr>
              <a:t>skills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2598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0765" y="377687"/>
            <a:ext cx="9544326" cy="114300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HelloChalkTalk Medium" charset="0"/>
                <a:ea typeface="HelloChalkTalk Medium" charset="0"/>
                <a:cs typeface="HelloChalkTalk Medium" charset="0"/>
              </a:rPr>
              <a:t>He’s got skills?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30" y="1988380"/>
            <a:ext cx="62738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This basketball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Player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needs to have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the skills of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passing,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shooting,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dribbling, and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loDoodlePrint"/>
                <a:cs typeface="HelloDoodlePrint"/>
              </a:rPr>
              <a:t>jumping to play.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77724" y="5052038"/>
            <a:ext cx="1791406" cy="1345964"/>
            <a:chOff x="5332100" y="4325938"/>
            <a:chExt cx="1791406" cy="134596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554821" y="4103217"/>
              <a:ext cx="1345964" cy="17914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59100" y="4467684"/>
              <a:ext cx="127746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Slam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Dunk!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15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598" y="293653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HelloChalkTalk Medium" charset="0"/>
                <a:ea typeface="HelloChalkTalk Medium" charset="0"/>
                <a:cs typeface="HelloChalkTalk Medium" charset="0"/>
              </a:rPr>
              <a:t>They’ve got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598" y="1931953"/>
            <a:ext cx="6273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These dancers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need to have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the skills of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jumping, bouncing,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twisting, turning,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and bending to the 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beat of the music.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653498" y="1227048"/>
            <a:ext cx="5185418" cy="5116943"/>
            <a:chOff x="-4934833" y="4467010"/>
            <a:chExt cx="5185418" cy="51169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139259" y="4531572"/>
              <a:ext cx="1345964" cy="22165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1210016" y="4662746"/>
              <a:ext cx="1460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Go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T-Rex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Go!</a:t>
              </a:r>
              <a:endParaRPr lang="en-US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4934833" y="4467010"/>
              <a:ext cx="4044929" cy="5116943"/>
              <a:chOff x="3920831" y="1473779"/>
              <a:chExt cx="4044929" cy="5116943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458804">
                <a:off x="4361346" y="1944485"/>
                <a:ext cx="1999848" cy="237283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04610" flipH="1">
                <a:off x="5699440" y="4132607"/>
                <a:ext cx="2266320" cy="237283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29287" y="5297271"/>
                <a:ext cx="1596853" cy="129345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98211">
                <a:off x="3920831" y="1473779"/>
                <a:ext cx="571354" cy="69212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998211">
                <a:off x="6367646" y="2031041"/>
                <a:ext cx="571354" cy="692128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9911142">
                <a:off x="5326313" y="4192838"/>
                <a:ext cx="552731" cy="66956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35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442" y="458783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HelloChalkTalk Medium" charset="0"/>
                <a:ea typeface="HelloChalkTalk Medium" charset="0"/>
                <a:cs typeface="HelloChalkTalk Medium" charset="0"/>
              </a:rPr>
              <a:t>What skills are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62" y="1731447"/>
            <a:ext cx="6273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Turn to your neighbor and share what skills are needed for these activities:</a:t>
            </a:r>
          </a:p>
          <a:p>
            <a:pPr marL="0" indent="0">
              <a:buNone/>
            </a:pPr>
            <a:r>
              <a:rPr lang="en-US" dirty="0">
                <a:latin typeface="HelloDoodlePrint"/>
                <a:cs typeface="HelloDoodlePrint"/>
              </a:rPr>
              <a:t>	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7779" y="3064767"/>
            <a:ext cx="5125069" cy="3391080"/>
            <a:chOff x="-6072897" y="458783"/>
            <a:chExt cx="5125069" cy="3391080"/>
          </a:xfrm>
        </p:grpSpPr>
        <p:sp>
          <p:nvSpPr>
            <p:cNvPr id="4" name="TextBox 3"/>
            <p:cNvSpPr txBox="1"/>
            <p:nvPr/>
          </p:nvSpPr>
          <p:spPr>
            <a:xfrm>
              <a:off x="-6072897" y="1260655"/>
              <a:ext cx="308450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HelloDoodlePrint"/>
                  <a:cs typeface="HelloDoodlePrint"/>
                </a:rPr>
                <a:t>swimming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6035937" y="2524418"/>
              <a:ext cx="207152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latin typeface="HelloDoodlePrint"/>
                  <a:cs typeface="HelloDoodlePrint"/>
                </a:rPr>
                <a:t>soccer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734251" y="2262923"/>
              <a:ext cx="1491724" cy="158694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988389" y="458783"/>
              <a:ext cx="2040561" cy="145364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397324" y="1665856"/>
            <a:ext cx="1460601" cy="2216503"/>
            <a:chOff x="10292270" y="-184587"/>
            <a:chExt cx="1460601" cy="22165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92270" y="-184587"/>
              <a:ext cx="1345964" cy="22165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292270" y="-81997"/>
              <a:ext cx="1460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I like </a:t>
              </a:r>
            </a:p>
            <a:p>
              <a:pPr algn="ctr"/>
              <a:r>
                <a:rPr lang="en-US" sz="3200" dirty="0">
                  <a:latin typeface="HelloDoodlePrint"/>
                  <a:cs typeface="HelloDoodlePrint"/>
                </a:rPr>
                <a:t>to swim!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4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6" y="499611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HelloChalkTalk Medium" charset="0"/>
                <a:ea typeface="HelloChalkTalk Medium" charset="0"/>
                <a:cs typeface="HelloChalkTalk Medium" charset="0"/>
              </a:rPr>
              <a:t>What about writing poetry?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819" y="1621973"/>
            <a:ext cx="571258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It also takes skills to write poetry. </a:t>
            </a:r>
          </a:p>
          <a:p>
            <a:pPr marL="0" indent="0">
              <a:buNone/>
            </a:pPr>
            <a:endParaRPr lang="en-US" sz="4500" dirty="0">
              <a:latin typeface="HelloDoodlePrint"/>
              <a:cs typeface="HelloDoodlePrint"/>
            </a:endParaRPr>
          </a:p>
          <a:p>
            <a:pPr marL="0" indent="0" algn="ctr">
              <a:buNone/>
            </a:pPr>
            <a:r>
              <a:rPr lang="en-US" sz="3500" dirty="0">
                <a:latin typeface="HelloDoodlePrint"/>
                <a:cs typeface="HelloDoodlePrint"/>
              </a:rPr>
              <a:t>Your goal will be to </a:t>
            </a:r>
            <a:r>
              <a:rPr lang="en-US" sz="3500" b="1" u="sng" dirty="0">
                <a:latin typeface="HelloDoodlePrint"/>
                <a:cs typeface="HelloDoodlePrint"/>
              </a:rPr>
              <a:t>identify</a:t>
            </a:r>
            <a:r>
              <a:rPr lang="en-US" sz="3500" dirty="0">
                <a:latin typeface="HelloDoodlePrint"/>
                <a:cs typeface="HelloDoodlePrint"/>
              </a:rPr>
              <a:t> which skills are used in the </a:t>
            </a:r>
            <a:r>
              <a:rPr lang="en-US" sz="3500" b="1" u="sng" dirty="0">
                <a:latin typeface="HelloDoodlePrint"/>
                <a:cs typeface="HelloDoodlePrint"/>
              </a:rPr>
              <a:t>poems</a:t>
            </a:r>
            <a:r>
              <a:rPr lang="en-US" sz="3500" dirty="0">
                <a:latin typeface="HelloDoodlePrint"/>
                <a:cs typeface="HelloDoodlePrint"/>
              </a:rPr>
              <a:t> you read and write.</a:t>
            </a:r>
            <a:r>
              <a:rPr lang="en-US" sz="3500" b="1" dirty="0">
                <a:latin typeface="HelloDoodlePrint"/>
                <a:cs typeface="HelloDoodlePrint"/>
              </a:rPr>
              <a:t>		</a:t>
            </a:r>
            <a:r>
              <a:rPr lang="en-US" sz="3600" b="1" dirty="0"/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904401" y="1853250"/>
            <a:ext cx="1749714" cy="2429852"/>
            <a:chOff x="6941354" y="1574800"/>
            <a:chExt cx="1749714" cy="24298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1354" y="1574800"/>
              <a:ext cx="1749714" cy="24298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120703" y="1752600"/>
              <a:ext cx="141369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loDoodlePrint"/>
                  <a:cs typeface="HelloDoodlePrint"/>
                </a:rPr>
                <a:t>Wow! Poets must have skills too!</a:t>
              </a:r>
              <a:endParaRPr lang="en-US" sz="2000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60149">
            <a:off x="-283040" y="1682872"/>
            <a:ext cx="2328692" cy="23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685" y="510883"/>
            <a:ext cx="8229600" cy="1143000"/>
          </a:xfrm>
        </p:spPr>
        <p:txBody>
          <a:bodyPr>
            <a:noAutofit/>
          </a:bodyPr>
          <a:lstStyle/>
          <a:p>
            <a:r>
              <a:rPr lang="en-US" sz="5800" dirty="0">
                <a:latin typeface="FSFLime"/>
                <a:cs typeface="FSFLime"/>
              </a:rPr>
              <a:t>Please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205" y="1710451"/>
            <a:ext cx="6331754" cy="4724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Poets often use </a:t>
            </a: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more than one </a:t>
            </a: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skill in their poems.</a:t>
            </a:r>
          </a:p>
          <a:p>
            <a:pPr marL="0" indent="0" algn="ctr">
              <a:buNone/>
            </a:pPr>
            <a:endParaRPr lang="en-US" sz="4500" dirty="0">
              <a:latin typeface="HelloDoodlePrint"/>
              <a:cs typeface="HelloDoodlePrint"/>
            </a:endParaRP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Many of the poems</a:t>
            </a:r>
          </a:p>
          <a:p>
            <a:pPr marL="0" indent="0" algn="ctr">
              <a:buNone/>
            </a:pPr>
            <a:r>
              <a:rPr lang="en-US" sz="4500" dirty="0">
                <a:latin typeface="HelloDoodlePrint"/>
                <a:cs typeface="HelloDoodlePrint"/>
              </a:rPr>
              <a:t>in this presentation combine rhyme with another skill.</a:t>
            </a:r>
            <a:r>
              <a:rPr lang="en-US" sz="3600" b="1" dirty="0">
                <a:latin typeface="HelloDoodlePrint"/>
                <a:cs typeface="HelloDoodlePrint"/>
              </a:rPr>
              <a:t>	</a:t>
            </a:r>
            <a:r>
              <a:rPr lang="en-US" sz="3600" b="1" dirty="0"/>
              <a:t>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1654" y="375455"/>
            <a:ext cx="1769297" cy="3983461"/>
            <a:chOff x="341760" y="480373"/>
            <a:chExt cx="1769297" cy="39834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60" y="480373"/>
              <a:ext cx="1749714" cy="39834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41760" y="615801"/>
              <a:ext cx="1769297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HelloDoodlePrint"/>
                  <a:cs typeface="HelloDoodlePrint"/>
                </a:rPr>
                <a:t>Can you imagine a basketball game where the players only used the one skill of dribbling?</a:t>
              </a:r>
            </a:p>
            <a:p>
              <a:pPr algn="ctr"/>
              <a:r>
                <a:rPr lang="en-US" dirty="0">
                  <a:latin typeface="HelloDoodlePrint"/>
                  <a:cs typeface="HelloDoodlePrint"/>
                </a:rPr>
                <a:t>No one would ever shoot!</a:t>
              </a:r>
            </a:p>
            <a:p>
              <a:pPr algn="ctr"/>
              <a:endParaRPr lang="en-US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60149">
            <a:off x="6162900" y="1287222"/>
            <a:ext cx="3749354" cy="37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31527" y="718193"/>
            <a:ext cx="6172200" cy="1524000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latin typeface="HelloChalkTalk Medium" charset="0"/>
                <a:ea typeface="HelloChalkTalk Medium" charset="0"/>
                <a:cs typeface="HelloChalkTalk Medium" charset="0"/>
              </a:rPr>
              <a:t>Rhyme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3717" y="569470"/>
            <a:ext cx="53550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loRecess"/>
                <a:cs typeface="HelloRecess"/>
              </a:rPr>
              <a:t>	</a:t>
            </a:r>
            <a:r>
              <a:rPr lang="en-US" sz="2600" b="1" dirty="0">
                <a:latin typeface="HelloRecess"/>
                <a:cs typeface="HelloRecess"/>
              </a:rPr>
              <a:t>	</a:t>
            </a:r>
            <a:r>
              <a:rPr lang="en-US" sz="2600" dirty="0">
                <a:latin typeface="HelloRecess"/>
                <a:cs typeface="HelloRecess"/>
              </a:rPr>
              <a:t>A poem that uses rhyme will have two or more words that sound the same. </a:t>
            </a:r>
          </a:p>
          <a:p>
            <a:pPr algn="ctr"/>
            <a:r>
              <a:rPr lang="en-US" sz="2600" dirty="0">
                <a:latin typeface="HelloRecess"/>
                <a:cs typeface="HelloRecess"/>
              </a:rPr>
              <a:t>The rhyming words are often at the end of the line.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807" y="2855194"/>
            <a:ext cx="8181833" cy="3416320"/>
          </a:xfrm>
          <a:prstGeom prst="rect">
            <a:avLst/>
          </a:prstGeom>
          <a:noFill/>
          <a:ln>
            <a:noFill/>
            <a:prstDash val="dot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loArchitect"/>
                <a:cs typeface="HelloArchitect"/>
              </a:rPr>
              <a:t>The Triceratops had a large head </a:t>
            </a:r>
            <a:r>
              <a:rPr lang="en-US" sz="3600" u="sng" dirty="0">
                <a:latin typeface="HelloArchitect"/>
                <a:cs typeface="HelloArchitect"/>
              </a:rPr>
              <a:t>frill</a:t>
            </a:r>
            <a:r>
              <a:rPr lang="en-US" sz="3600" dirty="0">
                <a:latin typeface="HelloArchitect"/>
                <a:cs typeface="HelloArchitect"/>
              </a:rPr>
              <a:t>.</a:t>
            </a:r>
          </a:p>
          <a:p>
            <a:r>
              <a:rPr lang="en-US" sz="3600" dirty="0">
                <a:latin typeface="HelloArchitect"/>
                <a:cs typeface="HelloArchitect"/>
              </a:rPr>
              <a:t>It was slanted like a </a:t>
            </a:r>
            <a:r>
              <a:rPr lang="en-US" sz="3600" u="sng" dirty="0">
                <a:latin typeface="HelloArchitect"/>
                <a:cs typeface="HelloArchitect"/>
              </a:rPr>
              <a:t>hill</a:t>
            </a:r>
            <a:r>
              <a:rPr lang="en-US" sz="3600" dirty="0">
                <a:latin typeface="HelloArchitect"/>
                <a:cs typeface="HelloArchitect"/>
              </a:rPr>
              <a:t>.</a:t>
            </a:r>
          </a:p>
          <a:p>
            <a:endParaRPr lang="en-US" sz="3600" dirty="0">
              <a:latin typeface="HelloArchitect"/>
              <a:cs typeface="HelloArchitect"/>
            </a:endParaRPr>
          </a:p>
          <a:p>
            <a:r>
              <a:rPr lang="en-US" sz="3600" dirty="0">
                <a:latin typeface="HelloArchitect"/>
                <a:cs typeface="HelloArchitect"/>
              </a:rPr>
              <a:t>How fun to slide </a:t>
            </a:r>
          </a:p>
          <a:p>
            <a:r>
              <a:rPr lang="en-US" sz="3600" dirty="0">
                <a:latin typeface="HelloArchitect"/>
                <a:cs typeface="HelloArchitect"/>
              </a:rPr>
              <a:t>Down this </a:t>
            </a:r>
            <a:r>
              <a:rPr lang="en-US" sz="3600" u="sng" dirty="0">
                <a:latin typeface="HelloArchitect"/>
                <a:cs typeface="HelloArchitect"/>
              </a:rPr>
              <a:t>slope</a:t>
            </a:r>
          </a:p>
          <a:p>
            <a:r>
              <a:rPr lang="en-US" sz="3600" dirty="0">
                <a:latin typeface="HelloArchitect"/>
                <a:cs typeface="HelloArchitect"/>
              </a:rPr>
              <a:t>On a bubbly sled of </a:t>
            </a:r>
            <a:r>
              <a:rPr lang="en-US" sz="3600" u="sng" dirty="0">
                <a:latin typeface="HelloArchitect"/>
                <a:cs typeface="HelloArchitect"/>
              </a:rPr>
              <a:t>soap</a:t>
            </a:r>
            <a:r>
              <a:rPr lang="en-US" sz="3600" dirty="0">
                <a:latin typeface="HelloArchitect"/>
                <a:cs typeface="HelloArchitect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825401" y="-1080701"/>
            <a:ext cx="2139219" cy="2544061"/>
            <a:chOff x="-760909" y="-1018806"/>
            <a:chExt cx="2139219" cy="25440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804718">
              <a:off x="-974685" y="-227709"/>
              <a:ext cx="1966740" cy="15391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804718">
              <a:off x="-374654" y="-805030"/>
              <a:ext cx="1966740" cy="153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90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Bubble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1029</Words>
  <Application>Microsoft Office PowerPoint</Application>
  <PresentationFormat>On-screen Show (4:3)</PresentationFormat>
  <Paragraphs>191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FSFLime</vt:lpstr>
      <vt:lpstr>HelloArchitect</vt:lpstr>
      <vt:lpstr>HelloChalkTalk Medium</vt:lpstr>
      <vt:lpstr>HelloChunky Medium</vt:lpstr>
      <vt:lpstr>HelloDoodlePrint</vt:lpstr>
      <vt:lpstr>HelloRecess</vt:lpstr>
      <vt:lpstr>Office Theme</vt:lpstr>
      <vt:lpstr>POETRY</vt:lpstr>
      <vt:lpstr>PowerPoint Presentation</vt:lpstr>
      <vt:lpstr>Do you have skills?</vt:lpstr>
      <vt:lpstr>He’s got skills?</vt:lpstr>
      <vt:lpstr>They’ve got skills</vt:lpstr>
      <vt:lpstr>What skills are needed?</vt:lpstr>
      <vt:lpstr>What about writing poetry?</vt:lpstr>
      <vt:lpstr>Please Note</vt:lpstr>
      <vt:lpstr>Rhyme </vt:lpstr>
      <vt:lpstr>Rhythm</vt:lpstr>
      <vt:lpstr>Repetition</vt:lpstr>
      <vt:lpstr>Formula</vt:lpstr>
      <vt:lpstr>Which skills are used in this poem?</vt:lpstr>
      <vt:lpstr>Which skills are used in this poem?</vt:lpstr>
      <vt:lpstr>Which skills are used in this poem?</vt:lpstr>
      <vt:lpstr>Alliteration</vt:lpstr>
      <vt:lpstr>Similes</vt:lpstr>
      <vt:lpstr>Onomatopoeia</vt:lpstr>
      <vt:lpstr>Word Placement</vt:lpstr>
      <vt:lpstr>Which skills are  used in this  poem?</vt:lpstr>
      <vt:lpstr>Which skills are used in this poem?</vt:lpstr>
      <vt:lpstr>Credits</vt:lpstr>
    </vt:vector>
  </TitlesOfParts>
  <Company>SJUSD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SJUSD Staff</dc:creator>
  <cp:lastModifiedBy>Jodi Reyes</cp:lastModifiedBy>
  <cp:revision>130</cp:revision>
  <dcterms:created xsi:type="dcterms:W3CDTF">2013-04-26T18:31:04Z</dcterms:created>
  <dcterms:modified xsi:type="dcterms:W3CDTF">2020-04-27T13:46:43Z</dcterms:modified>
</cp:coreProperties>
</file>