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40" r:id="rId1"/>
  </p:sldMasterIdLst>
  <p:sldIdLst>
    <p:sldId id="303" r:id="rId2"/>
    <p:sldId id="260" r:id="rId3"/>
    <p:sldId id="256" r:id="rId4"/>
    <p:sldId id="257" r:id="rId5"/>
    <p:sldId id="258" r:id="rId6"/>
    <p:sldId id="259" r:id="rId7"/>
    <p:sldId id="262" r:id="rId8"/>
    <p:sldId id="263" r:id="rId9"/>
    <p:sldId id="264" r:id="rId10"/>
    <p:sldId id="265" r:id="rId11"/>
    <p:sldId id="267" r:id="rId12"/>
    <p:sldId id="268" r:id="rId13"/>
    <p:sldId id="270" r:id="rId14"/>
    <p:sldId id="271" r:id="rId15"/>
    <p:sldId id="269" r:id="rId16"/>
    <p:sldId id="286"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B6B2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7" d="100"/>
          <a:sy n="67" d="100"/>
        </p:scale>
        <p:origin x="644"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049716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797789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075338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584122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107732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1/23/2018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627750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1/23/2018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970162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1/23/2018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520259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B61BEF0D-F0BB-DE4B-95CE-6DB70DBA9567}" type="datetimeFigureOut">
              <a:rPr lang="en-US" smtClean="0"/>
              <a:pPr/>
              <a:t>1/23/2018</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416123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B61BEF0D-F0BB-DE4B-95CE-6DB70DBA9567}" type="datetimeFigureOut">
              <a:rPr lang="en-US" smtClean="0"/>
              <a:pPr/>
              <a:t>1/23/2018</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804538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580773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B61BEF0D-F0BB-DE4B-95CE-6DB70DBA9567}" type="datetimeFigureOut">
              <a:rPr lang="en-US" smtClean="0"/>
              <a:pPr/>
              <a:t>1/23/2018</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D57F1E4F-1CFF-5643-939E-217C01CDF565}" type="slidenum">
              <a:rPr lang="en-US" smtClean="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91002570"/>
      </p:ext>
    </p:extLst>
  </p:cSld>
  <p:clrMap bg1="lt1" tx1="dk1" bg2="lt2" tx2="dk2" accent1="accent1" accent2="accent2" accent3="accent3" accent4="accent4" accent5="accent5" accent6="accent6" hlink="hlink" folHlink="folHlink"/>
  <p:sldLayoutIdLst>
    <p:sldLayoutId id="2147483741" r:id="rId1"/>
    <p:sldLayoutId id="2147483742" r:id="rId2"/>
    <p:sldLayoutId id="2147483743" r:id="rId3"/>
    <p:sldLayoutId id="2147483744" r:id="rId4"/>
    <p:sldLayoutId id="2147483745" r:id="rId5"/>
    <p:sldLayoutId id="2147483746" r:id="rId6"/>
    <p:sldLayoutId id="2147483747" r:id="rId7"/>
    <p:sldLayoutId id="2147483748" r:id="rId8"/>
    <p:sldLayoutId id="2147483749" r:id="rId9"/>
    <p:sldLayoutId id="2147483750" r:id="rId10"/>
    <p:sldLayoutId id="214748375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D71470-75A0-48E0-AD77-15C536BD21F0}"/>
              </a:ext>
            </a:extLst>
          </p:cNvPr>
          <p:cNvSpPr>
            <a:spLocks noGrp="1"/>
          </p:cNvSpPr>
          <p:nvPr>
            <p:ph type="title"/>
          </p:nvPr>
        </p:nvSpPr>
        <p:spPr/>
        <p:txBody>
          <a:bodyPr/>
          <a:lstStyle/>
          <a:p>
            <a:r>
              <a:rPr lang="en-US" dirty="0"/>
              <a:t>Nutrition 2018</a:t>
            </a:r>
          </a:p>
        </p:txBody>
      </p:sp>
      <p:sp>
        <p:nvSpPr>
          <p:cNvPr id="3" name="Picture Placeholder 2">
            <a:extLst>
              <a:ext uri="{FF2B5EF4-FFF2-40B4-BE49-F238E27FC236}">
                <a16:creationId xmlns:a16="http://schemas.microsoft.com/office/drawing/2014/main" id="{DABD9299-BA1A-4594-95D1-95E476F4B07F}"/>
              </a:ext>
            </a:extLst>
          </p:cNvPr>
          <p:cNvSpPr>
            <a:spLocks noGrp="1"/>
          </p:cNvSpPr>
          <p:nvPr>
            <p:ph type="pic" idx="1"/>
          </p:nvPr>
        </p:nvSpPr>
        <p:spPr/>
      </p:sp>
      <p:sp>
        <p:nvSpPr>
          <p:cNvPr id="4" name="Text Placeholder 3">
            <a:extLst>
              <a:ext uri="{FF2B5EF4-FFF2-40B4-BE49-F238E27FC236}">
                <a16:creationId xmlns:a16="http://schemas.microsoft.com/office/drawing/2014/main" id="{07977418-4418-4B17-833F-68344F777B76}"/>
              </a:ext>
            </a:extLst>
          </p:cNvPr>
          <p:cNvSpPr>
            <a:spLocks noGrp="1"/>
          </p:cNvSpPr>
          <p:nvPr>
            <p:ph type="body" sz="half" idx="2"/>
          </p:nvPr>
        </p:nvSpPr>
        <p:spPr/>
        <p:txBody>
          <a:bodyPr/>
          <a:lstStyle/>
          <a:p>
            <a:endParaRPr lang="en-US"/>
          </a:p>
        </p:txBody>
      </p:sp>
    </p:spTree>
    <p:extLst>
      <p:ext uri="{BB962C8B-B14F-4D97-AF65-F5344CB8AC3E}">
        <p14:creationId xmlns:p14="http://schemas.microsoft.com/office/powerpoint/2010/main" val="12379350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27B4F9-D4D7-48E2-B9B0-18115E75122D}"/>
              </a:ext>
            </a:extLst>
          </p:cNvPr>
          <p:cNvSpPr>
            <a:spLocks noGrp="1"/>
          </p:cNvSpPr>
          <p:nvPr>
            <p:ph type="title"/>
          </p:nvPr>
        </p:nvSpPr>
        <p:spPr/>
        <p:txBody>
          <a:bodyPr/>
          <a:lstStyle/>
          <a:p>
            <a:r>
              <a:rPr lang="en-US" b="1" dirty="0">
                <a:solidFill>
                  <a:srgbClr val="00B050"/>
                </a:solidFill>
              </a:rPr>
              <a:t>Vegetables on My Plate </a:t>
            </a:r>
          </a:p>
        </p:txBody>
      </p:sp>
      <p:sp>
        <p:nvSpPr>
          <p:cNvPr id="3" name="Content Placeholder 2">
            <a:extLst>
              <a:ext uri="{FF2B5EF4-FFF2-40B4-BE49-F238E27FC236}">
                <a16:creationId xmlns:a16="http://schemas.microsoft.com/office/drawing/2014/main" id="{51A8EE67-6591-49DE-985C-51B3627D976E}"/>
              </a:ext>
            </a:extLst>
          </p:cNvPr>
          <p:cNvSpPr>
            <a:spLocks noGrp="1"/>
          </p:cNvSpPr>
          <p:nvPr>
            <p:ph idx="1"/>
          </p:nvPr>
        </p:nvSpPr>
        <p:spPr/>
        <p:txBody>
          <a:bodyPr>
            <a:noAutofit/>
          </a:bodyPr>
          <a:lstStyle/>
          <a:p>
            <a:r>
              <a:rPr lang="en-US" sz="3200" dirty="0"/>
              <a:t>Vegetables are an important part of a balanced diet. Some people even think of vegetables as comfort food. Lewis </a:t>
            </a:r>
            <a:r>
              <a:rPr lang="en-US" sz="3200" dirty="0" err="1"/>
              <a:t>Grizzard</a:t>
            </a:r>
            <a:r>
              <a:rPr lang="en-US" sz="3200" dirty="0"/>
              <a:t>, an American writer, once said, "It's difficult to think anything but pleasant thoughts while eating a homegrown tomato." </a:t>
            </a:r>
          </a:p>
        </p:txBody>
      </p:sp>
    </p:spTree>
    <p:extLst>
      <p:ext uri="{BB962C8B-B14F-4D97-AF65-F5344CB8AC3E}">
        <p14:creationId xmlns:p14="http://schemas.microsoft.com/office/powerpoint/2010/main" val="21645771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287A6C-0390-4091-B381-0E732EBD0E3F}"/>
              </a:ext>
            </a:extLst>
          </p:cNvPr>
          <p:cNvSpPr>
            <a:spLocks noGrp="1"/>
          </p:cNvSpPr>
          <p:nvPr>
            <p:ph type="title"/>
          </p:nvPr>
        </p:nvSpPr>
        <p:spPr/>
        <p:txBody>
          <a:bodyPr/>
          <a:lstStyle/>
          <a:p>
            <a:r>
              <a:rPr lang="en-US" b="1" dirty="0">
                <a:solidFill>
                  <a:srgbClr val="FF0000"/>
                </a:solidFill>
              </a:rPr>
              <a:t>Quick Review</a:t>
            </a:r>
          </a:p>
        </p:txBody>
      </p:sp>
      <p:sp>
        <p:nvSpPr>
          <p:cNvPr id="3" name="Content Placeholder 2">
            <a:extLst>
              <a:ext uri="{FF2B5EF4-FFF2-40B4-BE49-F238E27FC236}">
                <a16:creationId xmlns:a16="http://schemas.microsoft.com/office/drawing/2014/main" id="{6BC8E735-9EBA-463D-8D9C-A5AD45EF4546}"/>
              </a:ext>
            </a:extLst>
          </p:cNvPr>
          <p:cNvSpPr>
            <a:spLocks noGrp="1"/>
          </p:cNvSpPr>
          <p:nvPr>
            <p:ph idx="1"/>
          </p:nvPr>
        </p:nvSpPr>
        <p:spPr/>
        <p:txBody>
          <a:bodyPr>
            <a:normAutofit/>
          </a:bodyPr>
          <a:lstStyle/>
          <a:p>
            <a:pPr marL="457200" indent="-457200">
              <a:buFont typeface="+mj-lt"/>
              <a:buAutoNum type="arabicParenR"/>
            </a:pPr>
            <a:r>
              <a:rPr lang="en-US" sz="3200" dirty="0"/>
              <a:t>What does the acronym USDA mean?</a:t>
            </a:r>
          </a:p>
          <a:p>
            <a:pPr marL="0" indent="0">
              <a:buNone/>
            </a:pPr>
            <a:r>
              <a:rPr lang="en-US" sz="2800" dirty="0"/>
              <a:t>	A. United States Department of Agriculture </a:t>
            </a:r>
          </a:p>
          <a:p>
            <a:pPr marL="0" indent="0">
              <a:buNone/>
            </a:pPr>
            <a:r>
              <a:rPr lang="en-US" sz="2800" dirty="0"/>
              <a:t>	B. United Service for Dried Apples </a:t>
            </a:r>
          </a:p>
          <a:p>
            <a:pPr marL="0" indent="0">
              <a:buNone/>
            </a:pPr>
            <a:r>
              <a:rPr lang="en-US" sz="2800" dirty="0"/>
              <a:t>	C. United Service for Dehydrated Asparagus </a:t>
            </a:r>
          </a:p>
          <a:p>
            <a:pPr marL="0" indent="0">
              <a:buNone/>
            </a:pPr>
            <a:r>
              <a:rPr lang="en-US" sz="2800" dirty="0"/>
              <a:t>	D. United States Department of Acorns </a:t>
            </a:r>
          </a:p>
          <a:p>
            <a:pPr marL="0" indent="0">
              <a:buNone/>
            </a:pPr>
            <a:endParaRPr lang="en-US" sz="3000" dirty="0"/>
          </a:p>
        </p:txBody>
      </p:sp>
    </p:spTree>
    <p:extLst>
      <p:ext uri="{BB962C8B-B14F-4D97-AF65-F5344CB8AC3E}">
        <p14:creationId xmlns:p14="http://schemas.microsoft.com/office/powerpoint/2010/main" val="34087412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287A6C-0390-4091-B381-0E732EBD0E3F}"/>
              </a:ext>
            </a:extLst>
          </p:cNvPr>
          <p:cNvSpPr>
            <a:spLocks noGrp="1"/>
          </p:cNvSpPr>
          <p:nvPr>
            <p:ph type="title"/>
          </p:nvPr>
        </p:nvSpPr>
        <p:spPr/>
        <p:txBody>
          <a:bodyPr/>
          <a:lstStyle/>
          <a:p>
            <a:r>
              <a:rPr lang="en-US" b="1" dirty="0">
                <a:solidFill>
                  <a:srgbClr val="FF0000"/>
                </a:solidFill>
              </a:rPr>
              <a:t>Quick Review</a:t>
            </a:r>
          </a:p>
        </p:txBody>
      </p:sp>
      <p:sp>
        <p:nvSpPr>
          <p:cNvPr id="3" name="Content Placeholder 2">
            <a:extLst>
              <a:ext uri="{FF2B5EF4-FFF2-40B4-BE49-F238E27FC236}">
                <a16:creationId xmlns:a16="http://schemas.microsoft.com/office/drawing/2014/main" id="{6BC8E735-9EBA-463D-8D9C-A5AD45EF4546}"/>
              </a:ext>
            </a:extLst>
          </p:cNvPr>
          <p:cNvSpPr>
            <a:spLocks noGrp="1"/>
          </p:cNvSpPr>
          <p:nvPr>
            <p:ph idx="1"/>
          </p:nvPr>
        </p:nvSpPr>
        <p:spPr/>
        <p:txBody>
          <a:bodyPr>
            <a:normAutofit/>
          </a:bodyPr>
          <a:lstStyle/>
          <a:p>
            <a:pPr marL="0" indent="0">
              <a:buNone/>
            </a:pPr>
            <a:r>
              <a:rPr lang="en-US" sz="3200" dirty="0"/>
              <a:t>2) What is the USDA's visual representation of healthy food portions called?</a:t>
            </a:r>
          </a:p>
          <a:p>
            <a:pPr marL="514350" indent="-514350">
              <a:buAutoNum type="alphaUcPeriod"/>
            </a:pPr>
            <a:r>
              <a:rPr lang="en-US" sz="2800" dirty="0"/>
              <a:t>My Shopping List </a:t>
            </a:r>
          </a:p>
          <a:p>
            <a:pPr marL="514350" indent="-514350">
              <a:buAutoNum type="alphaUcPeriod"/>
            </a:pPr>
            <a:r>
              <a:rPr lang="en-US" sz="2800" dirty="0"/>
              <a:t>My Plate </a:t>
            </a:r>
          </a:p>
          <a:p>
            <a:pPr marL="514350" indent="-514350">
              <a:buAutoNum type="alphaUcPeriod"/>
            </a:pPr>
            <a:r>
              <a:rPr lang="en-US" sz="2800" dirty="0"/>
              <a:t>My Stomach </a:t>
            </a:r>
          </a:p>
          <a:p>
            <a:pPr marL="514350" indent="-514350">
              <a:buAutoNum type="alphaUcPeriod"/>
            </a:pPr>
            <a:r>
              <a:rPr lang="en-US" sz="2800" dirty="0"/>
              <a:t>My Menu</a:t>
            </a:r>
          </a:p>
        </p:txBody>
      </p:sp>
    </p:spTree>
    <p:extLst>
      <p:ext uri="{BB962C8B-B14F-4D97-AF65-F5344CB8AC3E}">
        <p14:creationId xmlns:p14="http://schemas.microsoft.com/office/powerpoint/2010/main" val="21336271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287A6C-0390-4091-B381-0E732EBD0E3F}"/>
              </a:ext>
            </a:extLst>
          </p:cNvPr>
          <p:cNvSpPr>
            <a:spLocks noGrp="1"/>
          </p:cNvSpPr>
          <p:nvPr>
            <p:ph type="title"/>
          </p:nvPr>
        </p:nvSpPr>
        <p:spPr/>
        <p:txBody>
          <a:bodyPr/>
          <a:lstStyle/>
          <a:p>
            <a:r>
              <a:rPr lang="en-US" b="1" dirty="0">
                <a:solidFill>
                  <a:srgbClr val="FF0000"/>
                </a:solidFill>
              </a:rPr>
              <a:t>Quick Review</a:t>
            </a:r>
          </a:p>
        </p:txBody>
      </p:sp>
      <p:sp>
        <p:nvSpPr>
          <p:cNvPr id="3" name="Content Placeholder 2">
            <a:extLst>
              <a:ext uri="{FF2B5EF4-FFF2-40B4-BE49-F238E27FC236}">
                <a16:creationId xmlns:a16="http://schemas.microsoft.com/office/drawing/2014/main" id="{6BC8E735-9EBA-463D-8D9C-A5AD45EF4546}"/>
              </a:ext>
            </a:extLst>
          </p:cNvPr>
          <p:cNvSpPr>
            <a:spLocks noGrp="1"/>
          </p:cNvSpPr>
          <p:nvPr>
            <p:ph idx="1"/>
          </p:nvPr>
        </p:nvSpPr>
        <p:spPr/>
        <p:txBody>
          <a:bodyPr/>
          <a:lstStyle/>
          <a:p>
            <a:pPr marL="0" indent="0">
              <a:buNone/>
            </a:pPr>
            <a:r>
              <a:rPr lang="en-US" sz="3200" dirty="0"/>
              <a:t>3) What color is the section for fruit on the USDA MyPlate? </a:t>
            </a:r>
          </a:p>
          <a:p>
            <a:pPr marL="514350" indent="-514350">
              <a:buAutoNum type="alphaUcParenR"/>
            </a:pPr>
            <a:r>
              <a:rPr lang="en-US" sz="3000" dirty="0"/>
              <a:t>Purple</a:t>
            </a:r>
          </a:p>
          <a:p>
            <a:pPr marL="514350" indent="-514350">
              <a:buAutoNum type="alphaUcParenR"/>
            </a:pPr>
            <a:r>
              <a:rPr lang="en-US" sz="3000" dirty="0"/>
              <a:t>Red</a:t>
            </a:r>
          </a:p>
          <a:p>
            <a:pPr marL="514350" indent="-514350">
              <a:buAutoNum type="alphaUcParenR"/>
            </a:pPr>
            <a:r>
              <a:rPr lang="en-US" sz="3000" dirty="0"/>
              <a:t>Orange</a:t>
            </a:r>
          </a:p>
          <a:p>
            <a:pPr marL="514350" indent="-514350">
              <a:buAutoNum type="alphaUcParenR"/>
            </a:pPr>
            <a:r>
              <a:rPr lang="en-US" sz="3000" dirty="0"/>
              <a:t>Green</a:t>
            </a:r>
          </a:p>
        </p:txBody>
      </p:sp>
    </p:spTree>
    <p:extLst>
      <p:ext uri="{BB962C8B-B14F-4D97-AF65-F5344CB8AC3E}">
        <p14:creationId xmlns:p14="http://schemas.microsoft.com/office/powerpoint/2010/main" val="28642752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287A6C-0390-4091-B381-0E732EBD0E3F}"/>
              </a:ext>
            </a:extLst>
          </p:cNvPr>
          <p:cNvSpPr>
            <a:spLocks noGrp="1"/>
          </p:cNvSpPr>
          <p:nvPr>
            <p:ph type="title"/>
          </p:nvPr>
        </p:nvSpPr>
        <p:spPr/>
        <p:txBody>
          <a:bodyPr/>
          <a:lstStyle/>
          <a:p>
            <a:r>
              <a:rPr lang="en-US" b="1" dirty="0">
                <a:solidFill>
                  <a:srgbClr val="FF0000"/>
                </a:solidFill>
              </a:rPr>
              <a:t>Quick Review</a:t>
            </a:r>
          </a:p>
        </p:txBody>
      </p:sp>
      <p:sp>
        <p:nvSpPr>
          <p:cNvPr id="3" name="Content Placeholder 2">
            <a:extLst>
              <a:ext uri="{FF2B5EF4-FFF2-40B4-BE49-F238E27FC236}">
                <a16:creationId xmlns:a16="http://schemas.microsoft.com/office/drawing/2014/main" id="{6BC8E735-9EBA-463D-8D9C-A5AD45EF4546}"/>
              </a:ext>
            </a:extLst>
          </p:cNvPr>
          <p:cNvSpPr>
            <a:spLocks noGrp="1"/>
          </p:cNvSpPr>
          <p:nvPr>
            <p:ph idx="1"/>
          </p:nvPr>
        </p:nvSpPr>
        <p:spPr/>
        <p:txBody>
          <a:bodyPr/>
          <a:lstStyle/>
          <a:p>
            <a:pPr marL="0" indent="0">
              <a:buNone/>
            </a:pPr>
            <a:r>
              <a:rPr lang="en-US" sz="3200" dirty="0"/>
              <a:t>4) What color is the section for vegetables on the USDA MyPlate? </a:t>
            </a:r>
          </a:p>
          <a:p>
            <a:pPr marL="514350" indent="-514350">
              <a:buAutoNum type="alphaUcParenR"/>
            </a:pPr>
            <a:r>
              <a:rPr lang="en-US" sz="3000" dirty="0"/>
              <a:t>Purple</a:t>
            </a:r>
          </a:p>
          <a:p>
            <a:pPr marL="514350" indent="-514350">
              <a:buAutoNum type="alphaUcParenR"/>
            </a:pPr>
            <a:r>
              <a:rPr lang="en-US" sz="3000" dirty="0"/>
              <a:t>Red</a:t>
            </a:r>
          </a:p>
          <a:p>
            <a:pPr marL="514350" indent="-514350">
              <a:buAutoNum type="alphaUcParenR"/>
            </a:pPr>
            <a:r>
              <a:rPr lang="en-US" sz="3000" dirty="0"/>
              <a:t>Orange</a:t>
            </a:r>
          </a:p>
          <a:p>
            <a:pPr marL="514350" indent="-514350">
              <a:buAutoNum type="alphaUcParenR"/>
            </a:pPr>
            <a:r>
              <a:rPr lang="en-US" sz="3000" dirty="0"/>
              <a:t>Green</a:t>
            </a:r>
          </a:p>
        </p:txBody>
      </p:sp>
    </p:spTree>
    <p:extLst>
      <p:ext uri="{BB962C8B-B14F-4D97-AF65-F5344CB8AC3E}">
        <p14:creationId xmlns:p14="http://schemas.microsoft.com/office/powerpoint/2010/main" val="19949812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287A6C-0390-4091-B381-0E732EBD0E3F}"/>
              </a:ext>
            </a:extLst>
          </p:cNvPr>
          <p:cNvSpPr>
            <a:spLocks noGrp="1"/>
          </p:cNvSpPr>
          <p:nvPr>
            <p:ph type="title"/>
          </p:nvPr>
        </p:nvSpPr>
        <p:spPr/>
        <p:txBody>
          <a:bodyPr/>
          <a:lstStyle/>
          <a:p>
            <a:r>
              <a:rPr lang="en-US" b="1" dirty="0">
                <a:solidFill>
                  <a:srgbClr val="FF0000"/>
                </a:solidFill>
              </a:rPr>
              <a:t>Quick Review</a:t>
            </a:r>
          </a:p>
        </p:txBody>
      </p:sp>
      <p:sp>
        <p:nvSpPr>
          <p:cNvPr id="3" name="Content Placeholder 2">
            <a:extLst>
              <a:ext uri="{FF2B5EF4-FFF2-40B4-BE49-F238E27FC236}">
                <a16:creationId xmlns:a16="http://schemas.microsoft.com/office/drawing/2014/main" id="{6BC8E735-9EBA-463D-8D9C-A5AD45EF4546}"/>
              </a:ext>
            </a:extLst>
          </p:cNvPr>
          <p:cNvSpPr>
            <a:spLocks noGrp="1"/>
          </p:cNvSpPr>
          <p:nvPr>
            <p:ph idx="1"/>
          </p:nvPr>
        </p:nvSpPr>
        <p:spPr/>
        <p:txBody>
          <a:bodyPr>
            <a:normAutofit/>
          </a:bodyPr>
          <a:lstStyle/>
          <a:p>
            <a:pPr marL="0" indent="0">
              <a:buNone/>
            </a:pPr>
            <a:r>
              <a:rPr lang="en-US" sz="3200" dirty="0"/>
              <a:t>5) The USDA recommends that what portion of your plate is filled with fruits and vegetables? </a:t>
            </a:r>
          </a:p>
          <a:p>
            <a:pPr marL="514350" indent="-514350">
              <a:buAutoNum type="alphaUcParenR"/>
            </a:pPr>
            <a:r>
              <a:rPr lang="en-US" sz="2800" dirty="0"/>
              <a:t>15%</a:t>
            </a:r>
          </a:p>
          <a:p>
            <a:pPr marL="514350" indent="-514350">
              <a:buAutoNum type="alphaUcParenR"/>
            </a:pPr>
            <a:r>
              <a:rPr lang="en-US" sz="2800" dirty="0"/>
              <a:t>65%</a:t>
            </a:r>
          </a:p>
          <a:p>
            <a:pPr marL="514350" indent="-514350">
              <a:buAutoNum type="alphaUcParenR"/>
            </a:pPr>
            <a:r>
              <a:rPr lang="en-US" sz="2800" dirty="0"/>
              <a:t>50%</a:t>
            </a:r>
          </a:p>
          <a:p>
            <a:pPr marL="514350" indent="-514350">
              <a:buAutoNum type="alphaUcParenR"/>
            </a:pPr>
            <a:r>
              <a:rPr lang="en-US" sz="2800" dirty="0"/>
              <a:t>25%</a:t>
            </a:r>
          </a:p>
          <a:p>
            <a:pPr marL="0" indent="0">
              <a:buNone/>
            </a:pPr>
            <a:endParaRPr lang="en-US" sz="3000" dirty="0"/>
          </a:p>
        </p:txBody>
      </p:sp>
    </p:spTree>
    <p:extLst>
      <p:ext uri="{BB962C8B-B14F-4D97-AF65-F5344CB8AC3E}">
        <p14:creationId xmlns:p14="http://schemas.microsoft.com/office/powerpoint/2010/main" val="18706623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7B3037-7B93-4638-80D2-01A8FFA76722}"/>
              </a:ext>
            </a:extLst>
          </p:cNvPr>
          <p:cNvSpPr>
            <a:spLocks noGrp="1"/>
          </p:cNvSpPr>
          <p:nvPr>
            <p:ph type="title"/>
          </p:nvPr>
        </p:nvSpPr>
        <p:spPr/>
        <p:txBody>
          <a:bodyPr/>
          <a:lstStyle/>
          <a:p>
            <a:r>
              <a:rPr lang="en-US" dirty="0"/>
              <a:t>Give some examples of Fruits and Vegetables.</a:t>
            </a:r>
          </a:p>
        </p:txBody>
      </p:sp>
      <p:sp>
        <p:nvSpPr>
          <p:cNvPr id="3" name="Text Placeholder 2">
            <a:extLst>
              <a:ext uri="{FF2B5EF4-FFF2-40B4-BE49-F238E27FC236}">
                <a16:creationId xmlns:a16="http://schemas.microsoft.com/office/drawing/2014/main" id="{F9EF7A21-93D9-4998-97C7-82904504A4AB}"/>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6431997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68B029-0280-4B7E-A0E8-8C7421D809E6}"/>
              </a:ext>
            </a:extLst>
          </p:cNvPr>
          <p:cNvSpPr>
            <a:spLocks noGrp="1"/>
          </p:cNvSpPr>
          <p:nvPr>
            <p:ph type="ctrTitle"/>
          </p:nvPr>
        </p:nvSpPr>
        <p:spPr/>
        <p:txBody>
          <a:bodyPr>
            <a:normAutofit/>
          </a:bodyPr>
          <a:lstStyle/>
          <a:p>
            <a:r>
              <a:rPr lang="en-US" sz="7200" dirty="0"/>
              <a:t>Day 2: </a:t>
            </a:r>
            <a:r>
              <a:rPr lang="en-US" sz="7200" b="1" dirty="0">
                <a:solidFill>
                  <a:srgbClr val="FFC000"/>
                </a:solidFill>
              </a:rPr>
              <a:t>Grains</a:t>
            </a:r>
            <a:r>
              <a:rPr lang="en-US" sz="7200" dirty="0"/>
              <a:t> &amp; </a:t>
            </a:r>
            <a:r>
              <a:rPr lang="en-US" sz="7200" b="1" dirty="0">
                <a:solidFill>
                  <a:srgbClr val="7030A0"/>
                </a:solidFill>
              </a:rPr>
              <a:t>Protein</a:t>
            </a:r>
          </a:p>
        </p:txBody>
      </p:sp>
      <p:sp>
        <p:nvSpPr>
          <p:cNvPr id="3" name="Subtitle 2">
            <a:extLst>
              <a:ext uri="{FF2B5EF4-FFF2-40B4-BE49-F238E27FC236}">
                <a16:creationId xmlns:a16="http://schemas.microsoft.com/office/drawing/2014/main" id="{2985DA52-B2DD-40E8-A187-AF45B090425D}"/>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7061993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9786D3-1644-4BF2-A48F-BE8056347C4B}"/>
              </a:ext>
            </a:extLst>
          </p:cNvPr>
          <p:cNvSpPr>
            <a:spLocks noGrp="1"/>
          </p:cNvSpPr>
          <p:nvPr>
            <p:ph type="title"/>
          </p:nvPr>
        </p:nvSpPr>
        <p:spPr/>
        <p:txBody>
          <a:bodyPr/>
          <a:lstStyle/>
          <a:p>
            <a:r>
              <a:rPr lang="en-US" b="1" dirty="0">
                <a:solidFill>
                  <a:srgbClr val="FFC000"/>
                </a:solidFill>
              </a:rPr>
              <a:t>Grains on My Plate</a:t>
            </a:r>
          </a:p>
        </p:txBody>
      </p:sp>
      <p:sp>
        <p:nvSpPr>
          <p:cNvPr id="3" name="Content Placeholder 2">
            <a:extLst>
              <a:ext uri="{FF2B5EF4-FFF2-40B4-BE49-F238E27FC236}">
                <a16:creationId xmlns:a16="http://schemas.microsoft.com/office/drawing/2014/main" id="{87A6D44F-524F-44B9-BF62-B1471F9F94D6}"/>
              </a:ext>
            </a:extLst>
          </p:cNvPr>
          <p:cNvSpPr>
            <a:spLocks noGrp="1"/>
          </p:cNvSpPr>
          <p:nvPr>
            <p:ph idx="1"/>
          </p:nvPr>
        </p:nvSpPr>
        <p:spPr/>
        <p:txBody>
          <a:bodyPr>
            <a:normAutofit lnSpcReduction="10000"/>
          </a:bodyPr>
          <a:lstStyle/>
          <a:p>
            <a:r>
              <a:rPr lang="en-US" sz="3600" dirty="0"/>
              <a:t>Eating healthy can be fun! The United States Department of Agriculture (USDA) has a new way to help people make good choices about what they eat. It is a diagram called My Plate that is a visual representation of healthy food portions. This circular plate is divided into four sections. One section, about one fourth of the plate and colored orange, is for grains.</a:t>
            </a:r>
          </a:p>
        </p:txBody>
      </p:sp>
    </p:spTree>
    <p:extLst>
      <p:ext uri="{BB962C8B-B14F-4D97-AF65-F5344CB8AC3E}">
        <p14:creationId xmlns:p14="http://schemas.microsoft.com/office/powerpoint/2010/main" val="13615979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9786D3-1644-4BF2-A48F-BE8056347C4B}"/>
              </a:ext>
            </a:extLst>
          </p:cNvPr>
          <p:cNvSpPr>
            <a:spLocks noGrp="1"/>
          </p:cNvSpPr>
          <p:nvPr>
            <p:ph type="title"/>
          </p:nvPr>
        </p:nvSpPr>
        <p:spPr/>
        <p:txBody>
          <a:bodyPr/>
          <a:lstStyle/>
          <a:p>
            <a:r>
              <a:rPr lang="en-US" b="1" dirty="0">
                <a:solidFill>
                  <a:srgbClr val="FFC000"/>
                </a:solidFill>
              </a:rPr>
              <a:t>Grains on My Plate</a:t>
            </a:r>
          </a:p>
        </p:txBody>
      </p:sp>
      <p:sp>
        <p:nvSpPr>
          <p:cNvPr id="3" name="Content Placeholder 2">
            <a:extLst>
              <a:ext uri="{FF2B5EF4-FFF2-40B4-BE49-F238E27FC236}">
                <a16:creationId xmlns:a16="http://schemas.microsoft.com/office/drawing/2014/main" id="{87A6D44F-524F-44B9-BF62-B1471F9F94D6}"/>
              </a:ext>
            </a:extLst>
          </p:cNvPr>
          <p:cNvSpPr>
            <a:spLocks noGrp="1"/>
          </p:cNvSpPr>
          <p:nvPr>
            <p:ph idx="1"/>
          </p:nvPr>
        </p:nvSpPr>
        <p:spPr/>
        <p:txBody>
          <a:bodyPr>
            <a:normAutofit/>
          </a:bodyPr>
          <a:lstStyle/>
          <a:p>
            <a:r>
              <a:rPr lang="en-US" sz="3600" dirty="0"/>
              <a:t>The grains group includes food made from barley, cornmeal, rice, wheat, or other cereal grains. Some other grains that might not sound so familiar are amaranth, buckwheat, and millet. Grains are divided into two subgroups. Whole grains make up one subgroup, and refined grains make up the other. </a:t>
            </a:r>
          </a:p>
        </p:txBody>
      </p:sp>
    </p:spTree>
    <p:extLst>
      <p:ext uri="{BB962C8B-B14F-4D97-AF65-F5344CB8AC3E}">
        <p14:creationId xmlns:p14="http://schemas.microsoft.com/office/powerpoint/2010/main" val="42432644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68B029-0280-4B7E-A0E8-8C7421D809E6}"/>
              </a:ext>
            </a:extLst>
          </p:cNvPr>
          <p:cNvSpPr>
            <a:spLocks noGrp="1"/>
          </p:cNvSpPr>
          <p:nvPr>
            <p:ph type="ctrTitle"/>
          </p:nvPr>
        </p:nvSpPr>
        <p:spPr/>
        <p:txBody>
          <a:bodyPr>
            <a:normAutofit/>
          </a:bodyPr>
          <a:lstStyle/>
          <a:p>
            <a:r>
              <a:rPr lang="en-US" sz="7200" dirty="0"/>
              <a:t>Day 1: </a:t>
            </a:r>
            <a:r>
              <a:rPr lang="en-US" sz="7200" dirty="0">
                <a:solidFill>
                  <a:srgbClr val="FF0000"/>
                </a:solidFill>
              </a:rPr>
              <a:t>Fruits</a:t>
            </a:r>
            <a:r>
              <a:rPr lang="en-US" sz="7200" dirty="0"/>
              <a:t> &amp; </a:t>
            </a:r>
            <a:r>
              <a:rPr lang="en-US" sz="7200" dirty="0">
                <a:solidFill>
                  <a:srgbClr val="00B050"/>
                </a:solidFill>
              </a:rPr>
              <a:t>Vegetables</a:t>
            </a:r>
          </a:p>
        </p:txBody>
      </p:sp>
      <p:sp>
        <p:nvSpPr>
          <p:cNvPr id="3" name="Subtitle 2">
            <a:extLst>
              <a:ext uri="{FF2B5EF4-FFF2-40B4-BE49-F238E27FC236}">
                <a16:creationId xmlns:a16="http://schemas.microsoft.com/office/drawing/2014/main" id="{2985DA52-B2DD-40E8-A187-AF45B090425D}"/>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419353748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9786D3-1644-4BF2-A48F-BE8056347C4B}"/>
              </a:ext>
            </a:extLst>
          </p:cNvPr>
          <p:cNvSpPr>
            <a:spLocks noGrp="1"/>
          </p:cNvSpPr>
          <p:nvPr>
            <p:ph type="title"/>
          </p:nvPr>
        </p:nvSpPr>
        <p:spPr/>
        <p:txBody>
          <a:bodyPr/>
          <a:lstStyle/>
          <a:p>
            <a:r>
              <a:rPr lang="en-US" b="1" dirty="0">
                <a:solidFill>
                  <a:srgbClr val="FFC000"/>
                </a:solidFill>
              </a:rPr>
              <a:t>Grains on My Plate</a:t>
            </a:r>
          </a:p>
        </p:txBody>
      </p:sp>
      <p:sp>
        <p:nvSpPr>
          <p:cNvPr id="3" name="Content Placeholder 2">
            <a:extLst>
              <a:ext uri="{FF2B5EF4-FFF2-40B4-BE49-F238E27FC236}">
                <a16:creationId xmlns:a16="http://schemas.microsoft.com/office/drawing/2014/main" id="{87A6D44F-524F-44B9-BF62-B1471F9F94D6}"/>
              </a:ext>
            </a:extLst>
          </p:cNvPr>
          <p:cNvSpPr>
            <a:spLocks noGrp="1"/>
          </p:cNvSpPr>
          <p:nvPr>
            <p:ph idx="1"/>
          </p:nvPr>
        </p:nvSpPr>
        <p:spPr/>
        <p:txBody>
          <a:bodyPr>
            <a:normAutofit fontScale="92500"/>
          </a:bodyPr>
          <a:lstStyle/>
          <a:p>
            <a:r>
              <a:rPr lang="en-US" sz="3600" dirty="0"/>
              <a:t>Whole grain products use the entire grain kernel, while refined grains have been milled. Milling removes parts of the grain, which gives the products a finer texture, but also takes away vitamins and fiber. Because of this, refined grains are enriched, which means some B vitamins are added back into them. However, fiber is not added back. The USDA recommends that at least half the grains on a person's plate are whole grains.</a:t>
            </a:r>
          </a:p>
        </p:txBody>
      </p:sp>
    </p:spTree>
    <p:extLst>
      <p:ext uri="{BB962C8B-B14F-4D97-AF65-F5344CB8AC3E}">
        <p14:creationId xmlns:p14="http://schemas.microsoft.com/office/powerpoint/2010/main" val="31424523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9786D3-1644-4BF2-A48F-BE8056347C4B}"/>
              </a:ext>
            </a:extLst>
          </p:cNvPr>
          <p:cNvSpPr>
            <a:spLocks noGrp="1"/>
          </p:cNvSpPr>
          <p:nvPr>
            <p:ph type="title"/>
          </p:nvPr>
        </p:nvSpPr>
        <p:spPr/>
        <p:txBody>
          <a:bodyPr/>
          <a:lstStyle/>
          <a:p>
            <a:r>
              <a:rPr lang="en-US" b="1" dirty="0">
                <a:solidFill>
                  <a:srgbClr val="FFC000"/>
                </a:solidFill>
              </a:rPr>
              <a:t>Grains on My Plate</a:t>
            </a:r>
          </a:p>
        </p:txBody>
      </p:sp>
      <p:sp>
        <p:nvSpPr>
          <p:cNvPr id="3" name="Content Placeholder 2">
            <a:extLst>
              <a:ext uri="{FF2B5EF4-FFF2-40B4-BE49-F238E27FC236}">
                <a16:creationId xmlns:a16="http://schemas.microsoft.com/office/drawing/2014/main" id="{87A6D44F-524F-44B9-BF62-B1471F9F94D6}"/>
              </a:ext>
            </a:extLst>
          </p:cNvPr>
          <p:cNvSpPr>
            <a:spLocks noGrp="1"/>
          </p:cNvSpPr>
          <p:nvPr>
            <p:ph idx="1"/>
          </p:nvPr>
        </p:nvSpPr>
        <p:spPr/>
        <p:txBody>
          <a:bodyPr>
            <a:normAutofit fontScale="85000" lnSpcReduction="20000"/>
          </a:bodyPr>
          <a:lstStyle/>
          <a:p>
            <a:r>
              <a:rPr lang="en-US" sz="3600" dirty="0"/>
              <a:t>Most of the packaged foods that we eat are refined grains. Some contain mixtures of whole grains and refined grains. Many foods are made with at least some whole wheat flour, such as bread, crackers, pasta, pretzels, tortillas, and even sandwich rolls and buns. How can you tell how much whole wheat flour was used to make your favorite breads and snacks? The best way is to look at the ingredient list. If whole wheat flour is the first ingredient, you know it was the main ingredient. If it just says wheat flour, it does not have whole grains as the main ingredient. Knowing what you are eating is a great way to help yourself make healthy choices! </a:t>
            </a:r>
          </a:p>
        </p:txBody>
      </p:sp>
    </p:spTree>
    <p:extLst>
      <p:ext uri="{BB962C8B-B14F-4D97-AF65-F5344CB8AC3E}">
        <p14:creationId xmlns:p14="http://schemas.microsoft.com/office/powerpoint/2010/main" val="36068393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9786D3-1644-4BF2-A48F-BE8056347C4B}"/>
              </a:ext>
            </a:extLst>
          </p:cNvPr>
          <p:cNvSpPr>
            <a:spLocks noGrp="1"/>
          </p:cNvSpPr>
          <p:nvPr>
            <p:ph type="title"/>
          </p:nvPr>
        </p:nvSpPr>
        <p:spPr/>
        <p:txBody>
          <a:bodyPr/>
          <a:lstStyle/>
          <a:p>
            <a:r>
              <a:rPr lang="en-US" b="1" dirty="0">
                <a:solidFill>
                  <a:srgbClr val="7030A0"/>
                </a:solidFill>
              </a:rPr>
              <a:t>Protein on My Plate</a:t>
            </a:r>
          </a:p>
        </p:txBody>
      </p:sp>
      <p:sp>
        <p:nvSpPr>
          <p:cNvPr id="3" name="Content Placeholder 2">
            <a:extLst>
              <a:ext uri="{FF2B5EF4-FFF2-40B4-BE49-F238E27FC236}">
                <a16:creationId xmlns:a16="http://schemas.microsoft.com/office/drawing/2014/main" id="{87A6D44F-524F-44B9-BF62-B1471F9F94D6}"/>
              </a:ext>
            </a:extLst>
          </p:cNvPr>
          <p:cNvSpPr>
            <a:spLocks noGrp="1"/>
          </p:cNvSpPr>
          <p:nvPr>
            <p:ph idx="1"/>
          </p:nvPr>
        </p:nvSpPr>
        <p:spPr/>
        <p:txBody>
          <a:bodyPr>
            <a:normAutofit/>
          </a:bodyPr>
          <a:lstStyle/>
          <a:p>
            <a:r>
              <a:rPr lang="en-US" sz="3600" dirty="0"/>
              <a:t>Eating healthy foods can be fun! The United States Department of Agriculture (USDA) has a new way to help people make good choices about what they eat. It is a diagram called MyPlate that is a visual representation of healthy food portions. This circular plate is divided into four sections. One section, colored purple, is for protein.</a:t>
            </a:r>
          </a:p>
        </p:txBody>
      </p:sp>
    </p:spTree>
    <p:extLst>
      <p:ext uri="{BB962C8B-B14F-4D97-AF65-F5344CB8AC3E}">
        <p14:creationId xmlns:p14="http://schemas.microsoft.com/office/powerpoint/2010/main" val="52150976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9786D3-1644-4BF2-A48F-BE8056347C4B}"/>
              </a:ext>
            </a:extLst>
          </p:cNvPr>
          <p:cNvSpPr>
            <a:spLocks noGrp="1"/>
          </p:cNvSpPr>
          <p:nvPr>
            <p:ph type="title"/>
          </p:nvPr>
        </p:nvSpPr>
        <p:spPr/>
        <p:txBody>
          <a:bodyPr/>
          <a:lstStyle/>
          <a:p>
            <a:r>
              <a:rPr lang="en-US" b="1" dirty="0">
                <a:solidFill>
                  <a:srgbClr val="7030A0"/>
                </a:solidFill>
              </a:rPr>
              <a:t>Protein on My Plate</a:t>
            </a:r>
          </a:p>
        </p:txBody>
      </p:sp>
      <p:sp>
        <p:nvSpPr>
          <p:cNvPr id="3" name="Content Placeholder 2">
            <a:extLst>
              <a:ext uri="{FF2B5EF4-FFF2-40B4-BE49-F238E27FC236}">
                <a16:creationId xmlns:a16="http://schemas.microsoft.com/office/drawing/2014/main" id="{87A6D44F-524F-44B9-BF62-B1471F9F94D6}"/>
              </a:ext>
            </a:extLst>
          </p:cNvPr>
          <p:cNvSpPr>
            <a:spLocks noGrp="1"/>
          </p:cNvSpPr>
          <p:nvPr>
            <p:ph idx="1"/>
          </p:nvPr>
        </p:nvSpPr>
        <p:spPr/>
        <p:txBody>
          <a:bodyPr>
            <a:normAutofit/>
          </a:bodyPr>
          <a:lstStyle/>
          <a:p>
            <a:r>
              <a:rPr lang="en-US" sz="3600" dirty="0"/>
              <a:t>Protein comes in many forms and includes seafood, meat, poultry, and eggs. Poultry includes chicken, duck, goose, or turkey. Meat could be beef, ham, lamb, pork, or veal. It could even be wild game, such as venison, elk, or rabbit. In Montana and many other places, people even enjoy bison burgers!</a:t>
            </a:r>
          </a:p>
        </p:txBody>
      </p:sp>
    </p:spTree>
    <p:extLst>
      <p:ext uri="{BB962C8B-B14F-4D97-AF65-F5344CB8AC3E}">
        <p14:creationId xmlns:p14="http://schemas.microsoft.com/office/powerpoint/2010/main" val="38650832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9786D3-1644-4BF2-A48F-BE8056347C4B}"/>
              </a:ext>
            </a:extLst>
          </p:cNvPr>
          <p:cNvSpPr>
            <a:spLocks noGrp="1"/>
          </p:cNvSpPr>
          <p:nvPr>
            <p:ph type="title"/>
          </p:nvPr>
        </p:nvSpPr>
        <p:spPr/>
        <p:txBody>
          <a:bodyPr/>
          <a:lstStyle/>
          <a:p>
            <a:r>
              <a:rPr lang="en-US" b="1" dirty="0">
                <a:solidFill>
                  <a:srgbClr val="7030A0"/>
                </a:solidFill>
              </a:rPr>
              <a:t>Protein on My Plate</a:t>
            </a:r>
          </a:p>
        </p:txBody>
      </p:sp>
      <p:sp>
        <p:nvSpPr>
          <p:cNvPr id="3" name="Content Placeholder 2">
            <a:extLst>
              <a:ext uri="{FF2B5EF4-FFF2-40B4-BE49-F238E27FC236}">
                <a16:creationId xmlns:a16="http://schemas.microsoft.com/office/drawing/2014/main" id="{87A6D44F-524F-44B9-BF62-B1471F9F94D6}"/>
              </a:ext>
            </a:extLst>
          </p:cNvPr>
          <p:cNvSpPr>
            <a:spLocks noGrp="1"/>
          </p:cNvSpPr>
          <p:nvPr>
            <p:ph idx="1"/>
          </p:nvPr>
        </p:nvSpPr>
        <p:spPr/>
        <p:txBody>
          <a:bodyPr>
            <a:normAutofit lnSpcReduction="10000"/>
          </a:bodyPr>
          <a:lstStyle/>
          <a:p>
            <a:r>
              <a:rPr lang="en-US" sz="3600" dirty="0"/>
              <a:t>Vegetarians get their protein from different (not animal) sources. Their proteins might come from beans and peas, which are also part of the vegetable group. Beans and peas are counted as either vegetables or proteins. Processed soy products, seeds, and nuts are also classified as protein. Tofu, which comes from soybeans, is a popular vegetarian food.</a:t>
            </a:r>
          </a:p>
        </p:txBody>
      </p:sp>
    </p:spTree>
    <p:extLst>
      <p:ext uri="{BB962C8B-B14F-4D97-AF65-F5344CB8AC3E}">
        <p14:creationId xmlns:p14="http://schemas.microsoft.com/office/powerpoint/2010/main" val="85361611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9786D3-1644-4BF2-A48F-BE8056347C4B}"/>
              </a:ext>
            </a:extLst>
          </p:cNvPr>
          <p:cNvSpPr>
            <a:spLocks noGrp="1"/>
          </p:cNvSpPr>
          <p:nvPr>
            <p:ph type="title"/>
          </p:nvPr>
        </p:nvSpPr>
        <p:spPr/>
        <p:txBody>
          <a:bodyPr/>
          <a:lstStyle/>
          <a:p>
            <a:r>
              <a:rPr lang="en-US" b="1" dirty="0">
                <a:solidFill>
                  <a:srgbClr val="7030A0"/>
                </a:solidFill>
              </a:rPr>
              <a:t>Protein on My Plate</a:t>
            </a:r>
          </a:p>
        </p:txBody>
      </p:sp>
      <p:sp>
        <p:nvSpPr>
          <p:cNvPr id="3" name="Content Placeholder 2">
            <a:extLst>
              <a:ext uri="{FF2B5EF4-FFF2-40B4-BE49-F238E27FC236}">
                <a16:creationId xmlns:a16="http://schemas.microsoft.com/office/drawing/2014/main" id="{87A6D44F-524F-44B9-BF62-B1471F9F94D6}"/>
              </a:ext>
            </a:extLst>
          </p:cNvPr>
          <p:cNvSpPr>
            <a:spLocks noGrp="1"/>
          </p:cNvSpPr>
          <p:nvPr>
            <p:ph idx="1"/>
          </p:nvPr>
        </p:nvSpPr>
        <p:spPr/>
        <p:txBody>
          <a:bodyPr>
            <a:normAutofit lnSpcReduction="10000"/>
          </a:bodyPr>
          <a:lstStyle/>
          <a:p>
            <a:r>
              <a:rPr lang="en-US" sz="3600" dirty="0"/>
              <a:t>Seafood includes many types of fish, from tiny trout to tremendous tuna. Shellfish, such as clams, crab, and lobster are in the seafood category. The USDA recommends eating at least eight ounces of cooked seafood per week. So whether you enjoy seafood or burgers, tofu or nuts, eating the right amount of good-quality protein is an important part of a balanced diet! .</a:t>
            </a:r>
          </a:p>
        </p:txBody>
      </p:sp>
    </p:spTree>
    <p:extLst>
      <p:ext uri="{BB962C8B-B14F-4D97-AF65-F5344CB8AC3E}">
        <p14:creationId xmlns:p14="http://schemas.microsoft.com/office/powerpoint/2010/main" val="117636488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287A6C-0390-4091-B381-0E732EBD0E3F}"/>
              </a:ext>
            </a:extLst>
          </p:cNvPr>
          <p:cNvSpPr>
            <a:spLocks noGrp="1"/>
          </p:cNvSpPr>
          <p:nvPr>
            <p:ph type="title"/>
          </p:nvPr>
        </p:nvSpPr>
        <p:spPr/>
        <p:txBody>
          <a:bodyPr/>
          <a:lstStyle/>
          <a:p>
            <a:r>
              <a:rPr lang="en-US" b="1" dirty="0">
                <a:solidFill>
                  <a:srgbClr val="FFC000"/>
                </a:solidFill>
              </a:rPr>
              <a:t>Quick Review</a:t>
            </a:r>
          </a:p>
        </p:txBody>
      </p:sp>
      <p:sp>
        <p:nvSpPr>
          <p:cNvPr id="3" name="Content Placeholder 2">
            <a:extLst>
              <a:ext uri="{FF2B5EF4-FFF2-40B4-BE49-F238E27FC236}">
                <a16:creationId xmlns:a16="http://schemas.microsoft.com/office/drawing/2014/main" id="{6BC8E735-9EBA-463D-8D9C-A5AD45EF4546}"/>
              </a:ext>
            </a:extLst>
          </p:cNvPr>
          <p:cNvSpPr>
            <a:spLocks noGrp="1"/>
          </p:cNvSpPr>
          <p:nvPr>
            <p:ph idx="1"/>
          </p:nvPr>
        </p:nvSpPr>
        <p:spPr/>
        <p:txBody>
          <a:bodyPr>
            <a:normAutofit/>
          </a:bodyPr>
          <a:lstStyle/>
          <a:p>
            <a:pPr marL="0" indent="0">
              <a:buNone/>
            </a:pPr>
            <a:r>
              <a:rPr lang="en-US" sz="3200" dirty="0"/>
              <a:t>1) . According to the USDA's recommendations, what portion of your plate should be filled with grains? </a:t>
            </a:r>
          </a:p>
          <a:p>
            <a:pPr marL="514350" indent="-514350">
              <a:buAutoNum type="alphaUcPeriod"/>
            </a:pPr>
            <a:r>
              <a:rPr lang="en-US" sz="3200" dirty="0"/>
              <a:t>one sixth </a:t>
            </a:r>
          </a:p>
          <a:p>
            <a:pPr marL="514350" indent="-514350">
              <a:buAutoNum type="alphaUcPeriod"/>
            </a:pPr>
            <a:r>
              <a:rPr lang="en-US" sz="3200" dirty="0"/>
              <a:t>three fourths </a:t>
            </a:r>
          </a:p>
          <a:p>
            <a:pPr marL="514350" indent="-514350">
              <a:buAutoNum type="alphaUcPeriod"/>
            </a:pPr>
            <a:r>
              <a:rPr lang="en-US" sz="3200" dirty="0"/>
              <a:t>one fourth </a:t>
            </a:r>
          </a:p>
          <a:p>
            <a:pPr marL="514350" indent="-514350">
              <a:buAutoNum type="alphaUcPeriod"/>
            </a:pPr>
            <a:r>
              <a:rPr lang="en-US" sz="3200" dirty="0"/>
              <a:t>one half</a:t>
            </a:r>
            <a:endParaRPr lang="en-US" sz="3000" dirty="0"/>
          </a:p>
        </p:txBody>
      </p:sp>
    </p:spTree>
    <p:extLst>
      <p:ext uri="{BB962C8B-B14F-4D97-AF65-F5344CB8AC3E}">
        <p14:creationId xmlns:p14="http://schemas.microsoft.com/office/powerpoint/2010/main" val="342396035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287A6C-0390-4091-B381-0E732EBD0E3F}"/>
              </a:ext>
            </a:extLst>
          </p:cNvPr>
          <p:cNvSpPr>
            <a:spLocks noGrp="1"/>
          </p:cNvSpPr>
          <p:nvPr>
            <p:ph type="title"/>
          </p:nvPr>
        </p:nvSpPr>
        <p:spPr/>
        <p:txBody>
          <a:bodyPr/>
          <a:lstStyle/>
          <a:p>
            <a:r>
              <a:rPr lang="en-US" b="1" dirty="0">
                <a:solidFill>
                  <a:srgbClr val="FFC000"/>
                </a:solidFill>
              </a:rPr>
              <a:t>Quick Review</a:t>
            </a:r>
          </a:p>
        </p:txBody>
      </p:sp>
      <p:sp>
        <p:nvSpPr>
          <p:cNvPr id="3" name="Content Placeholder 2">
            <a:extLst>
              <a:ext uri="{FF2B5EF4-FFF2-40B4-BE49-F238E27FC236}">
                <a16:creationId xmlns:a16="http://schemas.microsoft.com/office/drawing/2014/main" id="{6BC8E735-9EBA-463D-8D9C-A5AD45EF4546}"/>
              </a:ext>
            </a:extLst>
          </p:cNvPr>
          <p:cNvSpPr>
            <a:spLocks noGrp="1"/>
          </p:cNvSpPr>
          <p:nvPr>
            <p:ph idx="1"/>
          </p:nvPr>
        </p:nvSpPr>
        <p:spPr/>
        <p:txBody>
          <a:bodyPr>
            <a:normAutofit/>
          </a:bodyPr>
          <a:lstStyle/>
          <a:p>
            <a:pPr marL="0" indent="0">
              <a:buNone/>
            </a:pPr>
            <a:r>
              <a:rPr lang="en-US" sz="3200" dirty="0"/>
              <a:t>2) According to the USDA's recommendations, what portion of the grains a person eats should be whole grains? </a:t>
            </a:r>
          </a:p>
          <a:p>
            <a:pPr marL="514350" indent="-514350">
              <a:buAutoNum type="alphaUcPeriod"/>
            </a:pPr>
            <a:r>
              <a:rPr lang="en-US" sz="3200" dirty="0"/>
              <a:t>one fourth </a:t>
            </a:r>
          </a:p>
          <a:p>
            <a:pPr marL="514350" indent="-514350">
              <a:buAutoNum type="alphaUcPeriod"/>
            </a:pPr>
            <a:r>
              <a:rPr lang="en-US" sz="3200" dirty="0"/>
              <a:t>one half </a:t>
            </a:r>
          </a:p>
          <a:p>
            <a:pPr marL="514350" indent="-514350">
              <a:buAutoNum type="alphaUcPeriod"/>
            </a:pPr>
            <a:r>
              <a:rPr lang="en-US" sz="3200" dirty="0"/>
              <a:t>three fourths </a:t>
            </a:r>
          </a:p>
          <a:p>
            <a:pPr marL="514350" indent="-514350">
              <a:buAutoNum type="alphaUcPeriod"/>
            </a:pPr>
            <a:r>
              <a:rPr lang="en-US" sz="3200" dirty="0"/>
              <a:t>none of the above </a:t>
            </a:r>
            <a:endParaRPr lang="en-US" sz="3000" dirty="0"/>
          </a:p>
        </p:txBody>
      </p:sp>
    </p:spTree>
    <p:extLst>
      <p:ext uri="{BB962C8B-B14F-4D97-AF65-F5344CB8AC3E}">
        <p14:creationId xmlns:p14="http://schemas.microsoft.com/office/powerpoint/2010/main" val="336564788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287A6C-0390-4091-B381-0E732EBD0E3F}"/>
              </a:ext>
            </a:extLst>
          </p:cNvPr>
          <p:cNvSpPr>
            <a:spLocks noGrp="1"/>
          </p:cNvSpPr>
          <p:nvPr>
            <p:ph type="title"/>
          </p:nvPr>
        </p:nvSpPr>
        <p:spPr/>
        <p:txBody>
          <a:bodyPr/>
          <a:lstStyle/>
          <a:p>
            <a:r>
              <a:rPr lang="en-US" b="1" dirty="0">
                <a:solidFill>
                  <a:srgbClr val="FFC000"/>
                </a:solidFill>
              </a:rPr>
              <a:t>Quick Review</a:t>
            </a:r>
          </a:p>
        </p:txBody>
      </p:sp>
      <p:sp>
        <p:nvSpPr>
          <p:cNvPr id="3" name="Content Placeholder 2">
            <a:extLst>
              <a:ext uri="{FF2B5EF4-FFF2-40B4-BE49-F238E27FC236}">
                <a16:creationId xmlns:a16="http://schemas.microsoft.com/office/drawing/2014/main" id="{6BC8E735-9EBA-463D-8D9C-A5AD45EF4546}"/>
              </a:ext>
            </a:extLst>
          </p:cNvPr>
          <p:cNvSpPr>
            <a:spLocks noGrp="1"/>
          </p:cNvSpPr>
          <p:nvPr>
            <p:ph idx="1"/>
          </p:nvPr>
        </p:nvSpPr>
        <p:spPr/>
        <p:txBody>
          <a:bodyPr>
            <a:normAutofit/>
          </a:bodyPr>
          <a:lstStyle/>
          <a:p>
            <a:pPr marL="0" indent="0">
              <a:buNone/>
            </a:pPr>
            <a:r>
              <a:rPr lang="en-US" sz="3200" dirty="0"/>
              <a:t>3) Which of these would be the best choice for grains with vitamins and fiber? </a:t>
            </a:r>
          </a:p>
          <a:p>
            <a:pPr marL="514350" indent="-514350">
              <a:buAutoNum type="alphaUcPeriod"/>
            </a:pPr>
            <a:r>
              <a:rPr lang="en-US" sz="3200" dirty="0"/>
              <a:t>whole wheat bread </a:t>
            </a:r>
          </a:p>
          <a:p>
            <a:pPr marL="514350" indent="-514350">
              <a:buAutoNum type="alphaUcPeriod"/>
            </a:pPr>
            <a:r>
              <a:rPr lang="en-US" sz="3200" dirty="0"/>
              <a:t>white bread </a:t>
            </a:r>
          </a:p>
          <a:p>
            <a:pPr marL="514350" indent="-514350">
              <a:buAutoNum type="alphaUcPeriod"/>
            </a:pPr>
            <a:r>
              <a:rPr lang="en-US" sz="3200" dirty="0"/>
              <a:t>white flour tortillas </a:t>
            </a:r>
          </a:p>
          <a:p>
            <a:pPr marL="514350" indent="-514350">
              <a:buAutoNum type="alphaUcPeriod"/>
            </a:pPr>
            <a:r>
              <a:rPr lang="en-US" sz="3200" dirty="0"/>
              <a:t>none of the above </a:t>
            </a:r>
            <a:endParaRPr lang="en-US" sz="3000" dirty="0"/>
          </a:p>
        </p:txBody>
      </p:sp>
    </p:spTree>
    <p:extLst>
      <p:ext uri="{BB962C8B-B14F-4D97-AF65-F5344CB8AC3E}">
        <p14:creationId xmlns:p14="http://schemas.microsoft.com/office/powerpoint/2010/main" val="145864427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287A6C-0390-4091-B381-0E732EBD0E3F}"/>
              </a:ext>
            </a:extLst>
          </p:cNvPr>
          <p:cNvSpPr>
            <a:spLocks noGrp="1"/>
          </p:cNvSpPr>
          <p:nvPr>
            <p:ph type="title"/>
          </p:nvPr>
        </p:nvSpPr>
        <p:spPr/>
        <p:txBody>
          <a:bodyPr/>
          <a:lstStyle/>
          <a:p>
            <a:r>
              <a:rPr lang="en-US" b="1" dirty="0">
                <a:solidFill>
                  <a:srgbClr val="FFC000"/>
                </a:solidFill>
              </a:rPr>
              <a:t>Quick Review</a:t>
            </a:r>
          </a:p>
        </p:txBody>
      </p:sp>
      <p:sp>
        <p:nvSpPr>
          <p:cNvPr id="3" name="Content Placeholder 2">
            <a:extLst>
              <a:ext uri="{FF2B5EF4-FFF2-40B4-BE49-F238E27FC236}">
                <a16:creationId xmlns:a16="http://schemas.microsoft.com/office/drawing/2014/main" id="{6BC8E735-9EBA-463D-8D9C-A5AD45EF4546}"/>
              </a:ext>
            </a:extLst>
          </p:cNvPr>
          <p:cNvSpPr>
            <a:spLocks noGrp="1"/>
          </p:cNvSpPr>
          <p:nvPr>
            <p:ph idx="1"/>
          </p:nvPr>
        </p:nvSpPr>
        <p:spPr/>
        <p:txBody>
          <a:bodyPr>
            <a:normAutofit/>
          </a:bodyPr>
          <a:lstStyle/>
          <a:p>
            <a:pPr marL="0" indent="0">
              <a:buNone/>
            </a:pPr>
            <a:r>
              <a:rPr lang="en-US" sz="3200" dirty="0"/>
              <a:t>4) </a:t>
            </a:r>
            <a:r>
              <a:rPr lang="en-US" sz="2800" dirty="0"/>
              <a:t>What color is the section for grains on the USDA MyPlate? </a:t>
            </a:r>
          </a:p>
          <a:p>
            <a:pPr marL="514350" indent="-514350">
              <a:buAutoNum type="alphaUcParenR"/>
            </a:pPr>
            <a:r>
              <a:rPr lang="en-US" sz="2800" dirty="0"/>
              <a:t>Purple</a:t>
            </a:r>
          </a:p>
          <a:p>
            <a:pPr marL="514350" indent="-514350">
              <a:buAutoNum type="alphaUcParenR"/>
            </a:pPr>
            <a:r>
              <a:rPr lang="en-US" sz="2800" dirty="0"/>
              <a:t>Red</a:t>
            </a:r>
          </a:p>
          <a:p>
            <a:pPr marL="514350" indent="-514350">
              <a:buAutoNum type="alphaUcParenR"/>
            </a:pPr>
            <a:r>
              <a:rPr lang="en-US" sz="2800" dirty="0"/>
              <a:t>Orange</a:t>
            </a:r>
          </a:p>
          <a:p>
            <a:pPr marL="514350" indent="-514350">
              <a:buAutoNum type="alphaUcParenR"/>
            </a:pPr>
            <a:r>
              <a:rPr lang="en-US" sz="2800" dirty="0"/>
              <a:t>Green</a:t>
            </a:r>
          </a:p>
          <a:p>
            <a:pPr marL="0" indent="0">
              <a:buNone/>
            </a:pPr>
            <a:endParaRPr lang="en-US" sz="3000" dirty="0"/>
          </a:p>
        </p:txBody>
      </p:sp>
    </p:spTree>
    <p:extLst>
      <p:ext uri="{BB962C8B-B14F-4D97-AF65-F5344CB8AC3E}">
        <p14:creationId xmlns:p14="http://schemas.microsoft.com/office/powerpoint/2010/main" val="28673208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DB3242E-0A47-4855-B608-4C7B335866E5}"/>
              </a:ext>
            </a:extLst>
          </p:cNvPr>
          <p:cNvSpPr>
            <a:spLocks noGrp="1"/>
          </p:cNvSpPr>
          <p:nvPr>
            <p:ph type="title"/>
          </p:nvPr>
        </p:nvSpPr>
        <p:spPr>
          <a:xfrm>
            <a:off x="1111349" y="216605"/>
            <a:ext cx="10273994" cy="1280890"/>
          </a:xfrm>
        </p:spPr>
        <p:txBody>
          <a:bodyPr/>
          <a:lstStyle/>
          <a:p>
            <a:r>
              <a:rPr lang="en-US" b="1" dirty="0">
                <a:solidFill>
                  <a:srgbClr val="FF0000"/>
                </a:solidFill>
              </a:rPr>
              <a:t>Fruit on My Plate</a:t>
            </a:r>
          </a:p>
        </p:txBody>
      </p:sp>
      <p:sp>
        <p:nvSpPr>
          <p:cNvPr id="5" name="Content Placeholder 4">
            <a:extLst>
              <a:ext uri="{FF2B5EF4-FFF2-40B4-BE49-F238E27FC236}">
                <a16:creationId xmlns:a16="http://schemas.microsoft.com/office/drawing/2014/main" id="{96DBED9D-8BB5-4EBC-8382-E9FEABABD4C4}"/>
              </a:ext>
            </a:extLst>
          </p:cNvPr>
          <p:cNvSpPr>
            <a:spLocks noGrp="1"/>
          </p:cNvSpPr>
          <p:nvPr>
            <p:ph idx="1"/>
          </p:nvPr>
        </p:nvSpPr>
        <p:spPr>
          <a:xfrm>
            <a:off x="1220803" y="1804352"/>
            <a:ext cx="8915400" cy="4837043"/>
          </a:xfrm>
        </p:spPr>
        <p:txBody>
          <a:bodyPr>
            <a:noAutofit/>
          </a:bodyPr>
          <a:lstStyle/>
          <a:p>
            <a:pPr marL="0" indent="0">
              <a:buNone/>
            </a:pPr>
            <a:r>
              <a:rPr lang="en-US" sz="3200" dirty="0"/>
              <a:t>Eating healthy can be fun! The United States Department of Agriculture (USDA) has a new way to help people make good choices about what they eat. It is a diagram called MyPlate that is a visual representation of healthy food portions. This circular plate is divided into four sections. One section, colored red, is for fruit. The USDA recommends that half of your plate be filled with fruits and vegetables. </a:t>
            </a:r>
          </a:p>
        </p:txBody>
      </p:sp>
    </p:spTree>
    <p:extLst>
      <p:ext uri="{BB962C8B-B14F-4D97-AF65-F5344CB8AC3E}">
        <p14:creationId xmlns:p14="http://schemas.microsoft.com/office/powerpoint/2010/main" val="227686291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287A6C-0390-4091-B381-0E732EBD0E3F}"/>
              </a:ext>
            </a:extLst>
          </p:cNvPr>
          <p:cNvSpPr>
            <a:spLocks noGrp="1"/>
          </p:cNvSpPr>
          <p:nvPr>
            <p:ph type="title"/>
          </p:nvPr>
        </p:nvSpPr>
        <p:spPr/>
        <p:txBody>
          <a:bodyPr/>
          <a:lstStyle/>
          <a:p>
            <a:r>
              <a:rPr lang="en-US" b="1" dirty="0">
                <a:solidFill>
                  <a:srgbClr val="FFC000"/>
                </a:solidFill>
              </a:rPr>
              <a:t>Quick Review</a:t>
            </a:r>
          </a:p>
        </p:txBody>
      </p:sp>
      <p:sp>
        <p:nvSpPr>
          <p:cNvPr id="3" name="Content Placeholder 2">
            <a:extLst>
              <a:ext uri="{FF2B5EF4-FFF2-40B4-BE49-F238E27FC236}">
                <a16:creationId xmlns:a16="http://schemas.microsoft.com/office/drawing/2014/main" id="{6BC8E735-9EBA-463D-8D9C-A5AD45EF4546}"/>
              </a:ext>
            </a:extLst>
          </p:cNvPr>
          <p:cNvSpPr>
            <a:spLocks noGrp="1"/>
          </p:cNvSpPr>
          <p:nvPr>
            <p:ph idx="1"/>
          </p:nvPr>
        </p:nvSpPr>
        <p:spPr/>
        <p:txBody>
          <a:bodyPr>
            <a:normAutofit/>
          </a:bodyPr>
          <a:lstStyle/>
          <a:p>
            <a:pPr marL="0" indent="0">
              <a:buNone/>
            </a:pPr>
            <a:r>
              <a:rPr lang="en-US" sz="3200" dirty="0"/>
              <a:t>5) </a:t>
            </a:r>
            <a:r>
              <a:rPr lang="en-US" sz="2800" dirty="0"/>
              <a:t>What color is the section for proteins on the USDA MyPlate? </a:t>
            </a:r>
          </a:p>
          <a:p>
            <a:pPr marL="514350" indent="-514350">
              <a:buAutoNum type="alphaUcParenR"/>
            </a:pPr>
            <a:r>
              <a:rPr lang="en-US" sz="2800" dirty="0"/>
              <a:t>Purple</a:t>
            </a:r>
          </a:p>
          <a:p>
            <a:pPr marL="514350" indent="-514350">
              <a:buAutoNum type="alphaUcParenR"/>
            </a:pPr>
            <a:r>
              <a:rPr lang="en-US" sz="2800" dirty="0"/>
              <a:t>Red</a:t>
            </a:r>
          </a:p>
          <a:p>
            <a:pPr marL="514350" indent="-514350">
              <a:buAutoNum type="alphaUcParenR"/>
            </a:pPr>
            <a:r>
              <a:rPr lang="en-US" sz="2800" dirty="0"/>
              <a:t>Orange</a:t>
            </a:r>
          </a:p>
          <a:p>
            <a:pPr marL="514350" indent="-514350">
              <a:buAutoNum type="alphaUcParenR"/>
            </a:pPr>
            <a:r>
              <a:rPr lang="en-US" sz="2800" dirty="0"/>
              <a:t>Green</a:t>
            </a:r>
          </a:p>
          <a:p>
            <a:pPr marL="0" indent="0">
              <a:buNone/>
            </a:pPr>
            <a:endParaRPr lang="en-US" sz="3000" dirty="0"/>
          </a:p>
        </p:txBody>
      </p:sp>
    </p:spTree>
    <p:extLst>
      <p:ext uri="{BB962C8B-B14F-4D97-AF65-F5344CB8AC3E}">
        <p14:creationId xmlns:p14="http://schemas.microsoft.com/office/powerpoint/2010/main" val="384464220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7B3037-7B93-4638-80D2-01A8FFA76722}"/>
              </a:ext>
            </a:extLst>
          </p:cNvPr>
          <p:cNvSpPr>
            <a:spLocks noGrp="1"/>
          </p:cNvSpPr>
          <p:nvPr>
            <p:ph type="title"/>
          </p:nvPr>
        </p:nvSpPr>
        <p:spPr/>
        <p:txBody>
          <a:bodyPr/>
          <a:lstStyle/>
          <a:p>
            <a:r>
              <a:rPr lang="en-US" dirty="0"/>
              <a:t>Give some examples of </a:t>
            </a:r>
            <a:r>
              <a:rPr lang="en-US" b="1" dirty="0">
                <a:solidFill>
                  <a:srgbClr val="FFC000"/>
                </a:solidFill>
              </a:rPr>
              <a:t>Grains</a:t>
            </a:r>
            <a:r>
              <a:rPr lang="en-US" dirty="0"/>
              <a:t> and </a:t>
            </a:r>
            <a:r>
              <a:rPr lang="en-US" b="1" dirty="0">
                <a:solidFill>
                  <a:srgbClr val="7030A0"/>
                </a:solidFill>
              </a:rPr>
              <a:t>Protein</a:t>
            </a:r>
            <a:r>
              <a:rPr lang="en-US" dirty="0"/>
              <a:t>.</a:t>
            </a:r>
          </a:p>
        </p:txBody>
      </p:sp>
      <p:sp>
        <p:nvSpPr>
          <p:cNvPr id="3" name="Text Placeholder 2">
            <a:extLst>
              <a:ext uri="{FF2B5EF4-FFF2-40B4-BE49-F238E27FC236}">
                <a16:creationId xmlns:a16="http://schemas.microsoft.com/office/drawing/2014/main" id="{F9EF7A21-93D9-4998-97C7-82904504A4AB}"/>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213007487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68B029-0280-4B7E-A0E8-8C7421D809E6}"/>
              </a:ext>
            </a:extLst>
          </p:cNvPr>
          <p:cNvSpPr>
            <a:spLocks noGrp="1"/>
          </p:cNvSpPr>
          <p:nvPr>
            <p:ph type="ctrTitle"/>
          </p:nvPr>
        </p:nvSpPr>
        <p:spPr/>
        <p:txBody>
          <a:bodyPr>
            <a:normAutofit/>
          </a:bodyPr>
          <a:lstStyle/>
          <a:p>
            <a:r>
              <a:rPr lang="en-US" sz="7200" dirty="0"/>
              <a:t> </a:t>
            </a:r>
            <a:r>
              <a:rPr lang="en-US" sz="6000" dirty="0"/>
              <a:t>Day 3 : </a:t>
            </a:r>
            <a:r>
              <a:rPr lang="en-US" sz="6000" b="1" dirty="0">
                <a:solidFill>
                  <a:srgbClr val="0070C0"/>
                </a:solidFill>
              </a:rPr>
              <a:t>Dairy </a:t>
            </a:r>
            <a:r>
              <a:rPr lang="en-US" sz="6000" dirty="0"/>
              <a:t>&amp; </a:t>
            </a:r>
            <a:r>
              <a:rPr lang="en-US" sz="6000" b="1" dirty="0">
                <a:solidFill>
                  <a:srgbClr val="AB6B25"/>
                </a:solidFill>
              </a:rPr>
              <a:t>Empty Calories</a:t>
            </a:r>
            <a:endParaRPr lang="en-US" sz="7200" b="1" dirty="0">
              <a:solidFill>
                <a:srgbClr val="AB6B25"/>
              </a:solidFill>
            </a:endParaRPr>
          </a:p>
        </p:txBody>
      </p:sp>
      <p:sp>
        <p:nvSpPr>
          <p:cNvPr id="3" name="Subtitle 2">
            <a:extLst>
              <a:ext uri="{FF2B5EF4-FFF2-40B4-BE49-F238E27FC236}">
                <a16:creationId xmlns:a16="http://schemas.microsoft.com/office/drawing/2014/main" id="{2985DA52-B2DD-40E8-A187-AF45B090425D}"/>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73228052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4DF919-6948-433A-B2D2-E6945BF1E1E0}"/>
              </a:ext>
            </a:extLst>
          </p:cNvPr>
          <p:cNvSpPr>
            <a:spLocks noGrp="1"/>
          </p:cNvSpPr>
          <p:nvPr>
            <p:ph type="title"/>
          </p:nvPr>
        </p:nvSpPr>
        <p:spPr/>
        <p:txBody>
          <a:bodyPr/>
          <a:lstStyle/>
          <a:p>
            <a:r>
              <a:rPr lang="en-US" b="1" dirty="0">
                <a:solidFill>
                  <a:srgbClr val="0070C0"/>
                </a:solidFill>
              </a:rPr>
              <a:t>Dairy on My Plate</a:t>
            </a:r>
          </a:p>
        </p:txBody>
      </p:sp>
      <p:sp>
        <p:nvSpPr>
          <p:cNvPr id="3" name="Content Placeholder 2">
            <a:extLst>
              <a:ext uri="{FF2B5EF4-FFF2-40B4-BE49-F238E27FC236}">
                <a16:creationId xmlns:a16="http://schemas.microsoft.com/office/drawing/2014/main" id="{B7808039-ABA3-4A20-8D35-084E3D48C14E}"/>
              </a:ext>
            </a:extLst>
          </p:cNvPr>
          <p:cNvSpPr>
            <a:spLocks noGrp="1"/>
          </p:cNvSpPr>
          <p:nvPr>
            <p:ph idx="1"/>
          </p:nvPr>
        </p:nvSpPr>
        <p:spPr/>
        <p:txBody>
          <a:bodyPr>
            <a:noAutofit/>
          </a:bodyPr>
          <a:lstStyle/>
          <a:p>
            <a:r>
              <a:rPr lang="en-US" sz="3600" dirty="0"/>
              <a:t>Eating healthy can be fun! The United States Department of Agriculture (USDA) has a new way to help people make good choices about what they eat. It is a diagram called My Plate that is a visual representation of healthy food portions. This circular plate is divided into four sections for fruits, grains, vegetables, and protein. A blue side plate or glass represents the dairy food group.</a:t>
            </a:r>
          </a:p>
        </p:txBody>
      </p:sp>
    </p:spTree>
    <p:extLst>
      <p:ext uri="{BB962C8B-B14F-4D97-AF65-F5344CB8AC3E}">
        <p14:creationId xmlns:p14="http://schemas.microsoft.com/office/powerpoint/2010/main" val="40747268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4DF919-6948-433A-B2D2-E6945BF1E1E0}"/>
              </a:ext>
            </a:extLst>
          </p:cNvPr>
          <p:cNvSpPr>
            <a:spLocks noGrp="1"/>
          </p:cNvSpPr>
          <p:nvPr>
            <p:ph type="title"/>
          </p:nvPr>
        </p:nvSpPr>
        <p:spPr/>
        <p:txBody>
          <a:bodyPr/>
          <a:lstStyle/>
          <a:p>
            <a:r>
              <a:rPr lang="en-US" b="1" dirty="0">
                <a:solidFill>
                  <a:srgbClr val="0070C0"/>
                </a:solidFill>
              </a:rPr>
              <a:t>Dairy on My Plate</a:t>
            </a:r>
          </a:p>
        </p:txBody>
      </p:sp>
      <p:sp>
        <p:nvSpPr>
          <p:cNvPr id="3" name="Content Placeholder 2">
            <a:extLst>
              <a:ext uri="{FF2B5EF4-FFF2-40B4-BE49-F238E27FC236}">
                <a16:creationId xmlns:a16="http://schemas.microsoft.com/office/drawing/2014/main" id="{B7808039-ABA3-4A20-8D35-084E3D48C14E}"/>
              </a:ext>
            </a:extLst>
          </p:cNvPr>
          <p:cNvSpPr>
            <a:spLocks noGrp="1"/>
          </p:cNvSpPr>
          <p:nvPr>
            <p:ph idx="1"/>
          </p:nvPr>
        </p:nvSpPr>
        <p:spPr>
          <a:xfrm>
            <a:off x="1036320" y="1737359"/>
            <a:ext cx="10058400" cy="4570675"/>
          </a:xfrm>
        </p:spPr>
        <p:txBody>
          <a:bodyPr>
            <a:noAutofit/>
          </a:bodyPr>
          <a:lstStyle/>
          <a:p>
            <a:r>
              <a:rPr lang="en-US" sz="3600" dirty="0"/>
              <a:t>The dairy group consists of foods made from milk, as well as fluid milk products. This group includes milk, and soft and hard cheeses. Processed cheeses are also in this group. Cheddar, Swiss, and mozzarella are examples of hard cheeses. Soft cheeses include ricotta and cottage cheese. Soymilk that is calcium-fortified also counts in the dairy group. </a:t>
            </a:r>
          </a:p>
        </p:txBody>
      </p:sp>
    </p:spTree>
    <p:extLst>
      <p:ext uri="{BB962C8B-B14F-4D97-AF65-F5344CB8AC3E}">
        <p14:creationId xmlns:p14="http://schemas.microsoft.com/office/powerpoint/2010/main" val="6140723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4DF919-6948-433A-B2D2-E6945BF1E1E0}"/>
              </a:ext>
            </a:extLst>
          </p:cNvPr>
          <p:cNvSpPr>
            <a:spLocks noGrp="1"/>
          </p:cNvSpPr>
          <p:nvPr>
            <p:ph type="title"/>
          </p:nvPr>
        </p:nvSpPr>
        <p:spPr/>
        <p:txBody>
          <a:bodyPr/>
          <a:lstStyle/>
          <a:p>
            <a:r>
              <a:rPr lang="en-US" b="1" dirty="0">
                <a:solidFill>
                  <a:srgbClr val="0070C0"/>
                </a:solidFill>
              </a:rPr>
              <a:t>Dairy on My Plate</a:t>
            </a:r>
          </a:p>
        </p:txBody>
      </p:sp>
      <p:sp>
        <p:nvSpPr>
          <p:cNvPr id="3" name="Content Placeholder 2">
            <a:extLst>
              <a:ext uri="{FF2B5EF4-FFF2-40B4-BE49-F238E27FC236}">
                <a16:creationId xmlns:a16="http://schemas.microsoft.com/office/drawing/2014/main" id="{B7808039-ABA3-4A20-8D35-084E3D48C14E}"/>
              </a:ext>
            </a:extLst>
          </p:cNvPr>
          <p:cNvSpPr>
            <a:spLocks noGrp="1"/>
          </p:cNvSpPr>
          <p:nvPr>
            <p:ph idx="1"/>
          </p:nvPr>
        </p:nvSpPr>
        <p:spPr>
          <a:xfrm>
            <a:off x="1036320" y="1737359"/>
            <a:ext cx="10058400" cy="4570675"/>
          </a:xfrm>
        </p:spPr>
        <p:txBody>
          <a:bodyPr>
            <a:noAutofit/>
          </a:bodyPr>
          <a:lstStyle/>
          <a:p>
            <a:r>
              <a:rPr lang="en-US" sz="3600" dirty="0"/>
              <a:t>The dairy group also includes delicious, delectable desserts such as ice cream, frozen yogurt, and puddings! Of course, these foods also count against your daily portion of "empty calories" because of the high fat and sugar found in them. Some foods that come from milk, but that have little or no calcium, aren't included in the dairy group. Some examples of these foods are cream cheese, butter, and cream.</a:t>
            </a:r>
          </a:p>
        </p:txBody>
      </p:sp>
    </p:spTree>
    <p:extLst>
      <p:ext uri="{BB962C8B-B14F-4D97-AF65-F5344CB8AC3E}">
        <p14:creationId xmlns:p14="http://schemas.microsoft.com/office/powerpoint/2010/main" val="45887107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4DF919-6948-433A-B2D2-E6945BF1E1E0}"/>
              </a:ext>
            </a:extLst>
          </p:cNvPr>
          <p:cNvSpPr>
            <a:spLocks noGrp="1"/>
          </p:cNvSpPr>
          <p:nvPr>
            <p:ph type="title"/>
          </p:nvPr>
        </p:nvSpPr>
        <p:spPr/>
        <p:txBody>
          <a:bodyPr/>
          <a:lstStyle/>
          <a:p>
            <a:r>
              <a:rPr lang="en-US" b="1" dirty="0">
                <a:solidFill>
                  <a:srgbClr val="0070C0"/>
                </a:solidFill>
              </a:rPr>
              <a:t>Dairy on My Plate</a:t>
            </a:r>
          </a:p>
        </p:txBody>
      </p:sp>
      <p:sp>
        <p:nvSpPr>
          <p:cNvPr id="3" name="Content Placeholder 2">
            <a:extLst>
              <a:ext uri="{FF2B5EF4-FFF2-40B4-BE49-F238E27FC236}">
                <a16:creationId xmlns:a16="http://schemas.microsoft.com/office/drawing/2014/main" id="{B7808039-ABA3-4A20-8D35-084E3D48C14E}"/>
              </a:ext>
            </a:extLst>
          </p:cNvPr>
          <p:cNvSpPr>
            <a:spLocks noGrp="1"/>
          </p:cNvSpPr>
          <p:nvPr>
            <p:ph idx="1"/>
          </p:nvPr>
        </p:nvSpPr>
        <p:spPr>
          <a:xfrm>
            <a:off x="1036320" y="1737359"/>
            <a:ext cx="10058400" cy="4570675"/>
          </a:xfrm>
        </p:spPr>
        <p:txBody>
          <a:bodyPr>
            <a:noAutofit/>
          </a:bodyPr>
          <a:lstStyle/>
          <a:p>
            <a:r>
              <a:rPr lang="en-US" sz="3200" dirty="0"/>
              <a:t>Americans seem to really enjoy dairy products. June is National Dairy Month, and one town that celebrates this event with great gusto is Little Chute, Wisconsin. Their Great Wisconsin Cheese Festival includes events such as cheese carving demonstrations, a cheesecake contest, and a cheddar chase walk/run. For bold dairy fans, there is a cheese curd eating contest! Wisconsin sounds like the place to get some "moo-</a:t>
            </a:r>
            <a:r>
              <a:rPr lang="en-US" sz="3200" dirty="0" err="1"/>
              <a:t>tivation</a:t>
            </a:r>
            <a:r>
              <a:rPr lang="en-US" sz="3200" dirty="0"/>
              <a:t>" to eat some excellent dairy products</a:t>
            </a:r>
          </a:p>
        </p:txBody>
      </p:sp>
    </p:spTree>
    <p:extLst>
      <p:ext uri="{BB962C8B-B14F-4D97-AF65-F5344CB8AC3E}">
        <p14:creationId xmlns:p14="http://schemas.microsoft.com/office/powerpoint/2010/main" val="339575373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4DF919-6948-433A-B2D2-E6945BF1E1E0}"/>
              </a:ext>
            </a:extLst>
          </p:cNvPr>
          <p:cNvSpPr>
            <a:spLocks noGrp="1"/>
          </p:cNvSpPr>
          <p:nvPr>
            <p:ph type="title"/>
          </p:nvPr>
        </p:nvSpPr>
        <p:spPr/>
        <p:txBody>
          <a:bodyPr/>
          <a:lstStyle/>
          <a:p>
            <a:r>
              <a:rPr lang="en-US" b="1" dirty="0">
                <a:solidFill>
                  <a:srgbClr val="AB6B25"/>
                </a:solidFill>
              </a:rPr>
              <a:t>Empty Calories on My Plate</a:t>
            </a:r>
          </a:p>
        </p:txBody>
      </p:sp>
      <p:sp>
        <p:nvSpPr>
          <p:cNvPr id="3" name="Content Placeholder 2">
            <a:extLst>
              <a:ext uri="{FF2B5EF4-FFF2-40B4-BE49-F238E27FC236}">
                <a16:creationId xmlns:a16="http://schemas.microsoft.com/office/drawing/2014/main" id="{B7808039-ABA3-4A20-8D35-084E3D48C14E}"/>
              </a:ext>
            </a:extLst>
          </p:cNvPr>
          <p:cNvSpPr>
            <a:spLocks noGrp="1"/>
          </p:cNvSpPr>
          <p:nvPr>
            <p:ph idx="1"/>
          </p:nvPr>
        </p:nvSpPr>
        <p:spPr>
          <a:xfrm>
            <a:off x="1036320" y="1737359"/>
            <a:ext cx="10058400" cy="4570675"/>
          </a:xfrm>
        </p:spPr>
        <p:txBody>
          <a:bodyPr>
            <a:noAutofit/>
          </a:bodyPr>
          <a:lstStyle/>
          <a:p>
            <a:r>
              <a:rPr lang="en-US" sz="4000" dirty="0"/>
              <a:t>The United States Department of Agriculture (USDA) has a new way to help people make good choices about what they eat. It is a diagram called My Plate that is a visual representation of healthy food portions. You do not want food on your plate that contains a lot of "empty calories."</a:t>
            </a:r>
          </a:p>
        </p:txBody>
      </p:sp>
    </p:spTree>
    <p:extLst>
      <p:ext uri="{BB962C8B-B14F-4D97-AF65-F5344CB8AC3E}">
        <p14:creationId xmlns:p14="http://schemas.microsoft.com/office/powerpoint/2010/main" val="420849115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4DF919-6948-433A-B2D2-E6945BF1E1E0}"/>
              </a:ext>
            </a:extLst>
          </p:cNvPr>
          <p:cNvSpPr>
            <a:spLocks noGrp="1"/>
          </p:cNvSpPr>
          <p:nvPr>
            <p:ph type="title"/>
          </p:nvPr>
        </p:nvSpPr>
        <p:spPr/>
        <p:txBody>
          <a:bodyPr/>
          <a:lstStyle/>
          <a:p>
            <a:r>
              <a:rPr lang="en-US" b="1" dirty="0">
                <a:solidFill>
                  <a:srgbClr val="AB6B25"/>
                </a:solidFill>
              </a:rPr>
              <a:t>Empty Calories on My Plate</a:t>
            </a:r>
          </a:p>
        </p:txBody>
      </p:sp>
      <p:sp>
        <p:nvSpPr>
          <p:cNvPr id="3" name="Content Placeholder 2">
            <a:extLst>
              <a:ext uri="{FF2B5EF4-FFF2-40B4-BE49-F238E27FC236}">
                <a16:creationId xmlns:a16="http://schemas.microsoft.com/office/drawing/2014/main" id="{B7808039-ABA3-4A20-8D35-084E3D48C14E}"/>
              </a:ext>
            </a:extLst>
          </p:cNvPr>
          <p:cNvSpPr>
            <a:spLocks noGrp="1"/>
          </p:cNvSpPr>
          <p:nvPr>
            <p:ph idx="1"/>
          </p:nvPr>
        </p:nvSpPr>
        <p:spPr>
          <a:xfrm>
            <a:off x="1036320" y="1737359"/>
            <a:ext cx="10058400" cy="4570675"/>
          </a:xfrm>
        </p:spPr>
        <p:txBody>
          <a:bodyPr>
            <a:noAutofit/>
          </a:bodyPr>
          <a:lstStyle/>
          <a:p>
            <a:r>
              <a:rPr lang="en-US" sz="4000" dirty="0"/>
              <a:t>Calories supply your body with energy. Empty calories come from added sugars and/or solid fats. They have little or no nutrients. A few empty calories are acceptable. Good food choices can reduce the amount of empty calories people eat. Let's be food detectives and find where they are hiding!</a:t>
            </a:r>
          </a:p>
        </p:txBody>
      </p:sp>
    </p:spTree>
    <p:extLst>
      <p:ext uri="{BB962C8B-B14F-4D97-AF65-F5344CB8AC3E}">
        <p14:creationId xmlns:p14="http://schemas.microsoft.com/office/powerpoint/2010/main" val="255885308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4DF919-6948-433A-B2D2-E6945BF1E1E0}"/>
              </a:ext>
            </a:extLst>
          </p:cNvPr>
          <p:cNvSpPr>
            <a:spLocks noGrp="1"/>
          </p:cNvSpPr>
          <p:nvPr>
            <p:ph type="title"/>
          </p:nvPr>
        </p:nvSpPr>
        <p:spPr/>
        <p:txBody>
          <a:bodyPr/>
          <a:lstStyle/>
          <a:p>
            <a:r>
              <a:rPr lang="en-US" b="1" dirty="0">
                <a:solidFill>
                  <a:srgbClr val="AB6B25"/>
                </a:solidFill>
              </a:rPr>
              <a:t>Empty Calories on My Plate</a:t>
            </a:r>
          </a:p>
        </p:txBody>
      </p:sp>
      <p:sp>
        <p:nvSpPr>
          <p:cNvPr id="3" name="Content Placeholder 2">
            <a:extLst>
              <a:ext uri="{FF2B5EF4-FFF2-40B4-BE49-F238E27FC236}">
                <a16:creationId xmlns:a16="http://schemas.microsoft.com/office/drawing/2014/main" id="{B7808039-ABA3-4A20-8D35-084E3D48C14E}"/>
              </a:ext>
            </a:extLst>
          </p:cNvPr>
          <p:cNvSpPr>
            <a:spLocks noGrp="1"/>
          </p:cNvSpPr>
          <p:nvPr>
            <p:ph idx="1"/>
          </p:nvPr>
        </p:nvSpPr>
        <p:spPr>
          <a:xfrm>
            <a:off x="1036320" y="1737359"/>
            <a:ext cx="10058400" cy="4570675"/>
          </a:xfrm>
        </p:spPr>
        <p:txBody>
          <a:bodyPr>
            <a:noAutofit/>
          </a:bodyPr>
          <a:lstStyle/>
          <a:p>
            <a:r>
              <a:rPr lang="en-US" sz="4000" dirty="0"/>
              <a:t>What about a cherry pastry? Do you think some empty calories might be hiding there? Pastries, cakes, cookies, and donuts are tasty, but they contain solid fat and added sugars. These ingredients add empty calories.</a:t>
            </a:r>
          </a:p>
        </p:txBody>
      </p:sp>
    </p:spTree>
    <p:extLst>
      <p:ext uri="{BB962C8B-B14F-4D97-AF65-F5344CB8AC3E}">
        <p14:creationId xmlns:p14="http://schemas.microsoft.com/office/powerpoint/2010/main" val="30303842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8E85C6-5FB9-4A25-BC78-43EF4B175805}"/>
              </a:ext>
            </a:extLst>
          </p:cNvPr>
          <p:cNvSpPr>
            <a:spLocks noGrp="1"/>
          </p:cNvSpPr>
          <p:nvPr>
            <p:ph type="title"/>
          </p:nvPr>
        </p:nvSpPr>
        <p:spPr/>
        <p:txBody>
          <a:bodyPr/>
          <a:lstStyle/>
          <a:p>
            <a:r>
              <a:rPr lang="en-US" b="1" dirty="0">
                <a:solidFill>
                  <a:srgbClr val="FF0000"/>
                </a:solidFill>
              </a:rPr>
              <a:t>Fruit on My Plate</a:t>
            </a:r>
          </a:p>
        </p:txBody>
      </p:sp>
      <p:sp>
        <p:nvSpPr>
          <p:cNvPr id="3" name="Content Placeholder 2">
            <a:extLst>
              <a:ext uri="{FF2B5EF4-FFF2-40B4-BE49-F238E27FC236}">
                <a16:creationId xmlns:a16="http://schemas.microsoft.com/office/drawing/2014/main" id="{8C41BACF-FFCF-45C7-8134-16B46F7C24B8}"/>
              </a:ext>
            </a:extLst>
          </p:cNvPr>
          <p:cNvSpPr>
            <a:spLocks noGrp="1"/>
          </p:cNvSpPr>
          <p:nvPr>
            <p:ph idx="1"/>
          </p:nvPr>
        </p:nvSpPr>
        <p:spPr/>
        <p:txBody>
          <a:bodyPr>
            <a:normAutofit lnSpcReduction="10000"/>
          </a:bodyPr>
          <a:lstStyle/>
          <a:p>
            <a:r>
              <a:rPr lang="en-US" sz="3600" dirty="0"/>
              <a:t>Any fruit counts as part of the fruit group. While it is healthier to eat whole fruit, even 100% fruit juice can count. There are so many kinds of fruit to pick from. Berries, like strawberries, raspberries, or blueberries, are delicious. Apples, bananas, oranges, and apricots are portable snacks. Melons can be cold and refreshing in the summer. What kind of fruit do you like best? </a:t>
            </a:r>
          </a:p>
        </p:txBody>
      </p:sp>
    </p:spTree>
    <p:extLst>
      <p:ext uri="{BB962C8B-B14F-4D97-AF65-F5344CB8AC3E}">
        <p14:creationId xmlns:p14="http://schemas.microsoft.com/office/powerpoint/2010/main" val="17685695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4DF919-6948-433A-B2D2-E6945BF1E1E0}"/>
              </a:ext>
            </a:extLst>
          </p:cNvPr>
          <p:cNvSpPr>
            <a:spLocks noGrp="1"/>
          </p:cNvSpPr>
          <p:nvPr>
            <p:ph type="title"/>
          </p:nvPr>
        </p:nvSpPr>
        <p:spPr/>
        <p:txBody>
          <a:bodyPr/>
          <a:lstStyle/>
          <a:p>
            <a:r>
              <a:rPr lang="en-US" b="1" dirty="0">
                <a:solidFill>
                  <a:srgbClr val="AB6B25"/>
                </a:solidFill>
              </a:rPr>
              <a:t>Empty Calories on My Plate</a:t>
            </a:r>
          </a:p>
        </p:txBody>
      </p:sp>
      <p:sp>
        <p:nvSpPr>
          <p:cNvPr id="3" name="Content Placeholder 2">
            <a:extLst>
              <a:ext uri="{FF2B5EF4-FFF2-40B4-BE49-F238E27FC236}">
                <a16:creationId xmlns:a16="http://schemas.microsoft.com/office/drawing/2014/main" id="{B7808039-ABA3-4A20-8D35-084E3D48C14E}"/>
              </a:ext>
            </a:extLst>
          </p:cNvPr>
          <p:cNvSpPr>
            <a:spLocks noGrp="1"/>
          </p:cNvSpPr>
          <p:nvPr>
            <p:ph idx="1"/>
          </p:nvPr>
        </p:nvSpPr>
        <p:spPr>
          <a:xfrm>
            <a:off x="1036320" y="1737359"/>
            <a:ext cx="10058400" cy="4570675"/>
          </a:xfrm>
        </p:spPr>
        <p:txBody>
          <a:bodyPr>
            <a:noAutofit/>
          </a:bodyPr>
          <a:lstStyle/>
          <a:p>
            <a:r>
              <a:rPr lang="en-US" sz="4000" dirty="0"/>
              <a:t>How about a cold soda? Do you think some empty calories might be hiding there? Sodas, energy drinks, and even fruit drinks or sports drinks have added sugars, too. Added sugars add empty calories to these drinks. Regular sodas and candy are full of empty calories, so it is better to drink water, milk, or sugar-free soda.</a:t>
            </a:r>
          </a:p>
        </p:txBody>
      </p:sp>
    </p:spTree>
    <p:extLst>
      <p:ext uri="{BB962C8B-B14F-4D97-AF65-F5344CB8AC3E}">
        <p14:creationId xmlns:p14="http://schemas.microsoft.com/office/powerpoint/2010/main" val="136792278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4DF919-6948-433A-B2D2-E6945BF1E1E0}"/>
              </a:ext>
            </a:extLst>
          </p:cNvPr>
          <p:cNvSpPr>
            <a:spLocks noGrp="1"/>
          </p:cNvSpPr>
          <p:nvPr>
            <p:ph type="title"/>
          </p:nvPr>
        </p:nvSpPr>
        <p:spPr/>
        <p:txBody>
          <a:bodyPr/>
          <a:lstStyle/>
          <a:p>
            <a:r>
              <a:rPr lang="en-US" b="1" dirty="0">
                <a:solidFill>
                  <a:srgbClr val="AB6B25"/>
                </a:solidFill>
              </a:rPr>
              <a:t>Empty Calories on My Plate</a:t>
            </a:r>
          </a:p>
        </p:txBody>
      </p:sp>
      <p:sp>
        <p:nvSpPr>
          <p:cNvPr id="3" name="Content Placeholder 2">
            <a:extLst>
              <a:ext uri="{FF2B5EF4-FFF2-40B4-BE49-F238E27FC236}">
                <a16:creationId xmlns:a16="http://schemas.microsoft.com/office/drawing/2014/main" id="{B7808039-ABA3-4A20-8D35-084E3D48C14E}"/>
              </a:ext>
            </a:extLst>
          </p:cNvPr>
          <p:cNvSpPr>
            <a:spLocks noGrp="1"/>
          </p:cNvSpPr>
          <p:nvPr>
            <p:ph idx="1"/>
          </p:nvPr>
        </p:nvSpPr>
        <p:spPr>
          <a:xfrm>
            <a:off x="1036320" y="1737359"/>
            <a:ext cx="10058400" cy="4570675"/>
          </a:xfrm>
        </p:spPr>
        <p:txBody>
          <a:bodyPr>
            <a:noAutofit/>
          </a:bodyPr>
          <a:lstStyle/>
          <a:p>
            <a:r>
              <a:rPr lang="en-US" sz="4000" dirty="0"/>
              <a:t>Empty calories might taste good. Here is an experiment you can try that might change your mind about eating many foods that contain empty calories. Eat healthy snacks and avoid candy for a week. Then eat a slice of cold, fresh watermelon or a crisp apple and notice how good these foods taste. Sweet!</a:t>
            </a:r>
          </a:p>
        </p:txBody>
      </p:sp>
    </p:spTree>
    <p:extLst>
      <p:ext uri="{BB962C8B-B14F-4D97-AF65-F5344CB8AC3E}">
        <p14:creationId xmlns:p14="http://schemas.microsoft.com/office/powerpoint/2010/main" val="280308471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794896-6629-454E-B8DC-12C028AD2D8F}"/>
              </a:ext>
            </a:extLst>
          </p:cNvPr>
          <p:cNvSpPr>
            <a:spLocks noGrp="1"/>
          </p:cNvSpPr>
          <p:nvPr>
            <p:ph type="title"/>
          </p:nvPr>
        </p:nvSpPr>
        <p:spPr/>
        <p:txBody>
          <a:bodyPr/>
          <a:lstStyle/>
          <a:p>
            <a:r>
              <a:rPr lang="en-US" b="1" dirty="0"/>
              <a:t>Quick Review</a:t>
            </a:r>
          </a:p>
        </p:txBody>
      </p:sp>
      <p:sp>
        <p:nvSpPr>
          <p:cNvPr id="3" name="Content Placeholder 2">
            <a:extLst>
              <a:ext uri="{FF2B5EF4-FFF2-40B4-BE49-F238E27FC236}">
                <a16:creationId xmlns:a16="http://schemas.microsoft.com/office/drawing/2014/main" id="{A12FA395-C99C-4C14-8BEC-CEB2D2A4A7C2}"/>
              </a:ext>
            </a:extLst>
          </p:cNvPr>
          <p:cNvSpPr>
            <a:spLocks noGrp="1"/>
          </p:cNvSpPr>
          <p:nvPr>
            <p:ph idx="1"/>
          </p:nvPr>
        </p:nvSpPr>
        <p:spPr/>
        <p:txBody>
          <a:bodyPr>
            <a:normAutofit/>
          </a:bodyPr>
          <a:lstStyle/>
          <a:p>
            <a:pPr marL="0" indent="0">
              <a:buNone/>
            </a:pPr>
            <a:r>
              <a:rPr lang="en-US" sz="3200" dirty="0"/>
              <a:t>1) Which of the following foods are part of the dairy group?</a:t>
            </a:r>
          </a:p>
          <a:p>
            <a:pPr marL="457200" indent="-457200">
              <a:buAutoNum type="alphaUcParenR"/>
            </a:pPr>
            <a:r>
              <a:rPr lang="en-US" sz="3200" dirty="0"/>
              <a:t>Milk</a:t>
            </a:r>
          </a:p>
          <a:p>
            <a:pPr marL="457200" indent="-457200">
              <a:buAutoNum type="alphaUcParenR"/>
            </a:pPr>
            <a:r>
              <a:rPr lang="en-US" sz="3200" dirty="0"/>
              <a:t>Cheese</a:t>
            </a:r>
          </a:p>
          <a:p>
            <a:pPr marL="457200" indent="-457200">
              <a:buAutoNum type="alphaUcParenR"/>
            </a:pPr>
            <a:r>
              <a:rPr lang="en-US" sz="3200" dirty="0"/>
              <a:t>Yogurt</a:t>
            </a:r>
          </a:p>
          <a:p>
            <a:pPr marL="457200" indent="-457200">
              <a:buAutoNum type="alphaUcParenR"/>
            </a:pPr>
            <a:r>
              <a:rPr lang="en-US" sz="3200" dirty="0"/>
              <a:t>All of the above</a:t>
            </a:r>
          </a:p>
        </p:txBody>
      </p:sp>
    </p:spTree>
    <p:extLst>
      <p:ext uri="{BB962C8B-B14F-4D97-AF65-F5344CB8AC3E}">
        <p14:creationId xmlns:p14="http://schemas.microsoft.com/office/powerpoint/2010/main" val="367784816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794896-6629-454E-B8DC-12C028AD2D8F}"/>
              </a:ext>
            </a:extLst>
          </p:cNvPr>
          <p:cNvSpPr>
            <a:spLocks noGrp="1"/>
          </p:cNvSpPr>
          <p:nvPr>
            <p:ph type="title"/>
          </p:nvPr>
        </p:nvSpPr>
        <p:spPr/>
        <p:txBody>
          <a:bodyPr/>
          <a:lstStyle/>
          <a:p>
            <a:r>
              <a:rPr lang="en-US" b="1" dirty="0"/>
              <a:t>Quick Review</a:t>
            </a:r>
          </a:p>
        </p:txBody>
      </p:sp>
      <p:sp>
        <p:nvSpPr>
          <p:cNvPr id="3" name="Content Placeholder 2">
            <a:extLst>
              <a:ext uri="{FF2B5EF4-FFF2-40B4-BE49-F238E27FC236}">
                <a16:creationId xmlns:a16="http://schemas.microsoft.com/office/drawing/2014/main" id="{A12FA395-C99C-4C14-8BEC-CEB2D2A4A7C2}"/>
              </a:ext>
            </a:extLst>
          </p:cNvPr>
          <p:cNvSpPr>
            <a:spLocks noGrp="1"/>
          </p:cNvSpPr>
          <p:nvPr>
            <p:ph idx="1"/>
          </p:nvPr>
        </p:nvSpPr>
        <p:spPr/>
        <p:txBody>
          <a:bodyPr>
            <a:normAutofit/>
          </a:bodyPr>
          <a:lstStyle/>
          <a:p>
            <a:pPr marL="0" indent="0">
              <a:buNone/>
            </a:pPr>
            <a:r>
              <a:rPr lang="en-US" sz="3200" dirty="0"/>
              <a:t>2)  What color is represents dairy?</a:t>
            </a:r>
          </a:p>
          <a:p>
            <a:pPr marL="457200" indent="-457200">
              <a:buAutoNum type="alphaUcParenR"/>
            </a:pPr>
            <a:r>
              <a:rPr lang="en-US" sz="3200" dirty="0"/>
              <a:t>Red</a:t>
            </a:r>
          </a:p>
          <a:p>
            <a:pPr marL="457200" indent="-457200">
              <a:buAutoNum type="alphaUcParenR"/>
            </a:pPr>
            <a:r>
              <a:rPr lang="en-US" sz="3200" dirty="0"/>
              <a:t>Orange</a:t>
            </a:r>
          </a:p>
          <a:p>
            <a:pPr marL="457200" indent="-457200">
              <a:buAutoNum type="alphaUcParenR"/>
            </a:pPr>
            <a:r>
              <a:rPr lang="en-US" sz="3200" dirty="0"/>
              <a:t>Blue</a:t>
            </a:r>
          </a:p>
          <a:p>
            <a:pPr marL="457200" indent="-457200">
              <a:buAutoNum type="alphaUcParenR"/>
            </a:pPr>
            <a:r>
              <a:rPr lang="en-US" sz="3200" dirty="0"/>
              <a:t>Green</a:t>
            </a:r>
          </a:p>
        </p:txBody>
      </p:sp>
    </p:spTree>
    <p:extLst>
      <p:ext uri="{BB962C8B-B14F-4D97-AF65-F5344CB8AC3E}">
        <p14:creationId xmlns:p14="http://schemas.microsoft.com/office/powerpoint/2010/main" val="261802155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794896-6629-454E-B8DC-12C028AD2D8F}"/>
              </a:ext>
            </a:extLst>
          </p:cNvPr>
          <p:cNvSpPr>
            <a:spLocks noGrp="1"/>
          </p:cNvSpPr>
          <p:nvPr>
            <p:ph type="title"/>
          </p:nvPr>
        </p:nvSpPr>
        <p:spPr/>
        <p:txBody>
          <a:bodyPr/>
          <a:lstStyle/>
          <a:p>
            <a:r>
              <a:rPr lang="en-US" b="1" dirty="0"/>
              <a:t>Quick Review</a:t>
            </a:r>
          </a:p>
        </p:txBody>
      </p:sp>
      <p:sp>
        <p:nvSpPr>
          <p:cNvPr id="3" name="Content Placeholder 2">
            <a:extLst>
              <a:ext uri="{FF2B5EF4-FFF2-40B4-BE49-F238E27FC236}">
                <a16:creationId xmlns:a16="http://schemas.microsoft.com/office/drawing/2014/main" id="{A12FA395-C99C-4C14-8BEC-CEB2D2A4A7C2}"/>
              </a:ext>
            </a:extLst>
          </p:cNvPr>
          <p:cNvSpPr>
            <a:spLocks noGrp="1"/>
          </p:cNvSpPr>
          <p:nvPr>
            <p:ph idx="1"/>
          </p:nvPr>
        </p:nvSpPr>
        <p:spPr/>
        <p:txBody>
          <a:bodyPr>
            <a:normAutofit/>
          </a:bodyPr>
          <a:lstStyle/>
          <a:p>
            <a:pPr marL="0" indent="0">
              <a:buNone/>
            </a:pPr>
            <a:r>
              <a:rPr lang="en-US" sz="3200" dirty="0"/>
              <a:t>3) Which drink is full of empty calories? </a:t>
            </a:r>
          </a:p>
          <a:p>
            <a:pPr marL="514350" indent="-514350">
              <a:buAutoNum type="alphaUcPeriod"/>
            </a:pPr>
            <a:r>
              <a:rPr lang="en-US" sz="3200" dirty="0"/>
              <a:t>Milk</a:t>
            </a:r>
          </a:p>
          <a:p>
            <a:pPr marL="514350" indent="-514350">
              <a:buAutoNum type="alphaUcPeriod"/>
            </a:pPr>
            <a:r>
              <a:rPr lang="en-US" sz="3200" dirty="0"/>
              <a:t>sugar-free soda</a:t>
            </a:r>
          </a:p>
          <a:p>
            <a:pPr marL="514350" indent="-514350">
              <a:buAutoNum type="alphaUcPeriod"/>
            </a:pPr>
            <a:r>
              <a:rPr lang="en-US" sz="3200" dirty="0"/>
              <a:t>Water</a:t>
            </a:r>
          </a:p>
          <a:p>
            <a:pPr marL="514350" indent="-514350">
              <a:buAutoNum type="alphaUcPeriod"/>
            </a:pPr>
            <a:r>
              <a:rPr lang="en-US" sz="3200" dirty="0"/>
              <a:t>regular soda</a:t>
            </a:r>
          </a:p>
        </p:txBody>
      </p:sp>
    </p:spTree>
    <p:extLst>
      <p:ext uri="{BB962C8B-B14F-4D97-AF65-F5344CB8AC3E}">
        <p14:creationId xmlns:p14="http://schemas.microsoft.com/office/powerpoint/2010/main" val="22684664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794896-6629-454E-B8DC-12C028AD2D8F}"/>
              </a:ext>
            </a:extLst>
          </p:cNvPr>
          <p:cNvSpPr>
            <a:spLocks noGrp="1"/>
          </p:cNvSpPr>
          <p:nvPr>
            <p:ph type="title"/>
          </p:nvPr>
        </p:nvSpPr>
        <p:spPr/>
        <p:txBody>
          <a:bodyPr/>
          <a:lstStyle/>
          <a:p>
            <a:r>
              <a:rPr lang="en-US" b="1" dirty="0"/>
              <a:t>Quick Review</a:t>
            </a:r>
          </a:p>
        </p:txBody>
      </p:sp>
      <p:sp>
        <p:nvSpPr>
          <p:cNvPr id="3" name="Content Placeholder 2">
            <a:extLst>
              <a:ext uri="{FF2B5EF4-FFF2-40B4-BE49-F238E27FC236}">
                <a16:creationId xmlns:a16="http://schemas.microsoft.com/office/drawing/2014/main" id="{A12FA395-C99C-4C14-8BEC-CEB2D2A4A7C2}"/>
              </a:ext>
            </a:extLst>
          </p:cNvPr>
          <p:cNvSpPr>
            <a:spLocks noGrp="1"/>
          </p:cNvSpPr>
          <p:nvPr>
            <p:ph idx="1"/>
          </p:nvPr>
        </p:nvSpPr>
        <p:spPr/>
        <p:txBody>
          <a:bodyPr>
            <a:normAutofit/>
          </a:bodyPr>
          <a:lstStyle/>
          <a:p>
            <a:pPr marL="0" indent="0">
              <a:buNone/>
            </a:pPr>
            <a:r>
              <a:rPr lang="en-US" sz="3200" dirty="0"/>
              <a:t>4) Added sugars contribute to empty calories in foods. </a:t>
            </a:r>
          </a:p>
          <a:p>
            <a:pPr marL="514350" indent="-514350">
              <a:buAutoNum type="alphaUcPeriod"/>
            </a:pPr>
            <a:r>
              <a:rPr lang="en-US" sz="3200" dirty="0"/>
              <a:t>false </a:t>
            </a:r>
          </a:p>
          <a:p>
            <a:pPr marL="514350" indent="-514350">
              <a:buAutoNum type="alphaUcPeriod"/>
            </a:pPr>
            <a:r>
              <a:rPr lang="en-US" sz="3200" dirty="0"/>
              <a:t>true</a:t>
            </a:r>
          </a:p>
        </p:txBody>
      </p:sp>
    </p:spTree>
    <p:extLst>
      <p:ext uri="{BB962C8B-B14F-4D97-AF65-F5344CB8AC3E}">
        <p14:creationId xmlns:p14="http://schemas.microsoft.com/office/powerpoint/2010/main" val="73629102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794896-6629-454E-B8DC-12C028AD2D8F}"/>
              </a:ext>
            </a:extLst>
          </p:cNvPr>
          <p:cNvSpPr>
            <a:spLocks noGrp="1"/>
          </p:cNvSpPr>
          <p:nvPr>
            <p:ph type="title"/>
          </p:nvPr>
        </p:nvSpPr>
        <p:spPr/>
        <p:txBody>
          <a:bodyPr/>
          <a:lstStyle/>
          <a:p>
            <a:r>
              <a:rPr lang="en-US" b="1" dirty="0"/>
              <a:t>Quick Review</a:t>
            </a:r>
          </a:p>
        </p:txBody>
      </p:sp>
      <p:sp>
        <p:nvSpPr>
          <p:cNvPr id="3" name="Content Placeholder 2">
            <a:extLst>
              <a:ext uri="{FF2B5EF4-FFF2-40B4-BE49-F238E27FC236}">
                <a16:creationId xmlns:a16="http://schemas.microsoft.com/office/drawing/2014/main" id="{A12FA395-C99C-4C14-8BEC-CEB2D2A4A7C2}"/>
              </a:ext>
            </a:extLst>
          </p:cNvPr>
          <p:cNvSpPr>
            <a:spLocks noGrp="1"/>
          </p:cNvSpPr>
          <p:nvPr>
            <p:ph idx="1"/>
          </p:nvPr>
        </p:nvSpPr>
        <p:spPr/>
        <p:txBody>
          <a:bodyPr>
            <a:normAutofit/>
          </a:bodyPr>
          <a:lstStyle/>
          <a:p>
            <a:pPr marL="0" indent="0">
              <a:buNone/>
            </a:pPr>
            <a:r>
              <a:rPr lang="en-US" sz="3200" dirty="0"/>
              <a:t>5) A few empty calories are acceptable. </a:t>
            </a:r>
          </a:p>
          <a:p>
            <a:pPr marL="514350" indent="-514350">
              <a:buAutoNum type="alphaUcPeriod"/>
            </a:pPr>
            <a:r>
              <a:rPr lang="en-US" sz="3200" dirty="0"/>
              <a:t>true </a:t>
            </a:r>
          </a:p>
          <a:p>
            <a:pPr marL="514350" indent="-514350">
              <a:buAutoNum type="alphaUcPeriod"/>
            </a:pPr>
            <a:r>
              <a:rPr lang="en-US" sz="3200" dirty="0"/>
              <a:t>false</a:t>
            </a:r>
          </a:p>
        </p:txBody>
      </p:sp>
    </p:spTree>
    <p:extLst>
      <p:ext uri="{BB962C8B-B14F-4D97-AF65-F5344CB8AC3E}">
        <p14:creationId xmlns:p14="http://schemas.microsoft.com/office/powerpoint/2010/main" val="10768720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E55475-D018-48F6-BB3E-B5B6FFF630D0}"/>
              </a:ext>
            </a:extLst>
          </p:cNvPr>
          <p:cNvSpPr>
            <a:spLocks noGrp="1"/>
          </p:cNvSpPr>
          <p:nvPr>
            <p:ph type="title"/>
          </p:nvPr>
        </p:nvSpPr>
        <p:spPr/>
        <p:txBody>
          <a:bodyPr/>
          <a:lstStyle/>
          <a:p>
            <a:r>
              <a:rPr lang="en-US" b="1">
                <a:solidFill>
                  <a:srgbClr val="FF0000"/>
                </a:solidFill>
              </a:rPr>
              <a:t>Fruit on My Plate</a:t>
            </a:r>
            <a:endParaRPr lang="en-US"/>
          </a:p>
        </p:txBody>
      </p:sp>
      <p:sp>
        <p:nvSpPr>
          <p:cNvPr id="3" name="Content Placeholder 2">
            <a:extLst>
              <a:ext uri="{FF2B5EF4-FFF2-40B4-BE49-F238E27FC236}">
                <a16:creationId xmlns:a16="http://schemas.microsoft.com/office/drawing/2014/main" id="{2A0FBBA8-9274-4670-A383-8364CFF968D9}"/>
              </a:ext>
            </a:extLst>
          </p:cNvPr>
          <p:cNvSpPr>
            <a:spLocks noGrp="1"/>
          </p:cNvSpPr>
          <p:nvPr>
            <p:ph idx="1"/>
          </p:nvPr>
        </p:nvSpPr>
        <p:spPr/>
        <p:txBody>
          <a:bodyPr>
            <a:noAutofit/>
          </a:bodyPr>
          <a:lstStyle/>
          <a:p>
            <a:r>
              <a:rPr lang="en-US" sz="3200" dirty="0"/>
              <a:t>Fruit can be eaten in many forms. It can be fresh, frozen, canned or dried. A bowl of fresh fruit can be on a counter or table in the kitchen. Canned fruit in water or 100% fruit juice keeps well in the pantry. Cut-up fruit is delicious and keeps well in the refrigerator. Fruit leather tucks easily into a backpack or pocket. Dried fruit, such as raisins or apricots, are portable and yummy, too. Fruit kabobs made with berries, grapes, and pineapple chunks are a unique way to enjoy fruit. Buying fresh fruit in season costs less, and the fruit tastes best since it is at its peak flavor. </a:t>
            </a:r>
          </a:p>
        </p:txBody>
      </p:sp>
    </p:spTree>
    <p:extLst>
      <p:ext uri="{BB962C8B-B14F-4D97-AF65-F5344CB8AC3E}">
        <p14:creationId xmlns:p14="http://schemas.microsoft.com/office/powerpoint/2010/main" val="21255405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C87763-1C49-4609-BEE7-3A62F12F6B7C}"/>
              </a:ext>
            </a:extLst>
          </p:cNvPr>
          <p:cNvSpPr>
            <a:spLocks noGrp="1"/>
          </p:cNvSpPr>
          <p:nvPr>
            <p:ph type="title"/>
          </p:nvPr>
        </p:nvSpPr>
        <p:spPr/>
        <p:txBody>
          <a:bodyPr/>
          <a:lstStyle/>
          <a:p>
            <a:r>
              <a:rPr lang="en-US" b="1">
                <a:solidFill>
                  <a:srgbClr val="FF0000"/>
                </a:solidFill>
              </a:rPr>
              <a:t>Fruit on My Plate</a:t>
            </a:r>
            <a:endParaRPr lang="en-US"/>
          </a:p>
        </p:txBody>
      </p:sp>
      <p:sp>
        <p:nvSpPr>
          <p:cNvPr id="3" name="Content Placeholder 2">
            <a:extLst>
              <a:ext uri="{FF2B5EF4-FFF2-40B4-BE49-F238E27FC236}">
                <a16:creationId xmlns:a16="http://schemas.microsoft.com/office/drawing/2014/main" id="{C7A3F014-C36F-48BE-A0D5-7AE9303CCF38}"/>
              </a:ext>
            </a:extLst>
          </p:cNvPr>
          <p:cNvSpPr>
            <a:spLocks noGrp="1"/>
          </p:cNvSpPr>
          <p:nvPr>
            <p:ph idx="1"/>
          </p:nvPr>
        </p:nvSpPr>
        <p:spPr/>
        <p:txBody>
          <a:bodyPr>
            <a:normAutofit/>
          </a:bodyPr>
          <a:lstStyle/>
          <a:p>
            <a:r>
              <a:rPr lang="en-US" sz="3200" dirty="0"/>
              <a:t>Fruit can even be entertaining, and some places even celebrate fruit with fantastic festivals. For example, the Georgia Peach Festival celebrates glorious peaches because Georgia is called the Peach State. Regardless of what kind of fruit you enjoy or how you eat it, fruit is an important part of a balanced diet. The great scientist, Albert Einstein, once said, "A table, a chair, a bowl of fruit, and a violin, what else does a man need to be happy?" </a:t>
            </a:r>
          </a:p>
        </p:txBody>
      </p:sp>
    </p:spTree>
    <p:extLst>
      <p:ext uri="{BB962C8B-B14F-4D97-AF65-F5344CB8AC3E}">
        <p14:creationId xmlns:p14="http://schemas.microsoft.com/office/powerpoint/2010/main" val="41884999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27B4F9-D4D7-48E2-B9B0-18115E75122D}"/>
              </a:ext>
            </a:extLst>
          </p:cNvPr>
          <p:cNvSpPr>
            <a:spLocks noGrp="1"/>
          </p:cNvSpPr>
          <p:nvPr>
            <p:ph type="title"/>
          </p:nvPr>
        </p:nvSpPr>
        <p:spPr/>
        <p:txBody>
          <a:bodyPr/>
          <a:lstStyle/>
          <a:p>
            <a:r>
              <a:rPr lang="en-US" b="1" dirty="0">
                <a:solidFill>
                  <a:srgbClr val="00B050"/>
                </a:solidFill>
              </a:rPr>
              <a:t>Vegetables on My Plate </a:t>
            </a:r>
          </a:p>
        </p:txBody>
      </p:sp>
      <p:sp>
        <p:nvSpPr>
          <p:cNvPr id="3" name="Content Placeholder 2">
            <a:extLst>
              <a:ext uri="{FF2B5EF4-FFF2-40B4-BE49-F238E27FC236}">
                <a16:creationId xmlns:a16="http://schemas.microsoft.com/office/drawing/2014/main" id="{51A8EE67-6591-49DE-985C-51B3627D976E}"/>
              </a:ext>
            </a:extLst>
          </p:cNvPr>
          <p:cNvSpPr>
            <a:spLocks noGrp="1"/>
          </p:cNvSpPr>
          <p:nvPr>
            <p:ph idx="1"/>
          </p:nvPr>
        </p:nvSpPr>
        <p:spPr/>
        <p:txBody>
          <a:bodyPr>
            <a:noAutofit/>
          </a:bodyPr>
          <a:lstStyle/>
          <a:p>
            <a:r>
              <a:rPr lang="en-US" sz="3600" dirty="0"/>
              <a:t>Eating healthy can be fun! The United States Department of Agriculture (USDA) has a new way to help people make good choices about what they eat. It is a diagram called My Plate that is a visual representation of healthy food portions. This circular plate is divided into four sections. One section, colored green, is for vegetables. The USDA recommends that half of your plate is filled with fruits and vegetables.</a:t>
            </a:r>
          </a:p>
        </p:txBody>
      </p:sp>
    </p:spTree>
    <p:extLst>
      <p:ext uri="{BB962C8B-B14F-4D97-AF65-F5344CB8AC3E}">
        <p14:creationId xmlns:p14="http://schemas.microsoft.com/office/powerpoint/2010/main" val="22912377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27B4F9-D4D7-48E2-B9B0-18115E75122D}"/>
              </a:ext>
            </a:extLst>
          </p:cNvPr>
          <p:cNvSpPr>
            <a:spLocks noGrp="1"/>
          </p:cNvSpPr>
          <p:nvPr>
            <p:ph type="title"/>
          </p:nvPr>
        </p:nvSpPr>
        <p:spPr/>
        <p:txBody>
          <a:bodyPr/>
          <a:lstStyle/>
          <a:p>
            <a:r>
              <a:rPr lang="en-US" b="1" dirty="0">
                <a:solidFill>
                  <a:srgbClr val="00B050"/>
                </a:solidFill>
              </a:rPr>
              <a:t>Vegetables on My Plate </a:t>
            </a:r>
          </a:p>
        </p:txBody>
      </p:sp>
      <p:sp>
        <p:nvSpPr>
          <p:cNvPr id="3" name="Content Placeholder 2">
            <a:extLst>
              <a:ext uri="{FF2B5EF4-FFF2-40B4-BE49-F238E27FC236}">
                <a16:creationId xmlns:a16="http://schemas.microsoft.com/office/drawing/2014/main" id="{51A8EE67-6591-49DE-985C-51B3627D976E}"/>
              </a:ext>
            </a:extLst>
          </p:cNvPr>
          <p:cNvSpPr>
            <a:spLocks noGrp="1"/>
          </p:cNvSpPr>
          <p:nvPr>
            <p:ph idx="1"/>
          </p:nvPr>
        </p:nvSpPr>
        <p:spPr/>
        <p:txBody>
          <a:bodyPr>
            <a:noAutofit/>
          </a:bodyPr>
          <a:lstStyle/>
          <a:p>
            <a:r>
              <a:rPr lang="en-US" sz="3600" dirty="0"/>
              <a:t>Vegetables come in many shapes and sizes. Dark green veggies include kale, </a:t>
            </a:r>
            <a:r>
              <a:rPr lang="en-US" sz="3600" dirty="0" err="1"/>
              <a:t>bok</a:t>
            </a:r>
            <a:r>
              <a:rPr lang="en-US" sz="3600" dirty="0"/>
              <a:t> choy, broccoli, and many others. Vegetables come in other colors, too. Red peppers, sweet potatoes, rosy tomatoes, and pumpkins are some of the red and orange vegetables available. Butternut and acorn squash are also in this category. What kind of vegetable do you like best?</a:t>
            </a:r>
          </a:p>
        </p:txBody>
      </p:sp>
    </p:spTree>
    <p:extLst>
      <p:ext uri="{BB962C8B-B14F-4D97-AF65-F5344CB8AC3E}">
        <p14:creationId xmlns:p14="http://schemas.microsoft.com/office/powerpoint/2010/main" val="1399431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27B4F9-D4D7-48E2-B9B0-18115E75122D}"/>
              </a:ext>
            </a:extLst>
          </p:cNvPr>
          <p:cNvSpPr>
            <a:spLocks noGrp="1"/>
          </p:cNvSpPr>
          <p:nvPr>
            <p:ph type="title"/>
          </p:nvPr>
        </p:nvSpPr>
        <p:spPr/>
        <p:txBody>
          <a:bodyPr/>
          <a:lstStyle/>
          <a:p>
            <a:r>
              <a:rPr lang="en-US" b="1" dirty="0">
                <a:solidFill>
                  <a:srgbClr val="00B050"/>
                </a:solidFill>
              </a:rPr>
              <a:t>Vegetables on My Plate </a:t>
            </a:r>
          </a:p>
        </p:txBody>
      </p:sp>
      <p:sp>
        <p:nvSpPr>
          <p:cNvPr id="3" name="Content Placeholder 2">
            <a:extLst>
              <a:ext uri="{FF2B5EF4-FFF2-40B4-BE49-F238E27FC236}">
                <a16:creationId xmlns:a16="http://schemas.microsoft.com/office/drawing/2014/main" id="{51A8EE67-6591-49DE-985C-51B3627D976E}"/>
              </a:ext>
            </a:extLst>
          </p:cNvPr>
          <p:cNvSpPr>
            <a:spLocks noGrp="1"/>
          </p:cNvSpPr>
          <p:nvPr>
            <p:ph idx="1"/>
          </p:nvPr>
        </p:nvSpPr>
        <p:spPr/>
        <p:txBody>
          <a:bodyPr>
            <a:noAutofit/>
          </a:bodyPr>
          <a:lstStyle/>
          <a:p>
            <a:r>
              <a:rPr lang="en-US" sz="3200" dirty="0"/>
              <a:t>There are many ways to prepare delicious vegetables. Stir-fries and soups can be tasty and filling. Chopped or shredded veggies can be added to pasta, breads, and muffins. Veggie pizzas can be fun to create by adding green peppers, onions, and mushrooms as toppings. Vegetable kabobs on the grill can be a colorful addition to any barbeque, and salads add a crispy crunch to dinner. Buying fresh vegetables in season costs less, and each vegetable tastes best since it is at its peak flavor.</a:t>
            </a:r>
          </a:p>
        </p:txBody>
      </p:sp>
    </p:spTree>
    <p:extLst>
      <p:ext uri="{BB962C8B-B14F-4D97-AF65-F5344CB8AC3E}">
        <p14:creationId xmlns:p14="http://schemas.microsoft.com/office/powerpoint/2010/main" val="3355988709"/>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1244</TotalTime>
  <Words>2363</Words>
  <Application>Microsoft Office PowerPoint</Application>
  <PresentationFormat>Widescreen</PresentationFormat>
  <Paragraphs>142</Paragraphs>
  <Slides>46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46</vt:i4>
      </vt:variant>
    </vt:vector>
  </HeadingPairs>
  <TitlesOfParts>
    <vt:vector size="49" baseType="lpstr">
      <vt:lpstr>Calibri</vt:lpstr>
      <vt:lpstr>Calibri Light</vt:lpstr>
      <vt:lpstr>Retrospect</vt:lpstr>
      <vt:lpstr>Nutrition 2018</vt:lpstr>
      <vt:lpstr>Day 1: Fruits &amp; Vegetables</vt:lpstr>
      <vt:lpstr>Fruit on My Plate</vt:lpstr>
      <vt:lpstr>Fruit on My Plate</vt:lpstr>
      <vt:lpstr>Fruit on My Plate</vt:lpstr>
      <vt:lpstr>Fruit on My Plate</vt:lpstr>
      <vt:lpstr>Vegetables on My Plate </vt:lpstr>
      <vt:lpstr>Vegetables on My Plate </vt:lpstr>
      <vt:lpstr>Vegetables on My Plate </vt:lpstr>
      <vt:lpstr>Vegetables on My Plate </vt:lpstr>
      <vt:lpstr>Quick Review</vt:lpstr>
      <vt:lpstr>Quick Review</vt:lpstr>
      <vt:lpstr>Quick Review</vt:lpstr>
      <vt:lpstr>Quick Review</vt:lpstr>
      <vt:lpstr>Quick Review</vt:lpstr>
      <vt:lpstr>Give some examples of Fruits and Vegetables.</vt:lpstr>
      <vt:lpstr>Day 2: Grains &amp; Protein</vt:lpstr>
      <vt:lpstr>Grains on My Plate</vt:lpstr>
      <vt:lpstr>Grains on My Plate</vt:lpstr>
      <vt:lpstr>Grains on My Plate</vt:lpstr>
      <vt:lpstr>Grains on My Plate</vt:lpstr>
      <vt:lpstr>Protein on My Plate</vt:lpstr>
      <vt:lpstr>Protein on My Plate</vt:lpstr>
      <vt:lpstr>Protein on My Plate</vt:lpstr>
      <vt:lpstr>Protein on My Plate</vt:lpstr>
      <vt:lpstr>Quick Review</vt:lpstr>
      <vt:lpstr>Quick Review</vt:lpstr>
      <vt:lpstr>Quick Review</vt:lpstr>
      <vt:lpstr>Quick Review</vt:lpstr>
      <vt:lpstr>Quick Review</vt:lpstr>
      <vt:lpstr>Give some examples of Grains and Protein.</vt:lpstr>
      <vt:lpstr> Day 3 : Dairy &amp; Empty Calories</vt:lpstr>
      <vt:lpstr>Dairy on My Plate</vt:lpstr>
      <vt:lpstr>Dairy on My Plate</vt:lpstr>
      <vt:lpstr>Dairy on My Plate</vt:lpstr>
      <vt:lpstr>Dairy on My Plate</vt:lpstr>
      <vt:lpstr>Empty Calories on My Plate</vt:lpstr>
      <vt:lpstr>Empty Calories on My Plate</vt:lpstr>
      <vt:lpstr>Empty Calories on My Plate</vt:lpstr>
      <vt:lpstr>Empty Calories on My Plate</vt:lpstr>
      <vt:lpstr>Empty Calories on My Plate</vt:lpstr>
      <vt:lpstr>Quick Review</vt:lpstr>
      <vt:lpstr>Quick Review</vt:lpstr>
      <vt:lpstr>Quick Review</vt:lpstr>
      <vt:lpstr>Quick Review</vt:lpstr>
      <vt:lpstr>Quick Review</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Fruit on My Plate</dc:title>
  <dc:creator>Martin Acevedo Jr</dc:creator>
  <cp:lastModifiedBy>Kathy Crick</cp:lastModifiedBy>
  <cp:revision>18</cp:revision>
  <dcterms:created xsi:type="dcterms:W3CDTF">2018-01-12T19:23:37Z</dcterms:created>
  <dcterms:modified xsi:type="dcterms:W3CDTF">2018-01-23T23:01:26Z</dcterms:modified>
</cp:coreProperties>
</file>