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 id="279" r:id="rId7"/>
    <p:sldId id="271" r:id="rId8"/>
    <p:sldId id="258" r:id="rId9"/>
    <p:sldId id="277" r:id="rId10"/>
    <p:sldId id="259" r:id="rId11"/>
    <p:sldId id="261" r:id="rId12"/>
    <p:sldId id="276" r:id="rId13"/>
    <p:sldId id="275" r:id="rId14"/>
    <p:sldId id="274" r:id="rId15"/>
    <p:sldId id="264" r:id="rId16"/>
    <p:sldId id="27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2A2B635-F058-40B4-A1D8-9F07888F45AC}" type="datetimeFigureOut">
              <a:rPr lang="en-US" smtClean="0"/>
              <a:t>8/29/2019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2060067-EF6B-4B3B-BE12-901E807C34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2A2B635-F058-40B4-A1D8-9F07888F45AC}" type="datetimeFigureOut">
              <a:rPr lang="en-US" smtClean="0"/>
              <a:t>8/29/2019</a:t>
            </a:fld>
            <a:endParaRPr lang="en-US"/>
          </a:p>
        </p:txBody>
      </p:sp>
      <p:sp>
        <p:nvSpPr>
          <p:cNvPr id="9" name="Slide Number Placeholder 8"/>
          <p:cNvSpPr>
            <a:spLocks noGrp="1"/>
          </p:cNvSpPr>
          <p:nvPr>
            <p:ph type="sldNum" sz="quarter" idx="15"/>
          </p:nvPr>
        </p:nvSpPr>
        <p:spPr/>
        <p:txBody>
          <a:bodyPr rtlCol="0"/>
          <a:lstStyle/>
          <a:p>
            <a:fld id="{C2060067-EF6B-4B3B-BE12-901E807C34B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2A2B635-F058-40B4-A1D8-9F07888F45AC}" type="datetimeFigureOut">
              <a:rPr lang="en-US" smtClean="0"/>
              <a:t>8/29/2019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2060067-EF6B-4B3B-BE12-901E807C34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2A2B635-F058-40B4-A1D8-9F07888F45AC}"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0067-EF6B-4B3B-BE12-901E807C34B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2A2B635-F058-40B4-A1D8-9F07888F45AC}"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60067-EF6B-4B3B-BE12-901E807C34B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2A2B635-F058-40B4-A1D8-9F07888F45AC}" type="datetimeFigureOut">
              <a:rPr lang="en-US" smtClean="0"/>
              <a:t>8/29/2019</a:t>
            </a:fld>
            <a:endParaRPr lang="en-US"/>
          </a:p>
        </p:txBody>
      </p:sp>
      <p:sp>
        <p:nvSpPr>
          <p:cNvPr id="7" name="Slide Number Placeholder 6"/>
          <p:cNvSpPr>
            <a:spLocks noGrp="1"/>
          </p:cNvSpPr>
          <p:nvPr>
            <p:ph type="sldNum" sz="quarter" idx="11"/>
          </p:nvPr>
        </p:nvSpPr>
        <p:spPr/>
        <p:txBody>
          <a:bodyPr rtlCol="0"/>
          <a:lstStyle/>
          <a:p>
            <a:fld id="{C2060067-EF6B-4B3B-BE12-901E807C34B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2B635-F058-40B4-A1D8-9F07888F45AC}"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2A2B635-F058-40B4-A1D8-9F07888F45AC}" type="datetimeFigureOut">
              <a:rPr lang="en-US" smtClean="0"/>
              <a:t>8/29/2019</a:t>
            </a:fld>
            <a:endParaRPr lang="en-US"/>
          </a:p>
        </p:txBody>
      </p:sp>
      <p:sp>
        <p:nvSpPr>
          <p:cNvPr id="22" name="Slide Number Placeholder 21"/>
          <p:cNvSpPr>
            <a:spLocks noGrp="1"/>
          </p:cNvSpPr>
          <p:nvPr>
            <p:ph type="sldNum" sz="quarter" idx="15"/>
          </p:nvPr>
        </p:nvSpPr>
        <p:spPr/>
        <p:txBody>
          <a:bodyPr rtlCol="0"/>
          <a:lstStyle/>
          <a:p>
            <a:fld id="{C2060067-EF6B-4B3B-BE12-901E807C34B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2A2B635-F058-40B4-A1D8-9F07888F45AC}" type="datetimeFigureOut">
              <a:rPr lang="en-US" smtClean="0"/>
              <a:t>8/29/2019</a:t>
            </a:fld>
            <a:endParaRPr lang="en-US"/>
          </a:p>
        </p:txBody>
      </p:sp>
      <p:sp>
        <p:nvSpPr>
          <p:cNvPr id="18" name="Slide Number Placeholder 17"/>
          <p:cNvSpPr>
            <a:spLocks noGrp="1"/>
          </p:cNvSpPr>
          <p:nvPr>
            <p:ph type="sldNum" sz="quarter" idx="11"/>
          </p:nvPr>
        </p:nvSpPr>
        <p:spPr/>
        <p:txBody>
          <a:bodyPr rtlCol="0"/>
          <a:lstStyle/>
          <a:p>
            <a:fld id="{C2060067-EF6B-4B3B-BE12-901E807C34B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2A2B635-F058-40B4-A1D8-9F07888F45AC}" type="datetimeFigureOut">
              <a:rPr lang="en-US" smtClean="0"/>
              <a:t>8/29/2019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060067-EF6B-4B3B-BE12-901E807C34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schmidt@summithill.org" TargetMode="External"/><Relationship Id="rId2" Type="http://schemas.openxmlformats.org/officeDocument/2006/relationships/hyperlink" Target="mailto:cpellicci@summithil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400800" cy="1894362"/>
          </a:xfrm>
        </p:spPr>
        <p:txBody>
          <a:bodyPr>
            <a:normAutofit fontScale="90000"/>
          </a:bodyPr>
          <a:lstStyle/>
          <a:p>
            <a:br>
              <a:rPr lang="en-US" dirty="0"/>
            </a:br>
            <a:r>
              <a:rPr lang="en-US" dirty="0"/>
              <a:t>Academic Improvement </a:t>
            </a:r>
            <a:br>
              <a:rPr lang="en-US" dirty="0"/>
            </a:br>
            <a:br>
              <a:rPr lang="en-US"/>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8623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9307C-4A20-4CC2-8D7B-2D5DDEC1F586}"/>
              </a:ext>
            </a:extLst>
          </p:cNvPr>
          <p:cNvSpPr>
            <a:spLocks noGrp="1"/>
          </p:cNvSpPr>
          <p:nvPr>
            <p:ph type="title"/>
          </p:nvPr>
        </p:nvSpPr>
        <p:spPr/>
        <p:txBody>
          <a:bodyPr/>
          <a:lstStyle/>
          <a:p>
            <a:r>
              <a:rPr lang="en-US" dirty="0"/>
              <a:t>Behavior &amp; Discipline</a:t>
            </a:r>
          </a:p>
        </p:txBody>
      </p:sp>
      <p:sp>
        <p:nvSpPr>
          <p:cNvPr id="3" name="Content Placeholder 2">
            <a:extLst>
              <a:ext uri="{FF2B5EF4-FFF2-40B4-BE49-F238E27FC236}">
                <a16:creationId xmlns:a16="http://schemas.microsoft.com/office/drawing/2014/main" id="{482B40BC-A432-4EC3-A6B7-AF5A20791827}"/>
              </a:ext>
            </a:extLst>
          </p:cNvPr>
          <p:cNvSpPr>
            <a:spLocks noGrp="1"/>
          </p:cNvSpPr>
          <p:nvPr>
            <p:ph sz="quarter" idx="1"/>
          </p:nvPr>
        </p:nvSpPr>
        <p:spPr/>
        <p:txBody>
          <a:bodyPr/>
          <a:lstStyle/>
          <a:p>
            <a:r>
              <a:rPr lang="en-US" dirty="0"/>
              <a:t>Students will receive verbal reminders, parent/guardian phone calls, and detention as needed</a:t>
            </a:r>
          </a:p>
          <a:p>
            <a:r>
              <a:rPr lang="en-US" dirty="0"/>
              <a:t>Follow all rules outlined in the student handbook.</a:t>
            </a:r>
          </a:p>
          <a:p>
            <a:r>
              <a:rPr lang="en-US" dirty="0"/>
              <a:t>Be respectful to staff, students, and yourself.</a:t>
            </a:r>
          </a:p>
          <a:p>
            <a:r>
              <a:rPr lang="en-US" dirty="0"/>
              <a:t>Make complete efforts on all assignments and participate in class.</a:t>
            </a:r>
          </a:p>
        </p:txBody>
      </p:sp>
    </p:spTree>
    <p:extLst>
      <p:ext uri="{BB962C8B-B14F-4D97-AF65-F5344CB8AC3E}">
        <p14:creationId xmlns:p14="http://schemas.microsoft.com/office/powerpoint/2010/main" val="9824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Reading Is Important</a:t>
            </a: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105525" cy="4816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954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Topics Covered</a:t>
            </a:r>
          </a:p>
        </p:txBody>
      </p:sp>
      <p:sp>
        <p:nvSpPr>
          <p:cNvPr id="3" name="Content Placeholder 2"/>
          <p:cNvSpPr>
            <a:spLocks noGrp="1"/>
          </p:cNvSpPr>
          <p:nvPr>
            <p:ph sz="quarter" idx="1"/>
          </p:nvPr>
        </p:nvSpPr>
        <p:spPr>
          <a:xfrm>
            <a:off x="457200" y="1600200"/>
            <a:ext cx="7467600" cy="5257800"/>
          </a:xfrm>
        </p:spPr>
        <p:txBody>
          <a:bodyPr>
            <a:normAutofit lnSpcReduction="10000"/>
          </a:bodyPr>
          <a:lstStyle/>
          <a:p>
            <a:r>
              <a:rPr lang="en-US" dirty="0"/>
              <a:t>Vocabulary Skills</a:t>
            </a:r>
          </a:p>
          <a:p>
            <a:r>
              <a:rPr lang="en-US" dirty="0"/>
              <a:t>Text Features</a:t>
            </a:r>
          </a:p>
          <a:p>
            <a:r>
              <a:rPr lang="en-US" dirty="0"/>
              <a:t>Text Structures</a:t>
            </a:r>
          </a:p>
          <a:p>
            <a:r>
              <a:rPr lang="en-US" dirty="0"/>
              <a:t>Reading Comprehension</a:t>
            </a:r>
          </a:p>
          <a:p>
            <a:r>
              <a:rPr lang="en-US" dirty="0"/>
              <a:t>Literary Elements</a:t>
            </a:r>
          </a:p>
          <a:p>
            <a:r>
              <a:rPr lang="en-US" dirty="0"/>
              <a:t>Genres</a:t>
            </a:r>
          </a:p>
          <a:p>
            <a:r>
              <a:rPr lang="en-US" dirty="0"/>
              <a:t>Reading Strategies</a:t>
            </a:r>
          </a:p>
          <a:p>
            <a:endParaRPr lang="en-US" dirty="0"/>
          </a:p>
          <a:p>
            <a:pPr marL="0" indent="0">
              <a:buNone/>
            </a:pPr>
            <a:r>
              <a:rPr lang="en-US" dirty="0"/>
              <a:t>  </a:t>
            </a:r>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683192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6FF36-BE74-4EDC-B537-E6DCFC5D954C}"/>
              </a:ext>
            </a:extLst>
          </p:cNvPr>
          <p:cNvSpPr>
            <a:spLocks noGrp="1"/>
          </p:cNvSpPr>
          <p:nvPr>
            <p:ph type="title"/>
          </p:nvPr>
        </p:nvSpPr>
        <p:spPr/>
        <p:txBody>
          <a:bodyPr/>
          <a:lstStyle/>
          <a:p>
            <a:r>
              <a:rPr lang="en-US" dirty="0"/>
              <a:t>Math Topics Covered</a:t>
            </a:r>
          </a:p>
        </p:txBody>
      </p:sp>
      <p:sp>
        <p:nvSpPr>
          <p:cNvPr id="3" name="Content Placeholder 2">
            <a:extLst>
              <a:ext uri="{FF2B5EF4-FFF2-40B4-BE49-F238E27FC236}">
                <a16:creationId xmlns:a16="http://schemas.microsoft.com/office/drawing/2014/main" id="{8865D8EC-1A9B-49B2-8530-45C23DD26F7C}"/>
              </a:ext>
            </a:extLst>
          </p:cNvPr>
          <p:cNvSpPr>
            <a:spLocks noGrp="1"/>
          </p:cNvSpPr>
          <p:nvPr>
            <p:ph sz="quarter" idx="1"/>
          </p:nvPr>
        </p:nvSpPr>
        <p:spPr/>
        <p:txBody>
          <a:bodyPr/>
          <a:lstStyle/>
          <a:p>
            <a:r>
              <a:rPr lang="en-US" dirty="0"/>
              <a:t>Operations</a:t>
            </a:r>
          </a:p>
          <a:p>
            <a:r>
              <a:rPr lang="en-US" dirty="0"/>
              <a:t>Equations</a:t>
            </a:r>
          </a:p>
          <a:p>
            <a:r>
              <a:rPr lang="en-US" dirty="0"/>
              <a:t>Graphing</a:t>
            </a:r>
          </a:p>
          <a:p>
            <a:r>
              <a:rPr lang="en-US" dirty="0"/>
              <a:t>Measurement</a:t>
            </a:r>
          </a:p>
          <a:p>
            <a:r>
              <a:rPr lang="en-US" dirty="0"/>
              <a:t>Statistics</a:t>
            </a:r>
          </a:p>
          <a:p>
            <a:r>
              <a:rPr lang="en-US" dirty="0"/>
              <a:t>Fractions</a:t>
            </a:r>
          </a:p>
          <a:p>
            <a:r>
              <a:rPr lang="en-US" dirty="0" err="1"/>
              <a:t>Percents</a:t>
            </a:r>
            <a:endParaRPr lang="en-US" dirty="0"/>
          </a:p>
          <a:p>
            <a:r>
              <a:rPr lang="en-US" dirty="0"/>
              <a:t>Variables</a:t>
            </a:r>
          </a:p>
        </p:txBody>
      </p:sp>
    </p:spTree>
    <p:extLst>
      <p:ext uri="{BB962C8B-B14F-4D97-AF65-F5344CB8AC3E}">
        <p14:creationId xmlns:p14="http://schemas.microsoft.com/office/powerpoint/2010/main" val="205361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sz="quarter" idx="1"/>
          </p:nvPr>
        </p:nvSpPr>
        <p:spPr/>
        <p:txBody>
          <a:bodyPr/>
          <a:lstStyle/>
          <a:p>
            <a:r>
              <a:rPr lang="en-US" dirty="0"/>
              <a:t>Please see my class website.</a:t>
            </a:r>
          </a:p>
          <a:p>
            <a:r>
              <a:rPr lang="en-US"/>
              <a:t>Email </a:t>
            </a:r>
            <a:r>
              <a:rPr lang="en-US" dirty="0"/>
              <a:t>is the best way to reach us: </a:t>
            </a:r>
            <a:r>
              <a:rPr lang="en-US" dirty="0">
                <a:hlinkClick r:id="rId2"/>
              </a:rPr>
              <a:t>cpellicci@summithill.org</a:t>
            </a:r>
            <a:r>
              <a:rPr lang="en-US" dirty="0"/>
              <a:t> or </a:t>
            </a:r>
            <a:r>
              <a:rPr lang="en-US" dirty="0">
                <a:hlinkClick r:id="rId3"/>
              </a:rPr>
              <a:t>lschmidt@summithill.org</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3631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Improvement – Reading Goals</a:t>
            </a:r>
          </a:p>
        </p:txBody>
      </p:sp>
      <p:sp>
        <p:nvSpPr>
          <p:cNvPr id="3" name="Content Placeholder 2"/>
          <p:cNvSpPr>
            <a:spLocks noGrp="1"/>
          </p:cNvSpPr>
          <p:nvPr>
            <p:ph sz="quarter" idx="1"/>
          </p:nvPr>
        </p:nvSpPr>
        <p:spPr/>
        <p:txBody>
          <a:bodyPr/>
          <a:lstStyle/>
          <a:p>
            <a:r>
              <a:rPr lang="en-US" dirty="0"/>
              <a:t>Increase comprehension and understanding of fiction and nonfiction text.</a:t>
            </a:r>
          </a:p>
          <a:p>
            <a:r>
              <a:rPr lang="en-US" dirty="0"/>
              <a:t>Increase critical thinking, going beyond what is written in the text.</a:t>
            </a:r>
          </a:p>
          <a:p>
            <a:r>
              <a:rPr lang="en-US" dirty="0"/>
              <a:t>Increase fluency (rate, speed, accuracy).</a:t>
            </a:r>
          </a:p>
          <a:p>
            <a:r>
              <a:rPr lang="en-US" dirty="0"/>
              <a:t>Increase vocabulary and decoding skills.</a:t>
            </a:r>
            <a:br>
              <a:rPr lang="en-US" dirty="0"/>
            </a:br>
            <a:endParaRPr lang="en-US" dirty="0"/>
          </a:p>
        </p:txBody>
      </p:sp>
    </p:spTree>
    <p:extLst>
      <p:ext uri="{BB962C8B-B14F-4D97-AF65-F5344CB8AC3E}">
        <p14:creationId xmlns:p14="http://schemas.microsoft.com/office/powerpoint/2010/main" val="294879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173E-C529-40E2-B796-2F6C90CE0F6C}"/>
              </a:ext>
            </a:extLst>
          </p:cNvPr>
          <p:cNvSpPr>
            <a:spLocks noGrp="1"/>
          </p:cNvSpPr>
          <p:nvPr>
            <p:ph type="title"/>
          </p:nvPr>
        </p:nvSpPr>
        <p:spPr/>
        <p:txBody>
          <a:bodyPr/>
          <a:lstStyle/>
          <a:p>
            <a:r>
              <a:rPr lang="en-US" dirty="0"/>
              <a:t>Academic Improvement – Math Goals</a:t>
            </a:r>
          </a:p>
        </p:txBody>
      </p:sp>
      <p:sp>
        <p:nvSpPr>
          <p:cNvPr id="3" name="Content Placeholder 2">
            <a:extLst>
              <a:ext uri="{FF2B5EF4-FFF2-40B4-BE49-F238E27FC236}">
                <a16:creationId xmlns:a16="http://schemas.microsoft.com/office/drawing/2014/main" id="{0691C013-6EBE-43C5-AC43-637D4A77B70C}"/>
              </a:ext>
            </a:extLst>
          </p:cNvPr>
          <p:cNvSpPr>
            <a:spLocks noGrp="1"/>
          </p:cNvSpPr>
          <p:nvPr>
            <p:ph sz="quarter" idx="1"/>
          </p:nvPr>
        </p:nvSpPr>
        <p:spPr/>
        <p:txBody>
          <a:bodyPr/>
          <a:lstStyle/>
          <a:p>
            <a:r>
              <a:rPr lang="en-US" dirty="0"/>
              <a:t>Increase computational fluency</a:t>
            </a:r>
          </a:p>
          <a:p>
            <a:r>
              <a:rPr lang="en-US" dirty="0"/>
              <a:t>Increase single-step and multiple-step calculations</a:t>
            </a:r>
          </a:p>
          <a:p>
            <a:r>
              <a:rPr lang="en-US" dirty="0"/>
              <a:t>Increase mathematical reasoning</a:t>
            </a:r>
          </a:p>
          <a:p>
            <a:pPr marL="0" indent="0">
              <a:buNone/>
            </a:pPr>
            <a:endParaRPr lang="en-US" dirty="0"/>
          </a:p>
          <a:p>
            <a:endParaRPr lang="en-US" dirty="0"/>
          </a:p>
        </p:txBody>
      </p:sp>
    </p:spTree>
    <p:extLst>
      <p:ext uri="{BB962C8B-B14F-4D97-AF65-F5344CB8AC3E}">
        <p14:creationId xmlns:p14="http://schemas.microsoft.com/office/powerpoint/2010/main" val="147695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Placement Into Academic Improvement</a:t>
            </a:r>
          </a:p>
        </p:txBody>
      </p:sp>
      <p:sp>
        <p:nvSpPr>
          <p:cNvPr id="3" name="Content Placeholder 2"/>
          <p:cNvSpPr>
            <a:spLocks noGrp="1"/>
          </p:cNvSpPr>
          <p:nvPr>
            <p:ph sz="quarter" idx="1"/>
          </p:nvPr>
        </p:nvSpPr>
        <p:spPr/>
        <p:txBody>
          <a:bodyPr/>
          <a:lstStyle/>
          <a:p>
            <a:r>
              <a:rPr lang="en-US" dirty="0"/>
              <a:t>Based on:</a:t>
            </a:r>
          </a:p>
          <a:p>
            <a:pPr marL="0" indent="0">
              <a:buNone/>
            </a:pPr>
            <a:r>
              <a:rPr lang="en-US" dirty="0"/>
              <a:t>   -Previous NWEA scores (Fall, Winter, Spring)</a:t>
            </a:r>
          </a:p>
          <a:p>
            <a:pPr marL="0" indent="0">
              <a:buNone/>
            </a:pPr>
            <a:r>
              <a:rPr lang="en-US" dirty="0"/>
              <a:t>   -Teacher Recommendation</a:t>
            </a:r>
          </a:p>
          <a:p>
            <a:r>
              <a:rPr lang="en-US" dirty="0"/>
              <a:t>Students are progress monitored with NWEA and </a:t>
            </a:r>
            <a:r>
              <a:rPr lang="en-US" dirty="0" err="1"/>
              <a:t>AIMSweb</a:t>
            </a:r>
            <a:r>
              <a:rPr lang="en-US" dirty="0"/>
              <a:t> throughout the year to make sure placement is correct.</a:t>
            </a:r>
          </a:p>
          <a:p>
            <a:r>
              <a:rPr lang="en-US" dirty="0"/>
              <a:t>After data review, if a student proves not to need the Academic Improvement course, he/she will be placed into the Encore rotation.</a:t>
            </a:r>
          </a:p>
        </p:txBody>
      </p:sp>
    </p:spTree>
    <p:extLst>
      <p:ext uri="{BB962C8B-B14F-4D97-AF65-F5344CB8AC3E}">
        <p14:creationId xmlns:p14="http://schemas.microsoft.com/office/powerpoint/2010/main" val="101481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Textbooks</a:t>
            </a:r>
          </a:p>
        </p:txBody>
      </p:sp>
      <p:sp>
        <p:nvSpPr>
          <p:cNvPr id="3" name="Content Placeholder 2"/>
          <p:cNvSpPr>
            <a:spLocks noGrp="1"/>
          </p:cNvSpPr>
          <p:nvPr>
            <p:ph sz="quarter" idx="1"/>
          </p:nvPr>
        </p:nvSpPr>
        <p:spPr>
          <a:xfrm>
            <a:off x="457200" y="1600200"/>
            <a:ext cx="7467600" cy="4873752"/>
          </a:xfrm>
        </p:spPr>
        <p:txBody>
          <a:bodyPr/>
          <a:lstStyle/>
          <a:p>
            <a:r>
              <a:rPr lang="en-US" dirty="0"/>
              <a:t>Reading Express Workbook – Comprehension Intervention</a:t>
            </a:r>
          </a:p>
          <a:p>
            <a:r>
              <a:rPr lang="en-US" dirty="0"/>
              <a:t>Be a Better Reader Workbook – Supplemental Comprehension</a:t>
            </a:r>
          </a:p>
          <a:p>
            <a:r>
              <a:rPr lang="en-US" dirty="0"/>
              <a:t>Lexia – Supplemental online comprehension and word study work</a:t>
            </a:r>
          </a:p>
          <a:p>
            <a:pPr marL="0" indent="0">
              <a:buNone/>
            </a:pPr>
            <a:endParaRPr lang="en-US" dirty="0"/>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343415"/>
            <a:ext cx="158458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2" descr="Image result for be a better reader level d">
            <a:extLst>
              <a:ext uri="{FF2B5EF4-FFF2-40B4-BE49-F238E27FC236}">
                <a16:creationId xmlns:a16="http://schemas.microsoft.com/office/drawing/2014/main" id="{ADC24936-EA06-4AA1-88BF-D809882228F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75E8714D-2CB9-45BB-A75A-339467846244}"/>
              </a:ext>
            </a:extLst>
          </p:cNvPr>
          <p:cNvPicPr>
            <a:picLocks noChangeAspect="1"/>
          </p:cNvPicPr>
          <p:nvPr/>
        </p:nvPicPr>
        <p:blipFill>
          <a:blip r:embed="rId3"/>
          <a:stretch>
            <a:fillRect/>
          </a:stretch>
        </p:blipFill>
        <p:spPr>
          <a:xfrm>
            <a:off x="3605212" y="4384513"/>
            <a:ext cx="1628775" cy="2089439"/>
          </a:xfrm>
          <a:prstGeom prst="rect">
            <a:avLst/>
          </a:prstGeom>
        </p:spPr>
      </p:pic>
    </p:spTree>
    <p:extLst>
      <p:ext uri="{BB962C8B-B14F-4D97-AF65-F5344CB8AC3E}">
        <p14:creationId xmlns:p14="http://schemas.microsoft.com/office/powerpoint/2010/main" val="282061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398C-5B1E-4C22-93F1-1D333CB22044}"/>
              </a:ext>
            </a:extLst>
          </p:cNvPr>
          <p:cNvSpPr>
            <a:spLocks noGrp="1"/>
          </p:cNvSpPr>
          <p:nvPr>
            <p:ph type="title"/>
          </p:nvPr>
        </p:nvSpPr>
        <p:spPr/>
        <p:txBody>
          <a:bodyPr/>
          <a:lstStyle/>
          <a:p>
            <a:r>
              <a:rPr lang="en-US" dirty="0"/>
              <a:t>Math Textbooks</a:t>
            </a:r>
          </a:p>
        </p:txBody>
      </p:sp>
      <p:sp>
        <p:nvSpPr>
          <p:cNvPr id="3" name="Content Placeholder 2">
            <a:extLst>
              <a:ext uri="{FF2B5EF4-FFF2-40B4-BE49-F238E27FC236}">
                <a16:creationId xmlns:a16="http://schemas.microsoft.com/office/drawing/2014/main" id="{6046CEFE-2B1A-47B8-ABC7-98FF9542CC18}"/>
              </a:ext>
            </a:extLst>
          </p:cNvPr>
          <p:cNvSpPr>
            <a:spLocks noGrp="1"/>
          </p:cNvSpPr>
          <p:nvPr>
            <p:ph sz="quarter" idx="1"/>
          </p:nvPr>
        </p:nvSpPr>
        <p:spPr/>
        <p:txBody>
          <a:bodyPr/>
          <a:lstStyle/>
          <a:p>
            <a:r>
              <a:rPr lang="en-US" dirty="0"/>
              <a:t>Momentum Math – Math Skills</a:t>
            </a:r>
          </a:p>
          <a:p>
            <a:endParaRPr lang="en-US" dirty="0"/>
          </a:p>
          <a:p>
            <a:endParaRPr lang="en-US" dirty="0"/>
          </a:p>
          <a:p>
            <a:endParaRPr lang="en-US" dirty="0"/>
          </a:p>
        </p:txBody>
      </p:sp>
      <p:pic>
        <p:nvPicPr>
          <p:cNvPr id="5" name="Picture 4" descr="A yellow and black car&#10;&#10;Description automatically generated">
            <a:extLst>
              <a:ext uri="{FF2B5EF4-FFF2-40B4-BE49-F238E27FC236}">
                <a16:creationId xmlns:a16="http://schemas.microsoft.com/office/drawing/2014/main" id="{B662E2CC-ED3E-47A6-9154-61018B4D00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2514600"/>
            <a:ext cx="2892883" cy="3763962"/>
          </a:xfrm>
          <a:prstGeom prst="rect">
            <a:avLst/>
          </a:prstGeom>
        </p:spPr>
      </p:pic>
    </p:spTree>
    <p:extLst>
      <p:ext uri="{BB962C8B-B14F-4D97-AF65-F5344CB8AC3E}">
        <p14:creationId xmlns:p14="http://schemas.microsoft.com/office/powerpoint/2010/main" val="110204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sz="quarter" idx="1"/>
          </p:nvPr>
        </p:nvSpPr>
        <p:spPr/>
        <p:txBody>
          <a:bodyPr/>
          <a:lstStyle/>
          <a:p>
            <a:r>
              <a:rPr lang="en-US" dirty="0" err="1"/>
              <a:t>InterventionWorkbooks</a:t>
            </a:r>
            <a:r>
              <a:rPr lang="en-US" dirty="0"/>
              <a:t> (stay in classroom)</a:t>
            </a:r>
          </a:p>
          <a:p>
            <a:r>
              <a:rPr lang="en-US" dirty="0"/>
              <a:t>AR Book</a:t>
            </a:r>
          </a:p>
          <a:p>
            <a:r>
              <a:rPr lang="en-US" dirty="0"/>
              <a:t>Folder</a:t>
            </a:r>
          </a:p>
          <a:p>
            <a:r>
              <a:rPr lang="en-US" dirty="0"/>
              <a:t>Pencil</a:t>
            </a:r>
          </a:p>
          <a:p>
            <a:r>
              <a:rPr lang="en-US" dirty="0"/>
              <a:t>Homework</a:t>
            </a:r>
          </a:p>
        </p:txBody>
      </p:sp>
    </p:spTree>
    <p:extLst>
      <p:ext uri="{BB962C8B-B14F-4D97-AF65-F5344CB8AC3E}">
        <p14:creationId xmlns:p14="http://schemas.microsoft.com/office/powerpoint/2010/main" val="154473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sz="quarter" idx="1"/>
          </p:nvPr>
        </p:nvSpPr>
        <p:spPr/>
        <p:txBody>
          <a:bodyPr>
            <a:normAutofit fontScale="85000" lnSpcReduction="20000"/>
          </a:bodyPr>
          <a:lstStyle/>
          <a:p>
            <a:r>
              <a:rPr lang="en-US" dirty="0"/>
              <a:t>Pass = 100% - 70%</a:t>
            </a:r>
          </a:p>
          <a:p>
            <a:r>
              <a:rPr lang="en-US" dirty="0"/>
              <a:t>Fail = 69% and below</a:t>
            </a:r>
          </a:p>
          <a:p>
            <a:pPr marL="0" indent="0">
              <a:buNone/>
            </a:pPr>
            <a:endParaRPr lang="en-US" dirty="0"/>
          </a:p>
          <a:p>
            <a:pPr marL="0" indent="0">
              <a:buNone/>
            </a:pPr>
            <a:endParaRPr lang="en-US" dirty="0"/>
          </a:p>
          <a:p>
            <a:r>
              <a:rPr lang="en-US" dirty="0"/>
              <a:t>Per Summit Hill School District 161 Policy:</a:t>
            </a:r>
          </a:p>
          <a:p>
            <a:r>
              <a:rPr lang="en-US" b="1" dirty="0"/>
              <a:t>Formative Assessment</a:t>
            </a:r>
            <a:r>
              <a:rPr lang="en-US" dirty="0"/>
              <a:t> is the formal and informal processes teachers and students use to gather evidence for the purpose of improving learning. Assessment for learning is how we provide students valuable feedback on their progress toward achieving the specific learning target.</a:t>
            </a:r>
            <a:br>
              <a:rPr lang="en-US" dirty="0"/>
            </a:br>
            <a:endParaRPr lang="en-US" dirty="0"/>
          </a:p>
          <a:p>
            <a:r>
              <a:rPr lang="en-US" b="1" dirty="0"/>
              <a:t>Summative </a:t>
            </a:r>
            <a:r>
              <a:rPr lang="en-US" b="1"/>
              <a:t>Assessment</a:t>
            </a:r>
            <a:r>
              <a:rPr lang="en-US"/>
              <a:t> provides </a:t>
            </a:r>
            <a:r>
              <a:rPr lang="en-US" dirty="0"/>
              <a:t>evidence of student achievement for the purpose of making a judgment about student competence or program effectiveness. Assessment of learning is how we know our students have achieved specific learning expectations.</a:t>
            </a:r>
          </a:p>
          <a:p>
            <a:endParaRPr lang="en-US" dirty="0"/>
          </a:p>
        </p:txBody>
      </p:sp>
    </p:spTree>
    <p:extLst>
      <p:ext uri="{BB962C8B-B14F-4D97-AF65-F5344CB8AC3E}">
        <p14:creationId xmlns:p14="http://schemas.microsoft.com/office/powerpoint/2010/main" val="330061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55B8D-2969-436A-A6B7-9197A19863BE}"/>
              </a:ext>
            </a:extLst>
          </p:cNvPr>
          <p:cNvSpPr>
            <a:spLocks noGrp="1"/>
          </p:cNvSpPr>
          <p:nvPr>
            <p:ph type="title"/>
          </p:nvPr>
        </p:nvSpPr>
        <p:spPr/>
        <p:txBody>
          <a:bodyPr/>
          <a:lstStyle/>
          <a:p>
            <a:r>
              <a:rPr lang="en-US" dirty="0"/>
              <a:t>Summative Reassessment</a:t>
            </a:r>
          </a:p>
        </p:txBody>
      </p:sp>
      <p:sp>
        <p:nvSpPr>
          <p:cNvPr id="3" name="Content Placeholder 2">
            <a:extLst>
              <a:ext uri="{FF2B5EF4-FFF2-40B4-BE49-F238E27FC236}">
                <a16:creationId xmlns:a16="http://schemas.microsoft.com/office/drawing/2014/main" id="{DB399535-195B-49E5-9C0E-45A9B27714E6}"/>
              </a:ext>
            </a:extLst>
          </p:cNvPr>
          <p:cNvSpPr>
            <a:spLocks noGrp="1"/>
          </p:cNvSpPr>
          <p:nvPr>
            <p:ph sz="quarter" idx="1"/>
          </p:nvPr>
        </p:nvSpPr>
        <p:spPr/>
        <p:txBody>
          <a:bodyPr/>
          <a:lstStyle/>
          <a:p>
            <a:r>
              <a:rPr lang="en-US" dirty="0"/>
              <a:t>Students may complete a reassessment on a summative score.</a:t>
            </a:r>
          </a:p>
          <a:p>
            <a:r>
              <a:rPr lang="en-US" dirty="0"/>
              <a:t>The most recent score will be recorded.  </a:t>
            </a:r>
          </a:p>
          <a:p>
            <a:r>
              <a:rPr lang="en-US" dirty="0"/>
              <a:t>Students must complete the summative reassessment form and all items listed on the form.​</a:t>
            </a:r>
          </a:p>
          <a:p>
            <a:r>
              <a:rPr lang="en-US" dirty="0"/>
              <a:t>Students may attend intramural study hall for extra study time.</a:t>
            </a:r>
          </a:p>
          <a:p>
            <a:r>
              <a:rPr lang="en-US" dirty="0"/>
              <a:t>Students complete pretest corrections in class as part of test study prior to initial test.</a:t>
            </a:r>
          </a:p>
          <a:p>
            <a:r>
              <a:rPr lang="en-US" dirty="0"/>
              <a:t>Students will complete an alternate review of test material.</a:t>
            </a:r>
          </a:p>
        </p:txBody>
      </p:sp>
    </p:spTree>
    <p:extLst>
      <p:ext uri="{BB962C8B-B14F-4D97-AF65-F5344CB8AC3E}">
        <p14:creationId xmlns:p14="http://schemas.microsoft.com/office/powerpoint/2010/main" val="326610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D00599DA46F48BAEDF3CE0AAA6FF8" ma:contentTypeVersion="9" ma:contentTypeDescription="Create a new document." ma:contentTypeScope="" ma:versionID="96d0e70333ce397d5e15e335cb5962e9">
  <xsd:schema xmlns:xsd="http://www.w3.org/2001/XMLSchema" xmlns:xs="http://www.w3.org/2001/XMLSchema" xmlns:p="http://schemas.microsoft.com/office/2006/metadata/properties" xmlns:ns3="392e6a2b-9c12-47bd-b4a8-4edfc1304279" xmlns:ns4="34a32e31-78ab-4c47-8058-6397dfa65e6f" targetNamespace="http://schemas.microsoft.com/office/2006/metadata/properties" ma:root="true" ma:fieldsID="9cc626ccde92c73ad81071dce1574329" ns3:_="" ns4:_="">
    <xsd:import namespace="392e6a2b-9c12-47bd-b4a8-4edfc1304279"/>
    <xsd:import namespace="34a32e31-78ab-4c47-8058-6397dfa65e6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e6a2b-9c12-47bd-b4a8-4edfc130427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a32e31-78ab-4c47-8058-6397dfa65e6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E67763-A4B1-490F-B55F-17B85900A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e6a2b-9c12-47bd-b4a8-4edfc1304279"/>
    <ds:schemaRef ds:uri="34a32e31-78ab-4c47-8058-6397dfa65e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9259A3-E247-4E46-878A-44613C6379B7}">
  <ds:schemaRefs>
    <ds:schemaRef ds:uri="http://schemas.openxmlformats.org/package/2006/metadata/core-properties"/>
    <ds:schemaRef ds:uri="http://schemas.microsoft.com/office/infopath/2007/PartnerControls"/>
    <ds:schemaRef ds:uri="http://purl.org/dc/terms/"/>
    <ds:schemaRef ds:uri="http://purl.org/dc/dcmitype/"/>
    <ds:schemaRef ds:uri="34a32e31-78ab-4c47-8058-6397dfa65e6f"/>
    <ds:schemaRef ds:uri="http://schemas.microsoft.com/office/2006/documentManagement/types"/>
    <ds:schemaRef ds:uri="http://purl.org/dc/elements/1.1/"/>
    <ds:schemaRef ds:uri="http://schemas.microsoft.com/office/2006/metadata/properties"/>
    <ds:schemaRef ds:uri="392e6a2b-9c12-47bd-b4a8-4edfc1304279"/>
    <ds:schemaRef ds:uri="http://www.w3.org/XML/1998/namespace"/>
  </ds:schemaRefs>
</ds:datastoreItem>
</file>

<file path=customXml/itemProps3.xml><?xml version="1.0" encoding="utf-8"?>
<ds:datastoreItem xmlns:ds="http://schemas.openxmlformats.org/officeDocument/2006/customXml" ds:itemID="{0E153A9E-2233-4BF5-A652-44B7FBDC15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478</TotalTime>
  <Words>418</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Schoolbook</vt:lpstr>
      <vt:lpstr>Wingdings</vt:lpstr>
      <vt:lpstr>Wingdings 2</vt:lpstr>
      <vt:lpstr>Oriel</vt:lpstr>
      <vt:lpstr> Academic Improvement   </vt:lpstr>
      <vt:lpstr>Academic Improvement – Reading Goals</vt:lpstr>
      <vt:lpstr>Academic Improvement – Math Goals</vt:lpstr>
      <vt:lpstr>Placement Into Academic Improvement</vt:lpstr>
      <vt:lpstr>Reading Textbooks</vt:lpstr>
      <vt:lpstr>Math Textbooks</vt:lpstr>
      <vt:lpstr>materials</vt:lpstr>
      <vt:lpstr>Grading</vt:lpstr>
      <vt:lpstr>Summative Reassessment</vt:lpstr>
      <vt:lpstr>Behavior &amp; Discipline</vt:lpstr>
      <vt:lpstr>Why Reading Is Important</vt:lpstr>
      <vt:lpstr>Reading Topics Covered</vt:lpstr>
      <vt:lpstr>Math Topics Covered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Improvement 8th Grade  Miss Schmidt</dc:title>
  <dc:creator>SHJH Teacher</dc:creator>
  <cp:lastModifiedBy>Lacey Schmidt</cp:lastModifiedBy>
  <cp:revision>31</cp:revision>
  <dcterms:created xsi:type="dcterms:W3CDTF">2013-09-04T12:33:44Z</dcterms:created>
  <dcterms:modified xsi:type="dcterms:W3CDTF">2019-08-29T18:15:44Z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0x0101004B8D00599DA46F48BAEDF3CE0AAA6FF8</vt:lpwstr>
  </property>
</Properties>
</file>