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2"/>
  </p:handoutMasterIdLst>
  <p:sldIdLst>
    <p:sldId id="387" r:id="rId2"/>
    <p:sldId id="257" r:id="rId3"/>
    <p:sldId id="258" r:id="rId4"/>
    <p:sldId id="259" r:id="rId5"/>
    <p:sldId id="260" r:id="rId6"/>
    <p:sldId id="399" r:id="rId7"/>
    <p:sldId id="396" r:id="rId8"/>
    <p:sldId id="261" r:id="rId9"/>
    <p:sldId id="397" r:id="rId10"/>
    <p:sldId id="262" r:id="rId11"/>
    <p:sldId id="398" r:id="rId12"/>
    <p:sldId id="263" r:id="rId13"/>
    <p:sldId id="395" r:id="rId14"/>
    <p:sldId id="264" r:id="rId15"/>
    <p:sldId id="265" r:id="rId16"/>
    <p:sldId id="394" r:id="rId17"/>
    <p:sldId id="266" r:id="rId18"/>
    <p:sldId id="267" r:id="rId19"/>
    <p:sldId id="268" r:id="rId20"/>
    <p:sldId id="393" r:id="rId21"/>
    <p:sldId id="331" r:id="rId22"/>
    <p:sldId id="332" r:id="rId23"/>
    <p:sldId id="401" r:id="rId24"/>
    <p:sldId id="400" r:id="rId25"/>
    <p:sldId id="270" r:id="rId26"/>
    <p:sldId id="271" r:id="rId27"/>
    <p:sldId id="272" r:id="rId28"/>
    <p:sldId id="273" r:id="rId29"/>
    <p:sldId id="388" r:id="rId30"/>
    <p:sldId id="274" r:id="rId31"/>
    <p:sldId id="376" r:id="rId32"/>
    <p:sldId id="379" r:id="rId33"/>
    <p:sldId id="377" r:id="rId34"/>
    <p:sldId id="378" r:id="rId35"/>
    <p:sldId id="380" r:id="rId36"/>
    <p:sldId id="275" r:id="rId37"/>
    <p:sldId id="276" r:id="rId38"/>
    <p:sldId id="277" r:id="rId39"/>
    <p:sldId id="278" r:id="rId40"/>
    <p:sldId id="279" r:id="rId41"/>
    <p:sldId id="333" r:id="rId42"/>
    <p:sldId id="280" r:id="rId43"/>
    <p:sldId id="281" r:id="rId44"/>
    <p:sldId id="389" r:id="rId45"/>
    <p:sldId id="282" r:id="rId46"/>
    <p:sldId id="283" r:id="rId47"/>
    <p:sldId id="284" r:id="rId48"/>
    <p:sldId id="285" r:id="rId49"/>
    <p:sldId id="390" r:id="rId50"/>
    <p:sldId id="286" r:id="rId51"/>
    <p:sldId id="334" r:id="rId52"/>
    <p:sldId id="287" r:id="rId53"/>
    <p:sldId id="288" r:id="rId54"/>
    <p:sldId id="335" r:id="rId55"/>
    <p:sldId id="289" r:id="rId56"/>
    <p:sldId id="391" r:id="rId57"/>
    <p:sldId id="336" r:id="rId58"/>
    <p:sldId id="290" r:id="rId59"/>
    <p:sldId id="361" r:id="rId60"/>
    <p:sldId id="362" r:id="rId61"/>
    <p:sldId id="363" r:id="rId62"/>
    <p:sldId id="364" r:id="rId63"/>
    <p:sldId id="365" r:id="rId64"/>
    <p:sldId id="366" r:id="rId65"/>
    <p:sldId id="367" r:id="rId66"/>
    <p:sldId id="369" r:id="rId67"/>
    <p:sldId id="374" r:id="rId68"/>
    <p:sldId id="292" r:id="rId69"/>
    <p:sldId id="293" r:id="rId70"/>
    <p:sldId id="373" r:id="rId71"/>
    <p:sldId id="370" r:id="rId72"/>
    <p:sldId id="371" r:id="rId73"/>
    <p:sldId id="338" r:id="rId74"/>
    <p:sldId id="337" r:id="rId75"/>
    <p:sldId id="372" r:id="rId76"/>
    <p:sldId id="375" r:id="rId77"/>
    <p:sldId id="294" r:id="rId78"/>
    <p:sldId id="295" r:id="rId79"/>
    <p:sldId id="296" r:id="rId80"/>
    <p:sldId id="297" r:id="rId81"/>
    <p:sldId id="298" r:id="rId82"/>
    <p:sldId id="299" r:id="rId83"/>
    <p:sldId id="300" r:id="rId84"/>
    <p:sldId id="301" r:id="rId85"/>
    <p:sldId id="302" r:id="rId86"/>
    <p:sldId id="303" r:id="rId87"/>
    <p:sldId id="304" r:id="rId88"/>
    <p:sldId id="305" r:id="rId89"/>
    <p:sldId id="306" r:id="rId90"/>
    <p:sldId id="342" r:id="rId91"/>
    <p:sldId id="386" r:id="rId92"/>
    <p:sldId id="339" r:id="rId93"/>
    <p:sldId id="381" r:id="rId94"/>
    <p:sldId id="382" r:id="rId95"/>
    <p:sldId id="383" r:id="rId96"/>
    <p:sldId id="384" r:id="rId97"/>
    <p:sldId id="385" r:id="rId98"/>
    <p:sldId id="340" r:id="rId99"/>
    <p:sldId id="341" r:id="rId100"/>
    <p:sldId id="307" r:id="rId101"/>
    <p:sldId id="308" r:id="rId102"/>
    <p:sldId id="309" r:id="rId103"/>
    <p:sldId id="343" r:id="rId104"/>
    <p:sldId id="310" r:id="rId105"/>
    <p:sldId id="311" r:id="rId106"/>
    <p:sldId id="312" r:id="rId107"/>
    <p:sldId id="313" r:id="rId108"/>
    <p:sldId id="314" r:id="rId109"/>
    <p:sldId id="315" r:id="rId110"/>
    <p:sldId id="344" r:id="rId111"/>
    <p:sldId id="346" r:id="rId112"/>
    <p:sldId id="347" r:id="rId113"/>
    <p:sldId id="348" r:id="rId114"/>
    <p:sldId id="316" r:id="rId115"/>
    <p:sldId id="345" r:id="rId116"/>
    <p:sldId id="349" r:id="rId117"/>
    <p:sldId id="317" r:id="rId118"/>
    <p:sldId id="350" r:id="rId119"/>
    <p:sldId id="351" r:id="rId120"/>
    <p:sldId id="352" r:id="rId121"/>
    <p:sldId id="318" r:id="rId122"/>
    <p:sldId id="353" r:id="rId123"/>
    <p:sldId id="354" r:id="rId124"/>
    <p:sldId id="319" r:id="rId125"/>
    <p:sldId id="320" r:id="rId126"/>
    <p:sldId id="321" r:id="rId127"/>
    <p:sldId id="355" r:id="rId128"/>
    <p:sldId id="392" r:id="rId129"/>
    <p:sldId id="322" r:id="rId130"/>
    <p:sldId id="323" r:id="rId131"/>
    <p:sldId id="356" r:id="rId132"/>
    <p:sldId id="324" r:id="rId133"/>
    <p:sldId id="325" r:id="rId134"/>
    <p:sldId id="326" r:id="rId135"/>
    <p:sldId id="327" r:id="rId136"/>
    <p:sldId id="328" r:id="rId137"/>
    <p:sldId id="357" r:id="rId138"/>
    <p:sldId id="358" r:id="rId139"/>
    <p:sldId id="359" r:id="rId140"/>
    <p:sldId id="360" r:id="rId141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239DA-DB73-F009-1330-CA8939FF2650}" v="1" dt="2020-02-12T18:45:42.420"/>
    <p1510:client id="{4FAF3697-5F6A-4F17-BBC3-CF0194F8E97E}" v="1" dt="2020-02-12T18:46:45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9" autoAdjust="0"/>
    <p:restoredTop sz="94660"/>
  </p:normalViewPr>
  <p:slideViewPr>
    <p:cSldViewPr>
      <p:cViewPr varScale="1">
        <p:scale>
          <a:sx n="62" d="100"/>
          <a:sy n="62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974D0-CC39-41FB-9703-9CF578E424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56FA2-C87A-40B2-8C81-7C7C050B79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pPr>
              <a:defRPr/>
            </a:pPr>
            <a:fld id="{8FECCF75-2F7E-4CE5-BC76-D1FDA2322F83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9A9C9-05B3-4A10-B29D-95242F7250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AEE59-AB97-47E7-B710-945DB5D413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50BB56-F6E5-49B1-ABFF-3F62DAFD9B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A67CC1-7BC8-4CDD-95B1-586A13553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80DCD1-4316-487F-9C5E-EA0F7F76D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07A89-E044-4AEC-8F43-9BAF6CEED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E9E2B-06D8-4C1E-B6C1-03FF55E03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3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4491F9-9FB9-432F-B129-E98E9A8C3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A8FBAC-C58C-43E0-90C1-DABAA67FF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990BB3-7A6A-4323-BAD7-DBB8DA92B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EE5F9-5B34-450D-AB4A-BB654CE1F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30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2C0C6A-E4C1-40ED-A729-DA4731D06F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BE0E15-C45C-4563-9BEE-FA91EEABC3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AAD7AA-0E46-4326-8DBD-721F08C6D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CD3A0-CAA6-4537-8B58-65252B9B9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30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FA0A0A-14C6-44CF-93BC-895BECE47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333CA-77DE-4FFB-9E61-9029025A7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68182-9917-48CA-B9B4-FA2E3BAE75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A42E8-D145-4EAF-861D-7FA45B02D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28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A38624-0D07-4178-AB99-5D5CB9F47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FF0235-3F2D-4C5F-BFCB-C568F0BE2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663935-48CA-49BF-8A22-01F90D967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E7D28-357D-4A39-8479-523085B4B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88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81AECB-6EB7-46C4-A8B4-4D838B66E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59444A-DC12-4E36-AB39-A41DFEC72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44D213-DF24-4FE0-A1A6-C194B37F0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7F803-8261-46E7-AD3A-618217658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58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F59F7F-ABC4-4F38-ADC0-755A8816A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1349B4-1C84-461B-87D2-3308F5B00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95015D-5477-4C84-8C27-866D41219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A268A-C180-4FCD-87B9-1D5F323B1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07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AFC9A0-FC0C-4F41-A30B-99519B082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53C0D-531B-4188-AE29-E7895793A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0E90B-DCB8-441C-81B1-22F243006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F7896-D3D2-4747-8C9D-2BA559446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23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43FEA4-9DB2-4DF9-B99F-4A3F2AF2F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71958E-E431-43A4-A5B6-11BDD0DF1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6870523-63BB-40AC-A22C-018CF0808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CC094-C3DB-4D4C-84AA-2EA186846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65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342621-6309-45B7-B060-3FDC17239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48066A-2B26-47C8-9893-9B9639B32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C7D9A2-0F35-4DC5-9B45-C8A031B93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C4FB3-205E-4216-B4E7-F0020C30CE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08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8C4941-CF7F-476A-B0C3-180F4B120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C11E6A-F60A-47C3-B204-8B3EC04D32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DDB5E7-A6CD-462F-9C6A-A46244B2C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7E118-C5BB-4CCD-B330-2B2FE4BCF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74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401691-06F0-449A-8564-54B84A75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6BB3B-0150-4C1A-AF4C-49ACCCBC3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8BE80-881B-4A54-9DCF-75E1FBFCD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DDE6B-B22E-49CE-8797-5C342E7A5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1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15410-4AAA-4C60-AA36-5685CFB26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D01EF2-A2FA-486B-AD49-98FDB0A43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E3914C-8935-4C2C-A3B1-B7FE01C0F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40897-FF53-4B0D-AF9B-BE325641B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39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B03FDB-44F8-4F41-8026-EEE925C4C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3DB758-1129-4068-AE51-FBE2964BB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43777CE-C3E5-48B8-B899-36308A61A6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19BC96-F342-4D3B-8908-EB7FFE877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CD8C93-B30B-400D-9F62-4C2A6F8C63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0BE4608-6B02-46E6-8E21-E7CAAA64F2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A0915B2D-AE70-4057-A9E0-5B07D03B8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Chapter 11 Sections 4 &amp; 5</a:t>
            </a:r>
          </a:p>
        </p:txBody>
      </p:sp>
      <p:pic>
        <p:nvPicPr>
          <p:cNvPr id="3075" name="Picture 8" descr="Machine%20Gun%20Firing">
            <a:extLst>
              <a:ext uri="{FF2B5EF4-FFF2-40B4-BE49-F238E27FC236}">
                <a16:creationId xmlns:a16="http://schemas.microsoft.com/office/drawing/2014/main" id="{A7AB7185-D66E-434D-BE1E-F77E57AC1E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49375"/>
            <a:ext cx="7620000" cy="5027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7F667AA-BB89-4432-A17C-8596D0448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5F17774-C8D8-47E3-8963-6B61743F4A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14400" lvl="1" indent="-457200" eaLnBrk="1" hangingPunct="1"/>
            <a:r>
              <a:rPr lang="en-US" altLang="en-US" sz="2400"/>
              <a:t>The people of Italy eventually overthrew Mussolini and surrendered to the Allies.</a:t>
            </a:r>
          </a:p>
          <a:p>
            <a:pPr marL="914400" lvl="1" indent="-457200" eaLnBrk="1" hangingPunct="1"/>
            <a:r>
              <a:rPr lang="en-US" altLang="en-US" sz="2400"/>
              <a:t>The Allies moved to capture Rome, but they were met with resistance from German troops.</a:t>
            </a:r>
          </a:p>
        </p:txBody>
      </p:sp>
      <p:pic>
        <p:nvPicPr>
          <p:cNvPr id="12292" name="Picture 5" descr="mussolini">
            <a:extLst>
              <a:ext uri="{FF2B5EF4-FFF2-40B4-BE49-F238E27FC236}">
                <a16:creationId xmlns:a16="http://schemas.microsoft.com/office/drawing/2014/main" id="{2E0D3EF3-B395-4832-B6F2-ECD517224A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3888" y="1776413"/>
            <a:ext cx="4252912" cy="4395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>
            <a:extLst>
              <a:ext uri="{FF2B5EF4-FFF2-40B4-BE49-F238E27FC236}">
                <a16:creationId xmlns:a16="http://schemas.microsoft.com/office/drawing/2014/main" id="{92A1EBB9-58A6-435C-AFBB-9734B9904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Okinawa &amp; Iwo Jima</a:t>
            </a:r>
          </a:p>
        </p:txBody>
      </p:sp>
      <p:sp>
        <p:nvSpPr>
          <p:cNvPr id="104451" name="Rectangle 5">
            <a:extLst>
              <a:ext uri="{FF2B5EF4-FFF2-40B4-BE49-F238E27FC236}">
                <a16:creationId xmlns:a16="http://schemas.microsoft.com/office/drawing/2014/main" id="{A93D004E-7BDD-42B9-ACC0-3D1334B2FF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The Americans had destroyed most of Japan’s air force and navy by the end of these battles.</a:t>
            </a:r>
          </a:p>
        </p:txBody>
      </p:sp>
      <p:pic>
        <p:nvPicPr>
          <p:cNvPr id="104452" name="Picture 7" descr="eshpdst">
            <a:extLst>
              <a:ext uri="{FF2B5EF4-FFF2-40B4-BE49-F238E27FC236}">
                <a16:creationId xmlns:a16="http://schemas.microsoft.com/office/drawing/2014/main" id="{F9C96427-B25B-4AA3-9ED9-1FC1B304FD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377950"/>
            <a:ext cx="5334000" cy="479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6E0F1AA7-943D-419D-AD12-E7BE9073C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1920D6B6-9DA9-45B2-BD0F-E922C2D8DF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marL="952500" lvl="1" indent="-495300" eaLnBrk="1" hangingPunct="1"/>
            <a:r>
              <a:rPr lang="en-US" altLang="en-US" sz="2400"/>
              <a:t>Japan and Tokyo</a:t>
            </a:r>
          </a:p>
          <a:p>
            <a:pPr marL="1327150" lvl="2" indent="-412750" eaLnBrk="1" hangingPunct="1"/>
            <a:r>
              <a:rPr lang="en-US" altLang="en-US" sz="2000"/>
              <a:t>The Americans bombed Tokyo and other Japanese cities.</a:t>
            </a:r>
          </a:p>
          <a:p>
            <a:pPr marL="1743075" lvl="3" indent="-371475" eaLnBrk="1" hangingPunct="1"/>
            <a:r>
              <a:rPr lang="en-US" altLang="en-US" sz="1800"/>
              <a:t>Thousands of Japanese civilians died and their economy was ruined.</a:t>
            </a:r>
          </a:p>
        </p:txBody>
      </p:sp>
      <p:pic>
        <p:nvPicPr>
          <p:cNvPr id="105476" name="Picture 5" descr="tokyo">
            <a:extLst>
              <a:ext uri="{FF2B5EF4-FFF2-40B4-BE49-F238E27FC236}">
                <a16:creationId xmlns:a16="http://schemas.microsoft.com/office/drawing/2014/main" id="{4B854E03-A445-4353-9E66-0AD081B527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720850"/>
            <a:ext cx="5105400" cy="3932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3CACB7C-4869-41E3-B77F-83EC3DBA3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8F63154D-AA15-455D-BE63-DF5DFDB1C2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400"/>
              <a:t>Japan used kamikaze pilots to crash planes loaded with explosives into American ships, sinking several.</a:t>
            </a:r>
          </a:p>
          <a:p>
            <a:pPr marL="952500" lvl="1" indent="-495300" eaLnBrk="1" hangingPunct="1"/>
            <a:r>
              <a:rPr lang="en-US" altLang="en-US" sz="2000"/>
              <a:t>The kamikaze pilots were well aware of their missions.</a:t>
            </a:r>
          </a:p>
        </p:txBody>
      </p:sp>
      <p:pic>
        <p:nvPicPr>
          <p:cNvPr id="106500" name="Picture 5" descr="24natta">
            <a:extLst>
              <a:ext uri="{FF2B5EF4-FFF2-40B4-BE49-F238E27FC236}">
                <a16:creationId xmlns:a16="http://schemas.microsoft.com/office/drawing/2014/main" id="{EFD9AA86-EB61-4180-A78F-BCDC8E31A4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1475" y="1143000"/>
            <a:ext cx="371475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>
            <a:extLst>
              <a:ext uri="{FF2B5EF4-FFF2-40B4-BE49-F238E27FC236}">
                <a16:creationId xmlns:a16="http://schemas.microsoft.com/office/drawing/2014/main" id="{EA1BC459-7F8A-4B88-8DE8-D237838BC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Kamikaze</a:t>
            </a:r>
          </a:p>
        </p:txBody>
      </p:sp>
      <p:pic>
        <p:nvPicPr>
          <p:cNvPr id="107523" name="Picture 6" descr="tech-042_Victorious_pic">
            <a:extLst>
              <a:ext uri="{FF2B5EF4-FFF2-40B4-BE49-F238E27FC236}">
                <a16:creationId xmlns:a16="http://schemas.microsoft.com/office/drawing/2014/main" id="{D3B1C231-E451-4656-B41A-9CD7E3C43A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08088"/>
            <a:ext cx="8077200" cy="530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F2AF858-FC3C-4D12-AA6C-CCA7FC656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Atomic Bomb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2F18694A-F8D7-4C9E-9354-29843019F9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711200" indent="-711200" eaLnBrk="1" hangingPunct="1"/>
            <a:r>
              <a:rPr lang="en-US" altLang="en-US" sz="2800"/>
              <a:t>Albert Einstein, a German-born physicist, informed FDR of the existence of technology that could create a powerful bomb made from the power of atoms.</a:t>
            </a:r>
          </a:p>
        </p:txBody>
      </p:sp>
      <p:pic>
        <p:nvPicPr>
          <p:cNvPr id="108548" name="Picture 5" descr="einstein">
            <a:extLst>
              <a:ext uri="{FF2B5EF4-FFF2-40B4-BE49-F238E27FC236}">
                <a16:creationId xmlns:a16="http://schemas.microsoft.com/office/drawing/2014/main" id="{1B524805-DA2A-4933-AA05-3DBA23D890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8475" y="1828800"/>
            <a:ext cx="430847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A4AEDEE8-DADA-4B72-A068-5CB4C9425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Atomic Bomb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C9484AA6-E874-4AF6-9BD0-88881C6A3A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FDR created a top secret mission to build an atomic bomb first before the Nazis, who also were working on the same project.</a:t>
            </a:r>
          </a:p>
          <a:p>
            <a:pPr marL="952500" lvl="1" indent="-495300" eaLnBrk="1" hangingPunct="1"/>
            <a:r>
              <a:rPr lang="en-US" altLang="en-US" sz="2400"/>
              <a:t>It was called the Manhattan Project</a:t>
            </a:r>
          </a:p>
        </p:txBody>
      </p:sp>
      <p:pic>
        <p:nvPicPr>
          <p:cNvPr id="109572" name="Picture 5" descr="manhattan project">
            <a:extLst>
              <a:ext uri="{FF2B5EF4-FFF2-40B4-BE49-F238E27FC236}">
                <a16:creationId xmlns:a16="http://schemas.microsoft.com/office/drawing/2014/main" id="{18DF9463-D797-46B4-9BF4-F3C2D5D0FF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038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8119579E-897D-4C5D-BD42-4D4E8DAFB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Atomic Bomb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7C37084-0670-4170-AE40-4BFBB829B2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934200" cy="13716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The atom bomb was tested in the desert in New Mexico in July 1945.</a:t>
            </a:r>
          </a:p>
        </p:txBody>
      </p:sp>
      <p:pic>
        <p:nvPicPr>
          <p:cNvPr id="110596" name="Picture 5" descr="New Mexico">
            <a:extLst>
              <a:ext uri="{FF2B5EF4-FFF2-40B4-BE49-F238E27FC236}">
                <a16:creationId xmlns:a16="http://schemas.microsoft.com/office/drawing/2014/main" id="{99ECE1D6-39C7-4556-A5EE-2678306F03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514600"/>
            <a:ext cx="6705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E32FE75D-DC85-4745-9496-F52742669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Atomic Bomb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98382E5D-DC85-47DC-9C41-B7F077A53F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52500" lvl="1" indent="-495300" eaLnBrk="1" hangingPunct="1"/>
            <a:r>
              <a:rPr lang="en-US" altLang="en-US" sz="2400"/>
              <a:t>The Japanese refused to surrender even though it had little chance of winning.</a:t>
            </a:r>
          </a:p>
          <a:p>
            <a:pPr marL="1327150" lvl="2" indent="-412750" eaLnBrk="1" hangingPunct="1"/>
            <a:r>
              <a:rPr lang="en-US" altLang="en-US" sz="2000"/>
              <a:t>The Allied nations warned Japan in the Potsdam Declaration that, if they did not surrender, they would be completely destroyed.</a:t>
            </a:r>
          </a:p>
        </p:txBody>
      </p:sp>
      <p:pic>
        <p:nvPicPr>
          <p:cNvPr id="111620" name="Picture 5" descr="Potsdam">
            <a:extLst>
              <a:ext uri="{FF2B5EF4-FFF2-40B4-BE49-F238E27FC236}">
                <a16:creationId xmlns:a16="http://schemas.microsoft.com/office/drawing/2014/main" id="{1E9E4203-324F-46DD-A3FA-6233D652EB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600200"/>
            <a:ext cx="4343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79E023FF-DDEC-4921-AA1E-C33C3A097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Atomic Bomb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CA48F69-892E-4153-8478-B028201130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1600200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When the Japanese refused to surrender, President Truman approved the use of the atomic bomb. Little Boy</a:t>
            </a:r>
          </a:p>
        </p:txBody>
      </p:sp>
      <p:pic>
        <p:nvPicPr>
          <p:cNvPr id="112644" name="Picture 5" descr="LittleBoyLargehiroshima">
            <a:extLst>
              <a:ext uri="{FF2B5EF4-FFF2-40B4-BE49-F238E27FC236}">
                <a16:creationId xmlns:a16="http://schemas.microsoft.com/office/drawing/2014/main" id="{14B94BD9-C139-4AC6-A62A-4EAE351888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895600"/>
            <a:ext cx="60960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035899D5-B0BE-4493-972B-0E17871BA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Atomic Bomb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524ECDA9-E415-47B3-AC58-8CA715C645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The atomic bomb was dropped on Hiroshima, Japan, on August 6, 1945.</a:t>
            </a:r>
          </a:p>
          <a:p>
            <a:pPr marL="914400" lvl="1" indent="-457200" eaLnBrk="1" hangingPunct="1"/>
            <a:r>
              <a:rPr lang="en-US" altLang="en-US" sz="2400"/>
              <a:t>It killed 70,000 people</a:t>
            </a:r>
          </a:p>
        </p:txBody>
      </p:sp>
      <p:pic>
        <p:nvPicPr>
          <p:cNvPr id="113668" name="Picture 12" descr="japan">
            <a:extLst>
              <a:ext uri="{FF2B5EF4-FFF2-40B4-BE49-F238E27FC236}">
                <a16:creationId xmlns:a16="http://schemas.microsoft.com/office/drawing/2014/main" id="{90DD1F46-CC1D-4F68-8CA6-DD577A7C61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4963" y="1447800"/>
            <a:ext cx="47244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>
            <a:extLst>
              <a:ext uri="{FF2B5EF4-FFF2-40B4-BE49-F238E27FC236}">
                <a16:creationId xmlns:a16="http://schemas.microsoft.com/office/drawing/2014/main" id="{8325F2D1-385D-4EEC-B5BD-96B404D3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Anzio, Italy Invasion</a:t>
            </a:r>
          </a:p>
        </p:txBody>
      </p:sp>
      <p:sp>
        <p:nvSpPr>
          <p:cNvPr id="13315" name="Text Placeholder 7">
            <a:extLst>
              <a:ext uri="{FF2B5EF4-FFF2-40B4-BE49-F238E27FC236}">
                <a16:creationId xmlns:a16="http://schemas.microsoft.com/office/drawing/2014/main" id="{B53E52BD-AB4A-47D1-B52E-55458CDE955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eaLnBrk="1" hangingPunct="1"/>
            <a:r>
              <a:rPr lang="en-US" altLang="en-US"/>
              <a:t>German forces held off Allied forces at Anzio, a seaport near Rome, for four months.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3316" name="Content Placeholder 5">
            <a:extLst>
              <a:ext uri="{FF2B5EF4-FFF2-40B4-BE49-F238E27FC236}">
                <a16:creationId xmlns:a16="http://schemas.microsoft.com/office/drawing/2014/main" id="{BCEED102-F3C1-45A3-A23E-0C58EE9DE7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6663" y="1524000"/>
            <a:ext cx="4910137" cy="4800600"/>
          </a:xfr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517D7A5-FB73-46EE-A39F-43A92F018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Enola Gay</a:t>
            </a:r>
          </a:p>
        </p:txBody>
      </p:sp>
      <p:pic>
        <p:nvPicPr>
          <p:cNvPr id="114691" name="Picture 7" descr="EnolaGayLarge">
            <a:extLst>
              <a:ext uri="{FF2B5EF4-FFF2-40B4-BE49-F238E27FC236}">
                <a16:creationId xmlns:a16="http://schemas.microsoft.com/office/drawing/2014/main" id="{105FD6B6-1709-4097-BAD1-5FF2346F36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73163"/>
            <a:ext cx="7162800" cy="515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1A605FDA-7EEE-47A5-991B-AF5F79848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Hiroshima</a:t>
            </a:r>
          </a:p>
        </p:txBody>
      </p:sp>
      <p:pic>
        <p:nvPicPr>
          <p:cNvPr id="115715" name="Picture 6" descr="hiroshima-3">
            <a:extLst>
              <a:ext uri="{FF2B5EF4-FFF2-40B4-BE49-F238E27FC236}">
                <a16:creationId xmlns:a16="http://schemas.microsoft.com/office/drawing/2014/main" id="{AE06B98E-56DC-4463-A620-47B651B7C2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9263" y="1600200"/>
            <a:ext cx="57054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0E7BF3A6-E13B-4CEC-BE18-A1750387F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Hiroshima</a:t>
            </a:r>
          </a:p>
        </p:txBody>
      </p:sp>
      <p:pic>
        <p:nvPicPr>
          <p:cNvPr id="116739" name="Picture 5" descr="HiroshimaCloudLarge">
            <a:extLst>
              <a:ext uri="{FF2B5EF4-FFF2-40B4-BE49-F238E27FC236}">
                <a16:creationId xmlns:a16="http://schemas.microsoft.com/office/drawing/2014/main" id="{0F44D1AA-47BA-449E-95C1-A2BB51E8B3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1400" y="1143000"/>
            <a:ext cx="4745038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CEF126C4-FFA9-4636-B7B1-34F7C51A6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Hiroshima</a:t>
            </a:r>
          </a:p>
        </p:txBody>
      </p:sp>
      <p:pic>
        <p:nvPicPr>
          <p:cNvPr id="117763" name="Picture 5" descr="Damage13-hiroshima-c">
            <a:extLst>
              <a:ext uri="{FF2B5EF4-FFF2-40B4-BE49-F238E27FC236}">
                <a16:creationId xmlns:a16="http://schemas.microsoft.com/office/drawing/2014/main" id="{881D3BA6-FDCB-4DD0-AD3D-579CFD21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43013"/>
            <a:ext cx="7086600" cy="529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F84CA1DD-7B65-454B-836C-EE395BF77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Atomic Bomb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694877B-F8DE-4C40-8B3B-433913D089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Three days after the first, another atomic bomb was dropped on Nagasaki, Japan.</a:t>
            </a:r>
          </a:p>
          <a:p>
            <a:pPr marL="914400" lvl="1" indent="-457200" eaLnBrk="1" hangingPunct="1"/>
            <a:r>
              <a:rPr lang="en-US" altLang="en-US" sz="2400"/>
              <a:t>It killed more than 40,000 people</a:t>
            </a:r>
          </a:p>
        </p:txBody>
      </p:sp>
      <p:pic>
        <p:nvPicPr>
          <p:cNvPr id="118788" name="Picture 7" descr="hiroshima_nagasaki">
            <a:extLst>
              <a:ext uri="{FF2B5EF4-FFF2-40B4-BE49-F238E27FC236}">
                <a16:creationId xmlns:a16="http://schemas.microsoft.com/office/drawing/2014/main" id="{55B70125-209E-41C0-9B85-B7B30E4878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143000"/>
            <a:ext cx="48133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ECA87CF7-6679-4196-9A68-7A5498F08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Nagasaki</a:t>
            </a:r>
          </a:p>
        </p:txBody>
      </p:sp>
      <p:pic>
        <p:nvPicPr>
          <p:cNvPr id="119811" name="Picture 7" descr="nagasaki-001">
            <a:extLst>
              <a:ext uri="{FF2B5EF4-FFF2-40B4-BE49-F238E27FC236}">
                <a16:creationId xmlns:a16="http://schemas.microsoft.com/office/drawing/2014/main" id="{ACAE45D9-A6F4-4688-AB45-95A0D6E5F1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19200"/>
            <a:ext cx="60960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>
            <a:extLst>
              <a:ext uri="{FF2B5EF4-FFF2-40B4-BE49-F238E27FC236}">
                <a16:creationId xmlns:a16="http://schemas.microsoft.com/office/drawing/2014/main" id="{61A6EC45-0F64-42A0-BC67-9CEE078F7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Nagasaki</a:t>
            </a:r>
          </a:p>
        </p:txBody>
      </p:sp>
      <p:pic>
        <p:nvPicPr>
          <p:cNvPr id="120835" name="Picture 6" descr="nagasaki1">
            <a:extLst>
              <a:ext uri="{FF2B5EF4-FFF2-40B4-BE49-F238E27FC236}">
                <a16:creationId xmlns:a16="http://schemas.microsoft.com/office/drawing/2014/main" id="{05E74AB3-4B88-4A4D-B3A8-5EFB689DAA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65250"/>
            <a:ext cx="6934200" cy="5164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F0525426-B962-4E26-B6A8-D10BB8B6B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Atomic Bomb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607632E6-8729-40BA-97EB-D1553A2383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924800" cy="12954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The atomic bombs were extremely powerful and cities were completely destroyed.</a:t>
            </a:r>
          </a:p>
        </p:txBody>
      </p:sp>
      <p:pic>
        <p:nvPicPr>
          <p:cNvPr id="121860" name="Picture 5" descr="atomic_blast_in_hiroshima_b">
            <a:extLst>
              <a:ext uri="{FF2B5EF4-FFF2-40B4-BE49-F238E27FC236}">
                <a16:creationId xmlns:a16="http://schemas.microsoft.com/office/drawing/2014/main" id="{A997048D-5D28-4500-81CA-331CA068EA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293938"/>
            <a:ext cx="7696200" cy="433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919757E-ACED-42AF-8A28-3B9DD7B7C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Atomic Bomb</a:t>
            </a:r>
          </a:p>
        </p:txBody>
      </p:sp>
      <p:sp>
        <p:nvSpPr>
          <p:cNvPr id="122883" name="Rectangle 9">
            <a:extLst>
              <a:ext uri="{FF2B5EF4-FFF2-40B4-BE49-F238E27FC236}">
                <a16:creationId xmlns:a16="http://schemas.microsoft.com/office/drawing/2014/main" id="{DE11AD8E-2B24-4C5B-B2CA-634F1014C9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2400"/>
              <a:t>Lives were also destroyed.</a:t>
            </a:r>
          </a:p>
          <a:p>
            <a:pPr lvl="1" eaLnBrk="1" hangingPunct="1"/>
            <a:r>
              <a:rPr lang="en-US" altLang="en-US" sz="2000"/>
              <a:t>Between the 2 bombs, about 110,000 Japanese died.</a:t>
            </a:r>
          </a:p>
        </p:txBody>
      </p:sp>
      <p:pic>
        <p:nvPicPr>
          <p:cNvPr id="122884" name="Picture 11" descr="NagasakiDeadChild">
            <a:extLst>
              <a:ext uri="{FF2B5EF4-FFF2-40B4-BE49-F238E27FC236}">
                <a16:creationId xmlns:a16="http://schemas.microsoft.com/office/drawing/2014/main" id="{9D4F06EF-3786-4AE1-A521-F9189FB3C2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533650"/>
            <a:ext cx="6324600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2E895FD8-9B47-4077-9B67-4C64B010B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Atomic Bomb</a:t>
            </a:r>
          </a:p>
        </p:txBody>
      </p:sp>
      <p:pic>
        <p:nvPicPr>
          <p:cNvPr id="123907" name="Picture 5" descr="Victim-of-Atomic-Bomb">
            <a:extLst>
              <a:ext uri="{FF2B5EF4-FFF2-40B4-BE49-F238E27FC236}">
                <a16:creationId xmlns:a16="http://schemas.microsoft.com/office/drawing/2014/main" id="{C41AE36B-C128-45C4-A07F-992A6BDF4B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95450"/>
            <a:ext cx="6934200" cy="433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0775D16-D6F6-461B-A806-5C8637DF5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Rome falls to the Americans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1A9A453-F875-4559-A6BA-531EEB870A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14400" lvl="1" indent="-457200" eaLnBrk="1" hangingPunct="1"/>
            <a:r>
              <a:rPr lang="en-US" altLang="en-US" sz="3600"/>
              <a:t>In June 1944 the Allied forces finally broke through German lines and freed Rome.</a:t>
            </a:r>
          </a:p>
        </p:txBody>
      </p:sp>
      <p:pic>
        <p:nvPicPr>
          <p:cNvPr id="14340" name="Picture 5" descr="_39960023_rome_getty_238">
            <a:extLst>
              <a:ext uri="{FF2B5EF4-FFF2-40B4-BE49-F238E27FC236}">
                <a16:creationId xmlns:a16="http://schemas.microsoft.com/office/drawing/2014/main" id="{F2CF4802-150B-4907-83DE-D8B12BEBB5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524000"/>
            <a:ext cx="4419600" cy="401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1E9A2780-BEE4-4B33-8307-F6B179D60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Atomic Bomb</a:t>
            </a:r>
          </a:p>
        </p:txBody>
      </p:sp>
      <p:pic>
        <p:nvPicPr>
          <p:cNvPr id="124931" name="Picture 5" descr="6">
            <a:extLst>
              <a:ext uri="{FF2B5EF4-FFF2-40B4-BE49-F238E27FC236}">
                <a16:creationId xmlns:a16="http://schemas.microsoft.com/office/drawing/2014/main" id="{80889B81-098B-469D-BAF2-9B8FDF3A06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957388"/>
            <a:ext cx="57150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0973A2F-2E95-4F12-825D-62D6F5E99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Atomic Bomb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CB41D04-6D64-4F35-97F7-B4B2D981B7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Many more people died years later from radiation given off by the bombs.</a:t>
            </a:r>
          </a:p>
        </p:txBody>
      </p:sp>
      <p:pic>
        <p:nvPicPr>
          <p:cNvPr id="125956" name="Picture 5" descr="4">
            <a:extLst>
              <a:ext uri="{FF2B5EF4-FFF2-40B4-BE49-F238E27FC236}">
                <a16:creationId xmlns:a16="http://schemas.microsoft.com/office/drawing/2014/main" id="{48A2DB4C-0CEE-4C6B-8E98-0ABE8C48D8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601788"/>
            <a:ext cx="5410200" cy="4341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001FFB8B-BCAB-424F-9C9D-83BD09E83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Atomic Bomb</a:t>
            </a:r>
          </a:p>
        </p:txBody>
      </p:sp>
      <p:pic>
        <p:nvPicPr>
          <p:cNvPr id="126979" name="Picture 5" descr="PAR272950">
            <a:extLst>
              <a:ext uri="{FF2B5EF4-FFF2-40B4-BE49-F238E27FC236}">
                <a16:creationId xmlns:a16="http://schemas.microsoft.com/office/drawing/2014/main" id="{3442F798-594F-487B-B346-216C39F1EF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8988" y="1600200"/>
            <a:ext cx="5408612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530EC488-FD6D-44EF-AA2E-6E8359F77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Atomic Bomb</a:t>
            </a:r>
          </a:p>
        </p:txBody>
      </p:sp>
      <p:pic>
        <p:nvPicPr>
          <p:cNvPr id="128003" name="Picture 5" descr="w17-6">
            <a:extLst>
              <a:ext uri="{FF2B5EF4-FFF2-40B4-BE49-F238E27FC236}">
                <a16:creationId xmlns:a16="http://schemas.microsoft.com/office/drawing/2014/main" id="{DE7BD53D-D6E2-4F90-8C6F-E5B9458052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44600"/>
            <a:ext cx="6781800" cy="5176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520A671C-EF22-4BBA-8289-6C8D06ACF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War Ends</a:t>
            </a:r>
          </a:p>
        </p:txBody>
      </p:sp>
      <p:pic>
        <p:nvPicPr>
          <p:cNvPr id="129027" name="Picture 8" descr="Peace%20from%20Waterloo%20Daily%20Courier">
            <a:extLst>
              <a:ext uri="{FF2B5EF4-FFF2-40B4-BE49-F238E27FC236}">
                <a16:creationId xmlns:a16="http://schemas.microsoft.com/office/drawing/2014/main" id="{71B9E85D-7F34-4FF8-B529-D520667E56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163638"/>
            <a:ext cx="7086600" cy="545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C24794AA-6687-4349-B9A1-5DDDC9034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War Ends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813B703C-6FEB-49DA-BFC3-D9AF317FA1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 marL="952500" lvl="1" indent="-495300" eaLnBrk="1" hangingPunct="1"/>
            <a:r>
              <a:rPr lang="en-US" altLang="en-US" sz="2400"/>
              <a:t>V-J Day</a:t>
            </a:r>
          </a:p>
          <a:p>
            <a:pPr marL="1327150" lvl="2" indent="-412750" eaLnBrk="1" hangingPunct="1"/>
            <a:r>
              <a:rPr lang="en-US" altLang="en-US" sz="2000"/>
              <a:t>Japan surrendered after the bombings.</a:t>
            </a:r>
          </a:p>
          <a:p>
            <a:pPr marL="1327150" lvl="2" indent="-412750" eaLnBrk="1" hangingPunct="1"/>
            <a:r>
              <a:rPr lang="en-US" altLang="en-US" sz="2000"/>
              <a:t>April 15, 1945, was declared V-J Day for “Victory in Japan”</a:t>
            </a:r>
          </a:p>
        </p:txBody>
      </p:sp>
      <p:pic>
        <p:nvPicPr>
          <p:cNvPr id="130052" name="Picture 5" descr="sd1">
            <a:extLst>
              <a:ext uri="{FF2B5EF4-FFF2-40B4-BE49-F238E27FC236}">
                <a16:creationId xmlns:a16="http://schemas.microsoft.com/office/drawing/2014/main" id="{83848A35-8706-495D-9F74-96B63FF38E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371600"/>
            <a:ext cx="516255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ADAF2B44-FFD0-445D-98CF-6FCE04151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War Ends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1C6D8574-93A6-444D-95C5-4C8D59D32C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WWII officially ended when Japan signed the formal surrender on September 2, 1945.</a:t>
            </a:r>
          </a:p>
          <a:p>
            <a:pPr marL="952500" lvl="1" indent="-495300" eaLnBrk="1" hangingPunct="1"/>
            <a:r>
              <a:rPr lang="en-US" altLang="en-US" sz="2400"/>
              <a:t>It took place on board the U.S.S. </a:t>
            </a:r>
            <a:r>
              <a:rPr lang="en-US" altLang="en-US" sz="2400" i="1"/>
              <a:t>Missouri</a:t>
            </a:r>
            <a:r>
              <a:rPr lang="en-US" altLang="en-US" sz="2400"/>
              <a:t>.</a:t>
            </a:r>
            <a:r>
              <a:rPr lang="en-US" altLang="en-US"/>
              <a:t> </a:t>
            </a:r>
          </a:p>
        </p:txBody>
      </p:sp>
      <p:pic>
        <p:nvPicPr>
          <p:cNvPr id="131076" name="Picture 5" descr="japanese_sign_on_missouri">
            <a:extLst>
              <a:ext uri="{FF2B5EF4-FFF2-40B4-BE49-F238E27FC236}">
                <a16:creationId xmlns:a16="http://schemas.microsoft.com/office/drawing/2014/main" id="{516AA9AA-01D2-4F36-9A13-914EFE5D1C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844675"/>
            <a:ext cx="4495800" cy="425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>
            <a:extLst>
              <a:ext uri="{FF2B5EF4-FFF2-40B4-BE49-F238E27FC236}">
                <a16:creationId xmlns:a16="http://schemas.microsoft.com/office/drawing/2014/main" id="{C6E4E973-6B9D-428B-AE96-016129B67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Japan Surrenders aboard the U.S.S. Missouri</a:t>
            </a:r>
          </a:p>
        </p:txBody>
      </p:sp>
      <p:pic>
        <p:nvPicPr>
          <p:cNvPr id="132099" name="Picture 6" descr="12863218">
            <a:extLst>
              <a:ext uri="{FF2B5EF4-FFF2-40B4-BE49-F238E27FC236}">
                <a16:creationId xmlns:a16="http://schemas.microsoft.com/office/drawing/2014/main" id="{E4005B7A-5AD9-40F5-AD1A-A8EF371F04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27188"/>
            <a:ext cx="5943600" cy="484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>
            <a:extLst>
              <a:ext uri="{FF2B5EF4-FFF2-40B4-BE49-F238E27FC236}">
                <a16:creationId xmlns:a16="http://schemas.microsoft.com/office/drawing/2014/main" id="{E5AC2F1B-9D7B-4F8D-94A1-B4BF27CE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Japan Surrenders</a:t>
            </a:r>
          </a:p>
        </p:txBody>
      </p:sp>
      <p:pic>
        <p:nvPicPr>
          <p:cNvPr id="133123" name="Content Placeholder 3">
            <a:extLst>
              <a:ext uri="{FF2B5EF4-FFF2-40B4-BE49-F238E27FC236}">
                <a16:creationId xmlns:a16="http://schemas.microsoft.com/office/drawing/2014/main" id="{8DEF1E57-28C3-4100-8C46-B386AC008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09688"/>
            <a:ext cx="7696200" cy="5580062"/>
          </a:xfr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C5F38726-9F16-4CD5-A6E2-969C344E9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Nuremburg War Crimes Trial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2418DF34-86E1-4128-8C20-992E6C7209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Japanese and Nazi leaders were tried for war crimes and crimes against humanity.</a:t>
            </a:r>
          </a:p>
        </p:txBody>
      </p:sp>
      <p:pic>
        <p:nvPicPr>
          <p:cNvPr id="134148" name="Picture 7" descr="nuremberg_main">
            <a:extLst>
              <a:ext uri="{FF2B5EF4-FFF2-40B4-BE49-F238E27FC236}">
                <a16:creationId xmlns:a16="http://schemas.microsoft.com/office/drawing/2014/main" id="{5D623153-11CE-4947-8EAF-42F983FEFF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535113"/>
            <a:ext cx="4495800" cy="471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>
            <a:extLst>
              <a:ext uri="{FF2B5EF4-FFF2-40B4-BE49-F238E27FC236}">
                <a16:creationId xmlns:a16="http://schemas.microsoft.com/office/drawing/2014/main" id="{31EC57F3-197C-4A7D-B72E-E1604D97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Italians welcome the Americans</a:t>
            </a:r>
          </a:p>
        </p:txBody>
      </p:sp>
      <p:pic>
        <p:nvPicPr>
          <p:cNvPr id="15363" name="Content Placeholder 6">
            <a:extLst>
              <a:ext uri="{FF2B5EF4-FFF2-40B4-BE49-F238E27FC236}">
                <a16:creationId xmlns:a16="http://schemas.microsoft.com/office/drawing/2014/main" id="{3C630BEE-032D-439B-9446-4DE275958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95400"/>
            <a:ext cx="6710363" cy="5367338"/>
          </a:xfr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83B4E4F8-E416-465E-9B12-691D4971F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War Ends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70D71EF1-1D15-4DB2-BF51-43D526020D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Allied authorities led the trials</a:t>
            </a:r>
          </a:p>
          <a:p>
            <a:pPr marL="952500" lvl="1" indent="-495300" eaLnBrk="1" hangingPunct="1"/>
            <a:r>
              <a:rPr lang="en-US" altLang="en-US" sz="2400"/>
              <a:t>The trials took place in Nuremberg, Germany and Tokyo, Japan</a:t>
            </a:r>
          </a:p>
        </p:txBody>
      </p:sp>
      <p:pic>
        <p:nvPicPr>
          <p:cNvPr id="135172" name="Picture 5" descr="nuremberg_700x525">
            <a:extLst>
              <a:ext uri="{FF2B5EF4-FFF2-40B4-BE49-F238E27FC236}">
                <a16:creationId xmlns:a16="http://schemas.microsoft.com/office/drawing/2014/main" id="{1C293404-C237-47AD-B4EB-1B19235F43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371600"/>
            <a:ext cx="5105400" cy="506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12689B65-07AD-44C4-A9C9-1DF8FBFF9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Tokyo War Crimes Trial</a:t>
            </a:r>
          </a:p>
        </p:txBody>
      </p:sp>
      <p:pic>
        <p:nvPicPr>
          <p:cNvPr id="136195" name="Picture 5" descr="Hirota">
            <a:extLst>
              <a:ext uri="{FF2B5EF4-FFF2-40B4-BE49-F238E27FC236}">
                <a16:creationId xmlns:a16="http://schemas.microsoft.com/office/drawing/2014/main" id="{FCB64FE4-1AD2-44F4-9A90-F762E2E0FB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165225"/>
            <a:ext cx="6705600" cy="527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FC624B61-C78A-4C07-BB1C-1300DC4E4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/>
              <a:t>Results of the war</a:t>
            </a:r>
            <a:br>
              <a:rPr lang="en-US" altLang="en-US" sz="2400"/>
            </a:br>
            <a:r>
              <a:rPr lang="en-US" altLang="en-US" sz="2400"/>
              <a:t>WWII was the most destructive War in history</a:t>
            </a:r>
            <a:r>
              <a:rPr lang="en-US" altLang="en-US" sz="4000"/>
              <a:t>.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137219" name="Picture 6" descr="wwii_atomic_bomb_photo_of_hiroshima_poster-p228237109797950220t5ta_400">
            <a:extLst>
              <a:ext uri="{FF2B5EF4-FFF2-40B4-BE49-F238E27FC236}">
                <a16:creationId xmlns:a16="http://schemas.microsoft.com/office/drawing/2014/main" id="{4FBAADAC-8E7A-4738-B767-BC18FEB678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 r="2597" b="13879"/>
          <a:stretch>
            <a:fillRect/>
          </a:stretch>
        </p:blipFill>
        <p:spPr>
          <a:xfrm>
            <a:off x="914400" y="1096963"/>
            <a:ext cx="7162800" cy="544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86D66641-8650-4518-AFD8-F2E659E0B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Results of the war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340F3A21-38DA-4530-B493-BB4AB96C6C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048000" cy="50292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More than 40 million people who died during the war were civilians.</a:t>
            </a:r>
          </a:p>
          <a:p>
            <a:pPr marL="914400" lvl="1" indent="-457200" eaLnBrk="1" hangingPunct="1"/>
            <a:r>
              <a:rPr lang="en-US" altLang="en-US" sz="2400"/>
              <a:t>Due to bombing, starvation, disease, torture, and murder.</a:t>
            </a:r>
          </a:p>
        </p:txBody>
      </p:sp>
      <p:pic>
        <p:nvPicPr>
          <p:cNvPr id="138244" name="Picture 5" descr="NY-WWII-0906">
            <a:extLst>
              <a:ext uri="{FF2B5EF4-FFF2-40B4-BE49-F238E27FC236}">
                <a16:creationId xmlns:a16="http://schemas.microsoft.com/office/drawing/2014/main" id="{E60A2DC6-1489-46F7-A673-6C5E6331C2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447800"/>
            <a:ext cx="5087938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>
            <a:extLst>
              <a:ext uri="{FF2B5EF4-FFF2-40B4-BE49-F238E27FC236}">
                <a16:creationId xmlns:a16="http://schemas.microsoft.com/office/drawing/2014/main" id="{676CD0E4-AE50-4274-94EF-A5971BC41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Results of the war</a:t>
            </a:r>
          </a:p>
        </p:txBody>
      </p:sp>
      <p:sp>
        <p:nvSpPr>
          <p:cNvPr id="139267" name="Rectangle 5">
            <a:extLst>
              <a:ext uri="{FF2B5EF4-FFF2-40B4-BE49-F238E27FC236}">
                <a16:creationId xmlns:a16="http://schemas.microsoft.com/office/drawing/2014/main" id="{47CF02C6-F424-4247-AAC6-E3B0F1D150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9906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About 322,000 Americans died and 800,000 were injured.</a:t>
            </a:r>
          </a:p>
        </p:txBody>
      </p:sp>
      <p:pic>
        <p:nvPicPr>
          <p:cNvPr id="139268" name="Picture 8" descr="20_WWII_USCementary02">
            <a:extLst>
              <a:ext uri="{FF2B5EF4-FFF2-40B4-BE49-F238E27FC236}">
                <a16:creationId xmlns:a16="http://schemas.microsoft.com/office/drawing/2014/main" id="{8150B838-9F81-4AE8-9899-2538EA4358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536825"/>
            <a:ext cx="6553200" cy="419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FA179C04-C0E2-40A1-A170-C8A35DAD7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Results of the war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0057E0C-36A1-4A92-8B7B-3A659F4688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715000" cy="12192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More than 20 million people from the Soviet Union died.</a:t>
            </a:r>
          </a:p>
        </p:txBody>
      </p:sp>
      <p:pic>
        <p:nvPicPr>
          <p:cNvPr id="140292" name="Picture 5" descr="operat3">
            <a:extLst>
              <a:ext uri="{FF2B5EF4-FFF2-40B4-BE49-F238E27FC236}">
                <a16:creationId xmlns:a16="http://schemas.microsoft.com/office/drawing/2014/main" id="{521355F4-C00A-42C1-A9FF-E63A794F44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895600"/>
            <a:ext cx="6781800" cy="3660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F01829FE-B7CA-4470-A3BA-E2C701818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Results of the war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FA2F5497-5EB7-4149-A003-E7C6694885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629400" cy="1676400"/>
          </a:xfrm>
        </p:spPr>
        <p:txBody>
          <a:bodyPr/>
          <a:lstStyle/>
          <a:p>
            <a:pPr eaLnBrk="1" hangingPunct="1"/>
            <a:r>
              <a:rPr lang="en-US" altLang="en-US" sz="2800"/>
              <a:t>Survivors had to rebuild their countries and lives after the war.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141316" name="Picture 5" descr="stelmil">
            <a:extLst>
              <a:ext uri="{FF2B5EF4-FFF2-40B4-BE49-F238E27FC236}">
                <a16:creationId xmlns:a16="http://schemas.microsoft.com/office/drawing/2014/main" id="{2D3C0602-FCD0-4152-9D9F-9D63BF4C30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516188"/>
            <a:ext cx="7315200" cy="4208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A2E006EC-91BB-4BF2-BB74-871F3070F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WWII Memorial in Washington D.C.</a:t>
            </a:r>
          </a:p>
        </p:txBody>
      </p:sp>
      <p:pic>
        <p:nvPicPr>
          <p:cNvPr id="142339" name="Picture 5" descr="wwii2">
            <a:extLst>
              <a:ext uri="{FF2B5EF4-FFF2-40B4-BE49-F238E27FC236}">
                <a16:creationId xmlns:a16="http://schemas.microsoft.com/office/drawing/2014/main" id="{6734061E-AB50-49BB-B41C-2FBEAE543D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98588"/>
            <a:ext cx="7543800" cy="497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4">
            <a:extLst>
              <a:ext uri="{FF2B5EF4-FFF2-40B4-BE49-F238E27FC236}">
                <a16:creationId xmlns:a16="http://schemas.microsoft.com/office/drawing/2014/main" id="{68FD0379-6FB3-4D9F-963D-89370B993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WWII Memorial in Washington D.C.</a:t>
            </a:r>
          </a:p>
        </p:txBody>
      </p:sp>
      <p:pic>
        <p:nvPicPr>
          <p:cNvPr id="143363" name="Picture 6" descr="0521">
            <a:extLst>
              <a:ext uri="{FF2B5EF4-FFF2-40B4-BE49-F238E27FC236}">
                <a16:creationId xmlns:a16="http://schemas.microsoft.com/office/drawing/2014/main" id="{52C47BB2-3BFF-4749-8E9D-E46E2FD022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74788"/>
            <a:ext cx="7924800" cy="5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4">
            <a:extLst>
              <a:ext uri="{FF2B5EF4-FFF2-40B4-BE49-F238E27FC236}">
                <a16:creationId xmlns:a16="http://schemas.microsoft.com/office/drawing/2014/main" id="{B939CEBB-8610-4AE0-900B-B41628877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WWII Memorial in Washington D.C.</a:t>
            </a:r>
          </a:p>
        </p:txBody>
      </p:sp>
      <p:pic>
        <p:nvPicPr>
          <p:cNvPr id="144387" name="Picture 6" descr="world_war_ii_memorial">
            <a:extLst>
              <a:ext uri="{FF2B5EF4-FFF2-40B4-BE49-F238E27FC236}">
                <a16:creationId xmlns:a16="http://schemas.microsoft.com/office/drawing/2014/main" id="{362B0B35-0891-47F6-AEED-93C8256E5A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62088"/>
            <a:ext cx="7924800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774ACEB-6423-41DC-B42B-78FEF6434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7FDA97D-28D3-4C4B-B170-A736B3CA46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800"/>
              <a:t>The British and American forces mounted a powerful bombing assault against Germany in the summer of 1942.</a:t>
            </a:r>
          </a:p>
        </p:txBody>
      </p:sp>
      <p:pic>
        <p:nvPicPr>
          <p:cNvPr id="16388" name="Picture 5" descr="bombGermany">
            <a:extLst>
              <a:ext uri="{FF2B5EF4-FFF2-40B4-BE49-F238E27FC236}">
                <a16:creationId xmlns:a16="http://schemas.microsoft.com/office/drawing/2014/main" id="{CF82F3D6-F3E1-4CF3-93AE-68CDF04D99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524000"/>
            <a:ext cx="5216525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4">
            <a:extLst>
              <a:ext uri="{FF2B5EF4-FFF2-40B4-BE49-F238E27FC236}">
                <a16:creationId xmlns:a16="http://schemas.microsoft.com/office/drawing/2014/main" id="{0168C78C-36D1-4D5B-8A78-AB649FA93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WWII Memorial in Washington D.C.</a:t>
            </a:r>
          </a:p>
        </p:txBody>
      </p:sp>
      <p:pic>
        <p:nvPicPr>
          <p:cNvPr id="145411" name="Picture 6" descr="capt">
            <a:extLst>
              <a:ext uri="{FF2B5EF4-FFF2-40B4-BE49-F238E27FC236}">
                <a16:creationId xmlns:a16="http://schemas.microsoft.com/office/drawing/2014/main" id="{45D36B99-E934-438D-9461-547908AAC7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8763"/>
            <a:ext cx="7620000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00DA8C2-A5AE-42FB-9808-944031A87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E763C7A-6087-4986-844D-4C6E5A4E6B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/>
              <a:t>German factories and cities were bombed by hundreds of American bombers day after day.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400"/>
              <a:t>Thousands of German civilians were killed and cities were destroyed.</a:t>
            </a:r>
          </a:p>
        </p:txBody>
      </p:sp>
      <p:pic>
        <p:nvPicPr>
          <p:cNvPr id="17412" name="Picture 5" descr="bombGermnay">
            <a:extLst>
              <a:ext uri="{FF2B5EF4-FFF2-40B4-BE49-F238E27FC236}">
                <a16:creationId xmlns:a16="http://schemas.microsoft.com/office/drawing/2014/main" id="{BD81CC74-7350-48EF-AA71-8EE6541CEB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739900"/>
            <a:ext cx="5181600" cy="4656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>
            <a:extLst>
              <a:ext uri="{FF2B5EF4-FFF2-40B4-BE49-F238E27FC236}">
                <a16:creationId xmlns:a16="http://schemas.microsoft.com/office/drawing/2014/main" id="{BC28AE2D-5F19-4105-BE31-1AEB11E8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Dresden, Germany</a:t>
            </a:r>
          </a:p>
        </p:txBody>
      </p:sp>
      <p:pic>
        <p:nvPicPr>
          <p:cNvPr id="18435" name="Content Placeholder 6">
            <a:extLst>
              <a:ext uri="{FF2B5EF4-FFF2-40B4-BE49-F238E27FC236}">
                <a16:creationId xmlns:a16="http://schemas.microsoft.com/office/drawing/2014/main" id="{9D1FB39E-C0D4-41F6-8EA8-129E80B4E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19200"/>
            <a:ext cx="6986588" cy="53927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D45DB1A-A950-47FC-820A-B9B1E47B1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Eastern Front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CA11E60-CFBC-4CA2-B02C-A18602DF4B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 marL="1066800" lvl="1" indent="-609600" eaLnBrk="1" hangingPunct="1">
              <a:lnSpc>
                <a:spcPct val="90000"/>
              </a:lnSpc>
            </a:pPr>
            <a:r>
              <a:rPr lang="en-US" altLang="en-US" sz="2400"/>
              <a:t>For months Germany had focused most of it’s energy on the Soviet Union.</a:t>
            </a:r>
          </a:p>
          <a:p>
            <a:pPr marL="1066800" lvl="1" indent="-609600" eaLnBrk="1" hangingPunct="1">
              <a:lnSpc>
                <a:spcPct val="90000"/>
              </a:lnSpc>
            </a:pPr>
            <a:r>
              <a:rPr lang="en-US" altLang="en-US" sz="2400"/>
              <a:t>Leningrad, Moscow, and Stalingrad were Germany’s main targets.</a:t>
            </a:r>
          </a:p>
        </p:txBody>
      </p:sp>
      <p:pic>
        <p:nvPicPr>
          <p:cNvPr id="19460" name="Picture 7" descr="GermanySoviet">
            <a:extLst>
              <a:ext uri="{FF2B5EF4-FFF2-40B4-BE49-F238E27FC236}">
                <a16:creationId xmlns:a16="http://schemas.microsoft.com/office/drawing/2014/main" id="{43A8CF22-D563-40AB-B034-DEE61F62C3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630363"/>
            <a:ext cx="5638800" cy="4541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E35726A-6B1F-4DE3-B8DF-DF3F33BD5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Leningrad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065907C-C91D-471E-A153-4F85FBA8E5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52500" lvl="1" indent="-495300" eaLnBrk="1" hangingPunct="1"/>
            <a:r>
              <a:rPr lang="en-US" altLang="en-US" sz="2000"/>
              <a:t>Germany set up a military blockade around the city and continued to attack it for 900 days.</a:t>
            </a:r>
          </a:p>
          <a:p>
            <a:pPr marL="952500" lvl="1" indent="-495300" eaLnBrk="1" hangingPunct="1"/>
            <a:r>
              <a:rPr lang="en-US" altLang="en-US" sz="2000"/>
              <a:t>The people of the town were forced to eat horses, cats, and dogs after their food supplies ran out.</a:t>
            </a:r>
          </a:p>
          <a:p>
            <a:pPr marL="1327150" lvl="2" indent="-412750" eaLnBrk="1" hangingPunct="1"/>
            <a:r>
              <a:rPr lang="en-US" altLang="en-US" sz="1800"/>
              <a:t>Thousands died</a:t>
            </a:r>
          </a:p>
          <a:p>
            <a:pPr marL="952500" lvl="1" indent="-495300" eaLnBrk="1" hangingPunct="1"/>
            <a:r>
              <a:rPr lang="en-US" altLang="en-US" sz="2000"/>
              <a:t>The Germans could not take the city and the siege ended in 1944.</a:t>
            </a:r>
          </a:p>
        </p:txBody>
      </p:sp>
      <p:pic>
        <p:nvPicPr>
          <p:cNvPr id="20484" name="Picture 5" descr="LeningradDiorama">
            <a:extLst>
              <a:ext uri="{FF2B5EF4-FFF2-40B4-BE49-F238E27FC236}">
                <a16:creationId xmlns:a16="http://schemas.microsoft.com/office/drawing/2014/main" id="{FC01DBB3-894B-481B-8594-AE2116342B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47800"/>
            <a:ext cx="43434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9BA1DEF-79BC-4E8E-8A5D-A77AB1D7B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Moscow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83BE1F6-1EE8-4DD9-8A77-44C4C3676B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marL="952500" lvl="1" indent="-495300" eaLnBrk="1" hangingPunct="1"/>
            <a:r>
              <a:rPr lang="en-US" altLang="en-US" sz="2000"/>
              <a:t>The German’s tried to capture the Soviet capital city of Moscow in 1941.</a:t>
            </a:r>
          </a:p>
          <a:p>
            <a:pPr marL="952500" lvl="1" indent="-495300" eaLnBrk="1" hangingPunct="1"/>
            <a:r>
              <a:rPr lang="en-US" altLang="en-US" sz="2000"/>
              <a:t>Heavy losses and bad weather slowed their advance, but the Germans reached the outskirts of Moscow </a:t>
            </a:r>
          </a:p>
          <a:p>
            <a:pPr marL="952500" lvl="1" indent="-495300" eaLnBrk="1" hangingPunct="1"/>
            <a:r>
              <a:rPr lang="en-US" altLang="en-US" sz="2000"/>
              <a:t>The Soviets staged a counterattack and forced a German retreat.</a:t>
            </a:r>
          </a:p>
        </p:txBody>
      </p:sp>
      <p:pic>
        <p:nvPicPr>
          <p:cNvPr id="21508" name="Picture 5" descr="s-moscow1941">
            <a:extLst>
              <a:ext uri="{FF2B5EF4-FFF2-40B4-BE49-F238E27FC236}">
                <a16:creationId xmlns:a16="http://schemas.microsoft.com/office/drawing/2014/main" id="{7F068C5E-38ED-4149-A5ED-739FAB6B9E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006600"/>
            <a:ext cx="4648200" cy="371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269161DF-66DA-44D2-8D31-B73EA0109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44FD9C41-0193-4CE9-980B-6B1DD9E7AC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711200" indent="-711200" eaLnBrk="1" hangingPunct="1"/>
            <a:r>
              <a:rPr lang="en-US" altLang="en-US" sz="2800"/>
              <a:t>Allies on the Move</a:t>
            </a:r>
          </a:p>
          <a:p>
            <a:pPr marL="1066800" lvl="1" indent="-609600" eaLnBrk="1" hangingPunct="1"/>
            <a:r>
              <a:rPr lang="en-US" altLang="en-US" sz="2400"/>
              <a:t>The U.S., Britain, the Soviet Union, and 23 other Allied nations pledged to defeat the Axis Powers.</a:t>
            </a:r>
          </a:p>
        </p:txBody>
      </p:sp>
      <p:pic>
        <p:nvPicPr>
          <p:cNvPr id="4100" name="Picture 11" descr="img0178">
            <a:extLst>
              <a:ext uri="{FF2B5EF4-FFF2-40B4-BE49-F238E27FC236}">
                <a16:creationId xmlns:a16="http://schemas.microsoft.com/office/drawing/2014/main" id="{4AE2A95F-A228-463D-9B19-358E39EC98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600200"/>
            <a:ext cx="44958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>
            <a:extLst>
              <a:ext uri="{FF2B5EF4-FFF2-40B4-BE49-F238E27FC236}">
                <a16:creationId xmlns:a16="http://schemas.microsoft.com/office/drawing/2014/main" id="{9F1C9A68-4173-4BB0-B157-BA5938A2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Soviets defend Moscow </a:t>
            </a:r>
          </a:p>
        </p:txBody>
      </p:sp>
      <p:pic>
        <p:nvPicPr>
          <p:cNvPr id="22531" name="Content Placeholder 6">
            <a:extLst>
              <a:ext uri="{FF2B5EF4-FFF2-40B4-BE49-F238E27FC236}">
                <a16:creationId xmlns:a16="http://schemas.microsoft.com/office/drawing/2014/main" id="{1DFFE52B-2C37-4C8B-A8E7-6A0E5E00D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815263" cy="5287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FC86FB36-AA74-48D0-8758-96CEF406A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Stalingrad</a:t>
            </a:r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AE385320-6EAA-4E8D-AAA2-A7978892E0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Germany attacked Stalingrad in the spring of 1942</a:t>
            </a:r>
          </a:p>
          <a:p>
            <a:pPr lvl="1" eaLnBrk="1" hangingPunct="1"/>
            <a:r>
              <a:rPr lang="en-US" altLang="en-US" sz="2400"/>
              <a:t>Stalingrad was a key city because it led to the oil-rich lands to the south.</a:t>
            </a:r>
          </a:p>
          <a:p>
            <a:pPr lvl="1" eaLnBrk="1" hangingPunct="1"/>
            <a:r>
              <a:rPr lang="en-US" altLang="en-US" sz="2400"/>
              <a:t>The Germans had to fight street to street and house by house.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23556" name="Picture 6" descr="Germans_in_Stalingrad">
            <a:extLst>
              <a:ext uri="{FF2B5EF4-FFF2-40B4-BE49-F238E27FC236}">
                <a16:creationId xmlns:a16="http://schemas.microsoft.com/office/drawing/2014/main" id="{AA2221B7-2A5A-4D45-A7A1-1095721E68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01888"/>
            <a:ext cx="4038600" cy="292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55010D60-C7AC-472A-9301-01C4F7E4C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Stalingrad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0B5E97DB-BEB8-4997-9105-B90F879A1A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No sooner had the Germans won Stalingrad than Soviet forces surrounded the city.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 Soviets cut off the German supply lines.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Cold and starving, the German troops fought on until February 1943 when the tattered remains of their army finally surrendered.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24580" name="Picture 6" descr="stalingrad">
            <a:extLst>
              <a:ext uri="{FF2B5EF4-FFF2-40B4-BE49-F238E27FC236}">
                <a16:creationId xmlns:a16="http://schemas.microsoft.com/office/drawing/2014/main" id="{33BEBA30-CF7D-4911-B3AF-E7C9145104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63788"/>
            <a:ext cx="4038600" cy="299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B7363D0-0E49-490E-9A12-CF0BA1E6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Stalingrad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5CE4564D-E628-4FDA-903C-D758C97B6F0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438400" cy="4525963"/>
          </a:xfrm>
        </p:spPr>
        <p:txBody>
          <a:bodyPr/>
          <a:lstStyle/>
          <a:p>
            <a:pPr eaLnBrk="1" hangingPunct="1"/>
            <a:r>
              <a:rPr lang="en-US" altLang="en-US"/>
              <a:t>The German defeat at Stalingrad was a major turning point in the war.</a:t>
            </a:r>
          </a:p>
          <a:p>
            <a:pPr eaLnBrk="1" hangingPunct="1"/>
            <a:endParaRPr lang="en-US" altLang="en-US"/>
          </a:p>
        </p:txBody>
      </p:sp>
      <p:pic>
        <p:nvPicPr>
          <p:cNvPr id="25604" name="Content Placeholder 4">
            <a:extLst>
              <a:ext uri="{FF2B5EF4-FFF2-40B4-BE49-F238E27FC236}">
                <a16:creationId xmlns:a16="http://schemas.microsoft.com/office/drawing/2014/main" id="{1FAB4990-0344-40EE-B21F-99D36EE501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981200"/>
            <a:ext cx="6059488" cy="39655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390D5C3-D5B0-4CB7-A171-50FF863C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E57085C2-7B0C-429C-9C9A-27B31E1AC55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The Nazis were unable to take any of the 3 major Soviets cities</a:t>
            </a:r>
          </a:p>
          <a:p>
            <a:pPr lvl="1" eaLnBrk="1" hangingPunct="1"/>
            <a:r>
              <a:rPr lang="en-US" altLang="en-US" sz="2400"/>
              <a:t>The regrouped Soviets would chase the Nazis out of the Soviet Union, across Eastern Europe, and into Germany.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26628" name="Content Placeholder 4">
            <a:extLst>
              <a:ext uri="{FF2B5EF4-FFF2-40B4-BE49-F238E27FC236}">
                <a16:creationId xmlns:a16="http://schemas.microsoft.com/office/drawing/2014/main" id="{7FFDD52D-77EC-442C-82E2-2459299168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720975"/>
            <a:ext cx="4191000" cy="2473325"/>
          </a:xfrm>
        </p:spPr>
      </p:pic>
      <p:sp>
        <p:nvSpPr>
          <p:cNvPr id="26629" name="TextBox 5">
            <a:extLst>
              <a:ext uri="{FF2B5EF4-FFF2-40B4-BE49-F238E27FC236}">
                <a16:creationId xmlns:a16="http://schemas.microsoft.com/office/drawing/2014/main" id="{B6F93108-C1C3-4373-9A4B-BDAF64C7D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18160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Soviet T-34 Tank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59BA083-154C-41D6-8750-C0DD785B0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Invasion Of France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6CA5AA6-0AFE-4E87-BA01-1B96FDDE5B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</a:pPr>
            <a:endParaRPr lang="en-US" altLang="en-US" sz="2800"/>
          </a:p>
          <a:p>
            <a:pPr marL="1066800" lvl="1" indent="-609600" eaLnBrk="1" hangingPunct="1">
              <a:lnSpc>
                <a:spcPct val="90000"/>
              </a:lnSpc>
            </a:pPr>
            <a:r>
              <a:rPr lang="en-US" altLang="en-US" sz="2400"/>
              <a:t>As the Soviets worked their way toward Germany from the east, the Allies made plans to invade Nazi controlled France from the west.</a:t>
            </a:r>
          </a:p>
        </p:txBody>
      </p:sp>
      <p:pic>
        <p:nvPicPr>
          <p:cNvPr id="27652" name="Picture 5" descr="image">
            <a:extLst>
              <a:ext uri="{FF2B5EF4-FFF2-40B4-BE49-F238E27FC236}">
                <a16:creationId xmlns:a16="http://schemas.microsoft.com/office/drawing/2014/main" id="{A38D473B-496A-4CE6-8B99-15310AE1B6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319213"/>
            <a:ext cx="4800600" cy="438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EF86FBA-78B5-4EA2-9FCE-E6EAA2A6C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June 6, 1944 “D-Day”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EEB605B-DE44-4CE0-A496-D886D1AB87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400"/>
              <a:t>General Eisenhower, the commander of Allied forces in Europe, directed an invasion in Normandy, France.</a:t>
            </a:r>
          </a:p>
          <a:p>
            <a:pPr marL="1327150" lvl="2" indent="-412750" eaLnBrk="1" hangingPunct="1"/>
            <a:r>
              <a:rPr lang="en-US" altLang="en-US" sz="1800"/>
              <a:t>The invasion was known as Operation Overlord.</a:t>
            </a:r>
          </a:p>
        </p:txBody>
      </p:sp>
      <p:pic>
        <p:nvPicPr>
          <p:cNvPr id="28676" name="Picture 5" descr="02%20-%20D-Day%20map">
            <a:extLst>
              <a:ext uri="{FF2B5EF4-FFF2-40B4-BE49-F238E27FC236}">
                <a16:creationId xmlns:a16="http://schemas.microsoft.com/office/drawing/2014/main" id="{F73928F6-641A-48CD-AE0C-5666E2465A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905000"/>
            <a:ext cx="50292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E118D8B-DE01-499F-A924-B06A7526B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540755C-1B8B-4AC1-A564-274BEE857E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5 Separate beaches were attacked </a:t>
            </a:r>
          </a:p>
        </p:txBody>
      </p:sp>
      <p:pic>
        <p:nvPicPr>
          <p:cNvPr id="29700" name="Picture 5" descr="map_dday">
            <a:extLst>
              <a:ext uri="{FF2B5EF4-FFF2-40B4-BE49-F238E27FC236}">
                <a16:creationId xmlns:a16="http://schemas.microsoft.com/office/drawing/2014/main" id="{B9DDEA96-7E8A-4E03-BA96-1587CDA7F0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514600"/>
            <a:ext cx="5562600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452846B-3E7F-4FE7-97AA-89A9F5DCC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Utah Beach : Americans</a:t>
            </a:r>
          </a:p>
        </p:txBody>
      </p:sp>
      <p:pic>
        <p:nvPicPr>
          <p:cNvPr id="30723" name="Picture 6" descr="Utah">
            <a:extLst>
              <a:ext uri="{FF2B5EF4-FFF2-40B4-BE49-F238E27FC236}">
                <a16:creationId xmlns:a16="http://schemas.microsoft.com/office/drawing/2014/main" id="{3A11DEA1-1097-4ECB-B4EE-07DB141CAC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513" y="1600200"/>
            <a:ext cx="57673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6B46C04-3ED1-4713-9115-08152762D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Utah Beach</a:t>
            </a:r>
          </a:p>
        </p:txBody>
      </p:sp>
      <p:pic>
        <p:nvPicPr>
          <p:cNvPr id="31747" name="Content Placeholder 3">
            <a:extLst>
              <a:ext uri="{FF2B5EF4-FFF2-40B4-BE49-F238E27FC236}">
                <a16:creationId xmlns:a16="http://schemas.microsoft.com/office/drawing/2014/main" id="{146ECADD-DA9A-446B-9A8B-065ABFE7B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43000"/>
            <a:ext cx="7772400" cy="54911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5C62DF6-C179-4206-A9BD-1B3C1975F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35039E8-4CC8-49D7-8724-8CEBB730FD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800"/>
              <a:t>The Allied leaders decided to try to defeat Hitler before going to Japan.</a:t>
            </a:r>
          </a:p>
          <a:p>
            <a:pPr marL="1327150" lvl="2" indent="-412750" eaLnBrk="1" hangingPunct="1">
              <a:lnSpc>
                <a:spcPct val="90000"/>
              </a:lnSpc>
            </a:pPr>
            <a:r>
              <a:rPr lang="en-US" altLang="en-US" sz="2000"/>
              <a:t>The Germans controlled most of Europe and much of North Africa.</a:t>
            </a:r>
          </a:p>
          <a:p>
            <a:pPr marL="1327150" lvl="2" indent="-412750" eaLnBrk="1" hangingPunct="1">
              <a:lnSpc>
                <a:spcPct val="90000"/>
              </a:lnSpc>
            </a:pPr>
            <a:r>
              <a:rPr lang="en-US" altLang="en-US" sz="2000"/>
              <a:t>They had to be stopped before they succeeded in controlling the Soviet Union.</a:t>
            </a:r>
          </a:p>
        </p:txBody>
      </p:sp>
      <p:pic>
        <p:nvPicPr>
          <p:cNvPr id="5124" name="Picture 5" descr="pr01_02">
            <a:extLst>
              <a:ext uri="{FF2B5EF4-FFF2-40B4-BE49-F238E27FC236}">
                <a16:creationId xmlns:a16="http://schemas.microsoft.com/office/drawing/2014/main" id="{F17A40E7-1B78-4F21-8388-847F3189B6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178050"/>
            <a:ext cx="4572000" cy="331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C262DB4-7E9D-4312-89A5-3E5196895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Omaha Beach: Americans</a:t>
            </a:r>
          </a:p>
        </p:txBody>
      </p:sp>
      <p:pic>
        <p:nvPicPr>
          <p:cNvPr id="32771" name="Picture 8" descr="Seconde-guerre-mondiale-debarquement-LCVP-6juin1944">
            <a:extLst>
              <a:ext uri="{FF2B5EF4-FFF2-40B4-BE49-F238E27FC236}">
                <a16:creationId xmlns:a16="http://schemas.microsoft.com/office/drawing/2014/main" id="{5A9E9891-40FE-44FE-942F-5D03A3EA30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838" y="1600200"/>
            <a:ext cx="59007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LCT">
            <a:extLst>
              <a:ext uri="{FF2B5EF4-FFF2-40B4-BE49-F238E27FC236}">
                <a16:creationId xmlns:a16="http://schemas.microsoft.com/office/drawing/2014/main" id="{9F59C31A-2491-4D82-8534-051121BDD89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03300"/>
            <a:ext cx="7391400" cy="434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d-day_omaha">
            <a:extLst>
              <a:ext uri="{FF2B5EF4-FFF2-40B4-BE49-F238E27FC236}">
                <a16:creationId xmlns:a16="http://schemas.microsoft.com/office/drawing/2014/main" id="{560D670B-5F57-495A-9275-7A7C3192FC2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754063"/>
            <a:ext cx="7162800" cy="5259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normandyinvasion">
            <a:extLst>
              <a:ext uri="{FF2B5EF4-FFF2-40B4-BE49-F238E27FC236}">
                <a16:creationId xmlns:a16="http://schemas.microsoft.com/office/drawing/2014/main" id="{B7B0BBDA-78B6-4E92-AB43-C5E65ACE71B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749300"/>
            <a:ext cx="6553200" cy="5018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omaha%20beach2">
            <a:extLst>
              <a:ext uri="{FF2B5EF4-FFF2-40B4-BE49-F238E27FC236}">
                <a16:creationId xmlns:a16="http://schemas.microsoft.com/office/drawing/2014/main" id="{D20DBBA2-66B3-4E86-B607-4546A43DB4F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162050"/>
            <a:ext cx="6985000" cy="407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omaha_beach1">
            <a:extLst>
              <a:ext uri="{FF2B5EF4-FFF2-40B4-BE49-F238E27FC236}">
                <a16:creationId xmlns:a16="http://schemas.microsoft.com/office/drawing/2014/main" id="{BB20895A-F044-4815-96B2-1E2427A09FB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152525"/>
            <a:ext cx="79248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E4E8D71-D3C6-470B-BB8F-F91D7AB74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Gold Beach: British</a:t>
            </a:r>
          </a:p>
        </p:txBody>
      </p:sp>
      <p:pic>
        <p:nvPicPr>
          <p:cNvPr id="38915" name="Picture 6" descr="gold">
            <a:extLst>
              <a:ext uri="{FF2B5EF4-FFF2-40B4-BE49-F238E27FC236}">
                <a16:creationId xmlns:a16="http://schemas.microsoft.com/office/drawing/2014/main" id="{88FA583C-B21D-4149-A12A-1DFBC068EC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779588"/>
            <a:ext cx="6985000" cy="416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D4C1122-2BA5-4349-918A-579A48D78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Sword Beach: British</a:t>
            </a:r>
          </a:p>
        </p:txBody>
      </p:sp>
      <p:pic>
        <p:nvPicPr>
          <p:cNvPr id="39939" name="Picture 6" descr="sword">
            <a:extLst>
              <a:ext uri="{FF2B5EF4-FFF2-40B4-BE49-F238E27FC236}">
                <a16:creationId xmlns:a16="http://schemas.microsoft.com/office/drawing/2014/main" id="{B1563E05-F3B8-434C-B2D8-AEEE262FAA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7675" y="1600200"/>
            <a:ext cx="57086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9B56909-2655-46FA-B7DE-9CC5C1515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Juno Beach: Canadians</a:t>
            </a:r>
          </a:p>
        </p:txBody>
      </p:sp>
      <p:pic>
        <p:nvPicPr>
          <p:cNvPr id="40963" name="Picture 6" descr="juno">
            <a:extLst>
              <a:ext uri="{FF2B5EF4-FFF2-40B4-BE49-F238E27FC236}">
                <a16:creationId xmlns:a16="http://schemas.microsoft.com/office/drawing/2014/main" id="{5390694B-346D-47C2-89BD-0D7BEFFC18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524000"/>
            <a:ext cx="6985000" cy="420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2171ABC-CC7E-4C1A-9B16-691380C75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C9DA8E6-A4C8-4D35-976C-305CAA60F8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The troops arrived on ships, waded to shore, and were met with German fire and land mines.</a:t>
            </a:r>
          </a:p>
          <a:p>
            <a:pPr marL="952500" lvl="1" indent="-495300" eaLnBrk="1" hangingPunct="1"/>
            <a:r>
              <a:rPr lang="en-US" altLang="en-US" sz="2400"/>
              <a:t>Many soldiers were killed as they tried to run for higher ground.</a:t>
            </a:r>
          </a:p>
        </p:txBody>
      </p:sp>
      <p:pic>
        <p:nvPicPr>
          <p:cNvPr id="41988" name="Picture 5" descr="d-day07">
            <a:extLst>
              <a:ext uri="{FF2B5EF4-FFF2-40B4-BE49-F238E27FC236}">
                <a16:creationId xmlns:a16="http://schemas.microsoft.com/office/drawing/2014/main" id="{B8D40DE8-C6E7-4C01-A81E-12DC36C5F1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038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F9164A6-369A-4412-9F6B-375728E6C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2019834-863B-4F6D-B0E0-5F6AC1DFF8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800"/>
              <a:t>The Allies decided to attack the Axis forces in North Africa first.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400"/>
              <a:t>The British prevented the Axis Powers from capturing the Suez Canal.</a:t>
            </a:r>
          </a:p>
          <a:p>
            <a:pPr marL="1327150" lvl="2" indent="-412750" eaLnBrk="1" hangingPunct="1">
              <a:lnSpc>
                <a:spcPct val="90000"/>
              </a:lnSpc>
            </a:pPr>
            <a:r>
              <a:rPr lang="en-US" altLang="en-US" sz="2000"/>
              <a:t>This was an important victory because the Suez Canal connects Europe and Asia via a sea route.</a:t>
            </a:r>
          </a:p>
        </p:txBody>
      </p:sp>
      <p:pic>
        <p:nvPicPr>
          <p:cNvPr id="6148" name="Picture 5" descr="_41913674_strategic_import_map416">
            <a:extLst>
              <a:ext uri="{FF2B5EF4-FFF2-40B4-BE49-F238E27FC236}">
                <a16:creationId xmlns:a16="http://schemas.microsoft.com/office/drawing/2014/main" id="{BD25A389-7499-4967-A63D-8F8F7DCA9A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1600200"/>
            <a:ext cx="3962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34C5C58-FE26-4CE7-A2AA-2B12A57DE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C9456B5-43FC-45A4-9EB7-B186DB177D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1 million Allied forces landed at Normandy within a 3 week period.</a:t>
            </a:r>
          </a:p>
        </p:txBody>
      </p:sp>
      <p:pic>
        <p:nvPicPr>
          <p:cNvPr id="43012" name="Picture 5" descr="dday-omaha">
            <a:extLst>
              <a:ext uri="{FF2B5EF4-FFF2-40B4-BE49-F238E27FC236}">
                <a16:creationId xmlns:a16="http://schemas.microsoft.com/office/drawing/2014/main" id="{FFD0329A-F555-403A-8ABC-A8EF99255F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647825"/>
            <a:ext cx="5410200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699262B4-0245-4CC7-BAE5-39B7C2361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9B479040-0F63-4661-8D8B-FBC2B7E057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pPr lvl="1" eaLnBrk="1" hangingPunct="1"/>
            <a:r>
              <a:rPr lang="en-US" altLang="en-US" sz="2400"/>
              <a:t>The Allies unloaded more than 560,000 tons of supplies and 170,000 vehicles. 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44036" name="Picture 7" descr="d-day1">
            <a:extLst>
              <a:ext uri="{FF2B5EF4-FFF2-40B4-BE49-F238E27FC236}">
                <a16:creationId xmlns:a16="http://schemas.microsoft.com/office/drawing/2014/main" id="{F8FE4229-F1A6-4D09-84CF-18F3D80E79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447800"/>
            <a:ext cx="5181600" cy="475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132CA91-0762-4A26-926A-3549CACED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C87CD30-9BDD-472B-A834-5808AC4FDC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All 5 beaches were taken from the Germans and this gave the Allies a foothold on the west coast of Europe.</a:t>
            </a:r>
          </a:p>
        </p:txBody>
      </p:sp>
      <p:pic>
        <p:nvPicPr>
          <p:cNvPr id="45060" name="Picture 7" descr="dday6">
            <a:extLst>
              <a:ext uri="{FF2B5EF4-FFF2-40B4-BE49-F238E27FC236}">
                <a16:creationId xmlns:a16="http://schemas.microsoft.com/office/drawing/2014/main" id="{2FEEE548-2F65-4DDC-A9B4-868FDB24E2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00200"/>
            <a:ext cx="47244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389E023-4816-4DE2-9AC1-8D98E9391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Paris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EF7FF7D-9C0E-4FA6-B5B0-9C879B11A7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52500" lvl="1" indent="-495300" eaLnBrk="1" hangingPunct="1"/>
            <a:endParaRPr lang="en-US" altLang="en-US" sz="2400"/>
          </a:p>
          <a:p>
            <a:pPr marL="577850" indent="-577850" eaLnBrk="1" hangingPunct="1"/>
            <a:r>
              <a:rPr lang="en-US" altLang="en-US" sz="2800"/>
              <a:t>From Normandy, the Allies traveled quickly on to Paris.</a:t>
            </a:r>
          </a:p>
          <a:p>
            <a:pPr marL="577850" indent="-577850" eaLnBrk="1" hangingPunct="1"/>
            <a:r>
              <a:rPr lang="en-US" altLang="en-US" sz="2800"/>
              <a:t>On August 25 Paris was freed from the Germans.</a:t>
            </a:r>
          </a:p>
        </p:txBody>
      </p:sp>
      <p:pic>
        <p:nvPicPr>
          <p:cNvPr id="46084" name="Picture 6" descr="parisvictoryallieslibertateparis_aug_24">
            <a:extLst>
              <a:ext uri="{FF2B5EF4-FFF2-40B4-BE49-F238E27FC236}">
                <a16:creationId xmlns:a16="http://schemas.microsoft.com/office/drawing/2014/main" id="{D19A0064-DBAF-4160-9B78-A8FCFBCB44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5">
            <a:extLst>
              <a:ext uri="{FF2B5EF4-FFF2-40B4-BE49-F238E27FC236}">
                <a16:creationId xmlns:a16="http://schemas.microsoft.com/office/drawing/2014/main" id="{93486E92-5932-4714-B89A-63AC6B0DAB83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81000"/>
            <a:ext cx="7791450" cy="61468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41139E8-7824-4EC0-A5BF-9341F61F8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Paris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626C7D3-BBE3-4B5F-AE2E-AC5B2B4D0B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As American and French troops marched through Paris they were met by joyful crowds </a:t>
            </a:r>
          </a:p>
        </p:txBody>
      </p:sp>
      <p:pic>
        <p:nvPicPr>
          <p:cNvPr id="48132" name="Picture 5" descr="798048_550x550_mb_art_R0">
            <a:extLst>
              <a:ext uri="{FF2B5EF4-FFF2-40B4-BE49-F238E27FC236}">
                <a16:creationId xmlns:a16="http://schemas.microsoft.com/office/drawing/2014/main" id="{4B99C304-3D16-4A3E-BBAB-E69EF307F7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7013" y="1143000"/>
            <a:ext cx="5011737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D6C30E7-D5C8-41D0-838B-7C53F39B2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Victory In Europe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3936362-F91E-4E52-BF15-468470433B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1066800" lvl="1" indent="-609600" eaLnBrk="1" hangingPunct="1"/>
            <a:r>
              <a:rPr lang="en-US" altLang="en-US" sz="2400"/>
              <a:t>By late 1944, Germany had basically been pushed back to it’s original borders.</a:t>
            </a:r>
          </a:p>
          <a:p>
            <a:pPr marL="1422400" lvl="2" indent="-508000" eaLnBrk="1" hangingPunct="1"/>
            <a:r>
              <a:rPr lang="en-US" altLang="en-US" sz="2000"/>
              <a:t>The Soviet Union pushed them back from the east.</a:t>
            </a:r>
          </a:p>
          <a:p>
            <a:pPr marL="1422400" lvl="2" indent="-508000" eaLnBrk="1" hangingPunct="1"/>
            <a:r>
              <a:rPr lang="en-US" altLang="en-US" sz="2000"/>
              <a:t>American and British troops pushed them back from the west and south.</a:t>
            </a:r>
          </a:p>
        </p:txBody>
      </p:sp>
      <p:pic>
        <p:nvPicPr>
          <p:cNvPr id="49156" name="Picture 5" descr="russian_poster_5">
            <a:extLst>
              <a:ext uri="{FF2B5EF4-FFF2-40B4-BE49-F238E27FC236}">
                <a16:creationId xmlns:a16="http://schemas.microsoft.com/office/drawing/2014/main" id="{75A7934A-9D16-4570-BACA-7D09B17E1A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5313" y="1524000"/>
            <a:ext cx="471805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1F9AC6B-80DB-42E4-BD93-E12421614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Battle of the Bulge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EEC935B-D604-4E1A-87A3-9A74A8869A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52500" lvl="1" indent="-495300" eaLnBrk="1" hangingPunct="1"/>
            <a:endParaRPr lang="en-US" altLang="en-US" sz="2400"/>
          </a:p>
          <a:p>
            <a:pPr marL="577850" indent="-577850" eaLnBrk="1" hangingPunct="1"/>
            <a:r>
              <a:rPr lang="en-US" altLang="en-US" sz="2800"/>
              <a:t>In December 1944, the Germans made one last effort to attack the Allies.</a:t>
            </a:r>
          </a:p>
          <a:p>
            <a:pPr marL="952500" lvl="1" indent="-495300" eaLnBrk="1" hangingPunct="1"/>
            <a:r>
              <a:rPr lang="en-US" altLang="en-US" sz="2400"/>
              <a:t>German’s surprised Allied forces by attacking Belgium.</a:t>
            </a:r>
          </a:p>
        </p:txBody>
      </p:sp>
      <p:pic>
        <p:nvPicPr>
          <p:cNvPr id="50180" name="Picture 5" descr="the-battle-of-the-bulge-timeline-2">
            <a:extLst>
              <a:ext uri="{FF2B5EF4-FFF2-40B4-BE49-F238E27FC236}">
                <a16:creationId xmlns:a16="http://schemas.microsoft.com/office/drawing/2014/main" id="{7F9C9D7D-2F74-4073-860A-CDC06AA617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3413"/>
            <a:ext cx="4038600" cy="3917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61F8549-C5B7-43A3-8082-5B9785186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BATTLE OF THE BULGE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87F458B-FC1A-4352-997B-0F4076DD35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52500" lvl="1" indent="-495300" eaLnBrk="1" hangingPunct="1"/>
            <a:r>
              <a:rPr lang="en-US" altLang="en-US" sz="2400"/>
              <a:t>The Battle of the Bulge lasted for several weeks and caused more than 75,000 casualties.</a:t>
            </a:r>
          </a:p>
          <a:p>
            <a:pPr marL="952500" lvl="1" indent="-495300" eaLnBrk="1" hangingPunct="1"/>
            <a:r>
              <a:rPr lang="en-US" altLang="en-US" sz="2400"/>
              <a:t>The Allies eventually were able to push the Germans back into Germany.</a:t>
            </a:r>
          </a:p>
          <a:p>
            <a:pPr marL="1327150" lvl="2" indent="-412750" eaLnBrk="1" hangingPunct="1"/>
            <a:r>
              <a:rPr lang="en-US" altLang="en-US" sz="2000"/>
              <a:t>This was the last major German offensive of the war.</a:t>
            </a:r>
          </a:p>
        </p:txBody>
      </p:sp>
      <p:pic>
        <p:nvPicPr>
          <p:cNvPr id="51204" name="Picture 5" descr="bulgemap">
            <a:extLst>
              <a:ext uri="{FF2B5EF4-FFF2-40B4-BE49-F238E27FC236}">
                <a16:creationId xmlns:a16="http://schemas.microsoft.com/office/drawing/2014/main" id="{4961EA0A-82A5-4174-843B-3FDE7ED11E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163638"/>
            <a:ext cx="4114800" cy="5389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5">
            <a:extLst>
              <a:ext uri="{FF2B5EF4-FFF2-40B4-BE49-F238E27FC236}">
                <a16:creationId xmlns:a16="http://schemas.microsoft.com/office/drawing/2014/main" id="{4C7E88DF-4D38-4176-B262-53BE8DF3C7B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863" y="381000"/>
            <a:ext cx="8550275" cy="6019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3E8E620-0020-4A56-8D45-5E07D9F2A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8841AFB-E9A0-4C23-8A69-2D578AEC54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/>
              <a:t>American general Eisenhower led American, British, and Canadian troops into Algeria and Morocco.</a:t>
            </a:r>
          </a:p>
        </p:txBody>
      </p:sp>
      <p:pic>
        <p:nvPicPr>
          <p:cNvPr id="7172" name="Picture 7" descr="patton25">
            <a:extLst>
              <a:ext uri="{FF2B5EF4-FFF2-40B4-BE49-F238E27FC236}">
                <a16:creationId xmlns:a16="http://schemas.microsoft.com/office/drawing/2014/main" id="{433DB231-CD18-42CF-9523-B92290AE1D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676400"/>
            <a:ext cx="4087813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3E7E436-421E-454A-AB93-19EC07FA3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Battle for Berlin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16DA270-9611-4527-A953-DEAB8239C8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667000" cy="4525963"/>
          </a:xfrm>
        </p:spPr>
        <p:txBody>
          <a:bodyPr/>
          <a:lstStyle/>
          <a:p>
            <a:pPr marL="914400" lvl="1" indent="-457200" eaLnBrk="1" hangingPunct="1"/>
            <a:endParaRPr lang="en-US" altLang="en-US" sz="2400"/>
          </a:p>
          <a:p>
            <a:pPr marL="533400" indent="-533400" eaLnBrk="1" hangingPunct="1"/>
            <a:r>
              <a:rPr lang="en-US" altLang="en-US" sz="2800"/>
              <a:t>The Soviets surrounded the German capital of Berlin in April of 1945</a:t>
            </a:r>
            <a:r>
              <a:rPr lang="en-US" altLang="en-US" sz="2400"/>
              <a:t> </a:t>
            </a:r>
          </a:p>
        </p:txBody>
      </p:sp>
      <p:pic>
        <p:nvPicPr>
          <p:cNvPr id="53252" name="Picture 5" descr="BattleofBerlin">
            <a:extLst>
              <a:ext uri="{FF2B5EF4-FFF2-40B4-BE49-F238E27FC236}">
                <a16:creationId xmlns:a16="http://schemas.microsoft.com/office/drawing/2014/main" id="{E77D3571-DAAA-4271-BD64-3307683008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600200"/>
            <a:ext cx="6019800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54D59E04-79D8-43DF-8391-710DDBCB9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Battle of Berlin</a:t>
            </a:r>
          </a:p>
        </p:txBody>
      </p:sp>
      <p:pic>
        <p:nvPicPr>
          <p:cNvPr id="54275" name="Picture 6" descr="berlin">
            <a:extLst>
              <a:ext uri="{FF2B5EF4-FFF2-40B4-BE49-F238E27FC236}">
                <a16:creationId xmlns:a16="http://schemas.microsoft.com/office/drawing/2014/main" id="{B905E9DD-FCFB-480B-A0D6-1229C630A6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413" y="1600200"/>
            <a:ext cx="58435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791AD59-ACCD-46B5-AD07-641525D60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Battle for Berlin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1596243-A4AD-43A0-8533-CA74803DC1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Knowing there was no way to win the war, Hitler committed suicide in his underground bunker.</a:t>
            </a:r>
          </a:p>
        </p:txBody>
      </p:sp>
      <p:pic>
        <p:nvPicPr>
          <p:cNvPr id="55300" name="Picture 5" descr="Adolf_Hitler_Stars_and_Stripes_Fuehrer_Dead">
            <a:extLst>
              <a:ext uri="{FF2B5EF4-FFF2-40B4-BE49-F238E27FC236}">
                <a16:creationId xmlns:a16="http://schemas.microsoft.com/office/drawing/2014/main" id="{19AFB7CE-0AF3-4230-9656-0FD5B59359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19200"/>
            <a:ext cx="403383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4EC66EF-D587-4FEF-9BA7-AF7F07B3D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V-E Day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6B7035C-5431-41B7-ABF8-3312016224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On May 7, 1945, the Germans surrendered unconditionally.</a:t>
            </a:r>
          </a:p>
          <a:p>
            <a:pPr marL="577850" indent="-577850" eaLnBrk="1" hangingPunct="1"/>
            <a:r>
              <a:rPr lang="en-US" altLang="en-US" sz="2800"/>
              <a:t>On May 8, 1945, the Allied forces declared V-E Day for “Victory in Europe”</a:t>
            </a:r>
          </a:p>
        </p:txBody>
      </p:sp>
      <p:pic>
        <p:nvPicPr>
          <p:cNvPr id="56324" name="Picture 5" descr="1">
            <a:extLst>
              <a:ext uri="{FF2B5EF4-FFF2-40B4-BE49-F238E27FC236}">
                <a16:creationId xmlns:a16="http://schemas.microsoft.com/office/drawing/2014/main" id="{11F8F199-E042-46FE-AA9A-338C26CA28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271588"/>
            <a:ext cx="49530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6FB6EA2E-9F38-42F1-B659-17884026F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V-E Day</a:t>
            </a:r>
          </a:p>
        </p:txBody>
      </p:sp>
      <p:pic>
        <p:nvPicPr>
          <p:cNvPr id="57347" name="Picture 6" descr="NSPD21_LARGE">
            <a:extLst>
              <a:ext uri="{FF2B5EF4-FFF2-40B4-BE49-F238E27FC236}">
                <a16:creationId xmlns:a16="http://schemas.microsoft.com/office/drawing/2014/main" id="{97D81596-500C-4C3A-B726-708AE71F2C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119188"/>
            <a:ext cx="70866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DC87999-36D4-40DB-8E7B-DEB348F84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U.S. Mourns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39A739A-4689-42A6-BFEC-AF435B4E71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711200" indent="-711200" eaLnBrk="1" hangingPunct="1"/>
            <a:r>
              <a:rPr lang="en-US" altLang="en-US" sz="2800"/>
              <a:t>FDR died suddenly before the Allied forces ended the war in Europe.</a:t>
            </a:r>
          </a:p>
          <a:p>
            <a:pPr marL="1066800" lvl="1" indent="-609600" eaLnBrk="1" hangingPunct="1"/>
            <a:r>
              <a:rPr lang="en-US" altLang="en-US" sz="2400"/>
              <a:t>FDR led the U.S. for 12 years as president.</a:t>
            </a:r>
          </a:p>
          <a:p>
            <a:pPr marL="1066800" lvl="1" indent="-609600" eaLnBrk="1" hangingPunct="1"/>
            <a:r>
              <a:rPr lang="en-US" altLang="en-US" sz="2400"/>
              <a:t>Harry S. Truman became president.</a:t>
            </a:r>
          </a:p>
        </p:txBody>
      </p:sp>
      <p:pic>
        <p:nvPicPr>
          <p:cNvPr id="58372" name="Picture 5" descr="FDR_funeral">
            <a:extLst>
              <a:ext uri="{FF2B5EF4-FFF2-40B4-BE49-F238E27FC236}">
                <a16:creationId xmlns:a16="http://schemas.microsoft.com/office/drawing/2014/main" id="{49739DD1-5A84-413E-B621-046F34750F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76400"/>
            <a:ext cx="44958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5">
            <a:extLst>
              <a:ext uri="{FF2B5EF4-FFF2-40B4-BE49-F238E27FC236}">
                <a16:creationId xmlns:a16="http://schemas.microsoft.com/office/drawing/2014/main" id="{EC33F82A-53FC-48AB-B3F2-7EEAB59A2FA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533400"/>
            <a:ext cx="7315200" cy="586581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>
            <a:extLst>
              <a:ext uri="{FF2B5EF4-FFF2-40B4-BE49-F238E27FC236}">
                <a16:creationId xmlns:a16="http://schemas.microsoft.com/office/drawing/2014/main" id="{149FE764-59C7-4295-AD99-5EEC9AB4E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FDR</a:t>
            </a:r>
          </a:p>
        </p:txBody>
      </p:sp>
      <p:pic>
        <p:nvPicPr>
          <p:cNvPr id="60419" name="Picture 6" descr="fdr">
            <a:extLst>
              <a:ext uri="{FF2B5EF4-FFF2-40B4-BE49-F238E27FC236}">
                <a16:creationId xmlns:a16="http://schemas.microsoft.com/office/drawing/2014/main" id="{2C9B426F-79E7-4B14-A4EA-3EEA98B53C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9788" y="1143000"/>
            <a:ext cx="4881562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B486BB4-0DE7-4FEC-9DDA-533CAF131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Holocaust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68D2409-C169-4211-8D35-B0E77ED779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711200" indent="-711200" eaLnBrk="1" hangingPunct="1"/>
            <a:r>
              <a:rPr lang="en-US" altLang="en-US" sz="2800"/>
              <a:t>Hitler and the Nazi leaders had attempted genocide to rid the world of Jews.</a:t>
            </a:r>
          </a:p>
        </p:txBody>
      </p:sp>
      <p:pic>
        <p:nvPicPr>
          <p:cNvPr id="61444" name="Picture 5" descr="pic6">
            <a:extLst>
              <a:ext uri="{FF2B5EF4-FFF2-40B4-BE49-F238E27FC236}">
                <a16:creationId xmlns:a16="http://schemas.microsoft.com/office/drawing/2014/main" id="{AC29A385-013B-4A1D-9F39-A6EE23284D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28800"/>
            <a:ext cx="4343400" cy="3243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436640149_04aee5d6d4">
            <a:extLst>
              <a:ext uri="{FF2B5EF4-FFF2-40B4-BE49-F238E27FC236}">
                <a16:creationId xmlns:a16="http://schemas.microsoft.com/office/drawing/2014/main" id="{1446314D-6FC6-4A35-8F0B-609BB2B3755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46113"/>
            <a:ext cx="7086600" cy="5278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>
            <a:extLst>
              <a:ext uri="{FF2B5EF4-FFF2-40B4-BE49-F238E27FC236}">
                <a16:creationId xmlns:a16="http://schemas.microsoft.com/office/drawing/2014/main" id="{6A9195A2-D2A5-463C-8620-D65DE256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American tanks in Tunisia</a:t>
            </a:r>
          </a:p>
        </p:txBody>
      </p:sp>
      <p:pic>
        <p:nvPicPr>
          <p:cNvPr id="8195" name="Content Placeholder 6">
            <a:extLst>
              <a:ext uri="{FF2B5EF4-FFF2-40B4-BE49-F238E27FC236}">
                <a16:creationId xmlns:a16="http://schemas.microsoft.com/office/drawing/2014/main" id="{F9F5D1C4-0308-48E6-9221-E208C51C1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0325" y="1600200"/>
            <a:ext cx="6483350" cy="4525963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strdvd">
            <a:extLst>
              <a:ext uri="{FF2B5EF4-FFF2-40B4-BE49-F238E27FC236}">
                <a16:creationId xmlns:a16="http://schemas.microsoft.com/office/drawing/2014/main" id="{8DCA54B5-C9AE-4914-B755-1A0E5161728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0900" y="914400"/>
            <a:ext cx="4900613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holocaust-105064">
            <a:extLst>
              <a:ext uri="{FF2B5EF4-FFF2-40B4-BE49-F238E27FC236}">
                <a16:creationId xmlns:a16="http://schemas.microsoft.com/office/drawing/2014/main" id="{588D9395-BDE0-471E-B96A-C8FFE00DF25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661988"/>
            <a:ext cx="7620000" cy="507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auschwitz">
            <a:extLst>
              <a:ext uri="{FF2B5EF4-FFF2-40B4-BE49-F238E27FC236}">
                <a16:creationId xmlns:a16="http://schemas.microsoft.com/office/drawing/2014/main" id="{7F79DD61-D44B-4547-B6F6-C4FAD31DBDE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101725"/>
            <a:ext cx="6324600" cy="470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auschwitzEPA_468x330">
            <a:extLst>
              <a:ext uri="{FF2B5EF4-FFF2-40B4-BE49-F238E27FC236}">
                <a16:creationId xmlns:a16="http://schemas.microsoft.com/office/drawing/2014/main" id="{3008813B-D342-487A-AC3E-877C19D26DE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82638"/>
            <a:ext cx="7086600" cy="499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berlin2">
            <a:extLst>
              <a:ext uri="{FF2B5EF4-FFF2-40B4-BE49-F238E27FC236}">
                <a16:creationId xmlns:a16="http://schemas.microsoft.com/office/drawing/2014/main" id="{1D191F8A-51B0-46EF-BC78-A6669F2705E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925" y="274638"/>
            <a:ext cx="7296150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0756">
            <a:extLst>
              <a:ext uri="{FF2B5EF4-FFF2-40B4-BE49-F238E27FC236}">
                <a16:creationId xmlns:a16="http://schemas.microsoft.com/office/drawing/2014/main" id="{2BD049E0-58EE-4FA9-98FE-C92DCB33A15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822325"/>
            <a:ext cx="7239000" cy="513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1910B3F-EC4D-4D91-87B5-2C3BBA873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Holocaust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DCA8E26-D635-40A9-9B79-8A7B36D3A3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Thousands of Jews were killed and buried in mass graves.</a:t>
            </a:r>
          </a:p>
          <a:p>
            <a:pPr marL="577850" indent="-577850" eaLnBrk="1" hangingPunct="1"/>
            <a:r>
              <a:rPr lang="en-US" altLang="en-US" sz="2800"/>
              <a:t>Millions were sent to concentration camps, where they lived under inhumane conditions</a:t>
            </a:r>
          </a:p>
        </p:txBody>
      </p:sp>
      <p:pic>
        <p:nvPicPr>
          <p:cNvPr id="69636" name="Picture 4" descr="massGrave">
            <a:extLst>
              <a:ext uri="{FF2B5EF4-FFF2-40B4-BE49-F238E27FC236}">
                <a16:creationId xmlns:a16="http://schemas.microsoft.com/office/drawing/2014/main" id="{6822A4B9-BB26-4412-BB3C-5FADF80423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42672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BergenBelsen-DrKlein">
            <a:extLst>
              <a:ext uri="{FF2B5EF4-FFF2-40B4-BE49-F238E27FC236}">
                <a16:creationId xmlns:a16="http://schemas.microsoft.com/office/drawing/2014/main" id="{4FD787C2-9A7F-40B1-8C77-AB22D845BE3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8600"/>
            <a:ext cx="75438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FDEB6C8-1AFD-409B-ACFF-B4DFBF741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Holocaust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9FF409A-9200-4ED1-BD0E-AF694ACB8A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Thousands died of illness and starvation.</a:t>
            </a:r>
          </a:p>
        </p:txBody>
      </p:sp>
      <p:pic>
        <p:nvPicPr>
          <p:cNvPr id="71684" name="Picture 5" descr="sick">
            <a:extLst>
              <a:ext uri="{FF2B5EF4-FFF2-40B4-BE49-F238E27FC236}">
                <a16:creationId xmlns:a16="http://schemas.microsoft.com/office/drawing/2014/main" id="{B9B0C08D-DE5A-4C90-B222-95C3537521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2275" y="1524000"/>
            <a:ext cx="4748213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72DD06D-E696-4666-B729-AF170F03A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Holocaust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712971E-3EA5-4019-8B6C-C7A93D91E0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Nazis killed Jews in gas chambers and burned their bodies in ovens.</a:t>
            </a:r>
          </a:p>
          <a:p>
            <a:pPr marL="914400" lvl="1" indent="-457200" eaLnBrk="1" hangingPunct="1"/>
            <a:r>
              <a:rPr lang="en-US" altLang="en-US" sz="2400"/>
              <a:t>Approximately 6 million Jews were killed by the Nazis during the Holocaust.</a:t>
            </a:r>
          </a:p>
        </p:txBody>
      </p:sp>
      <p:pic>
        <p:nvPicPr>
          <p:cNvPr id="72708" name="Picture 5" descr="gas chamber">
            <a:extLst>
              <a:ext uri="{FF2B5EF4-FFF2-40B4-BE49-F238E27FC236}">
                <a16:creationId xmlns:a16="http://schemas.microsoft.com/office/drawing/2014/main" id="{5256AD4E-C315-43F7-A5B3-6526FAFDDD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76413"/>
            <a:ext cx="4800600" cy="4395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7A178CF-0460-4E13-A906-862E7730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6848950E-B3F0-4CFB-ABF6-8E84481751B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Americans were defeated in Tunisia. </a:t>
            </a:r>
          </a:p>
          <a:p>
            <a:pPr eaLnBrk="1" hangingPunct="1"/>
            <a:r>
              <a:rPr lang="en-US" altLang="en-US"/>
              <a:t>American general Paton’s forces and British air and naval forces finally drove the Germans out of North Africa in May 1943.</a:t>
            </a:r>
          </a:p>
          <a:p>
            <a:pPr eaLnBrk="1" hangingPunct="1"/>
            <a:endParaRPr lang="en-US" altLang="en-US"/>
          </a:p>
        </p:txBody>
      </p:sp>
      <p:pic>
        <p:nvPicPr>
          <p:cNvPr id="9220" name="Content Placeholder 4">
            <a:extLst>
              <a:ext uri="{FF2B5EF4-FFF2-40B4-BE49-F238E27FC236}">
                <a16:creationId xmlns:a16="http://schemas.microsoft.com/office/drawing/2014/main" id="{A3E53E11-CD56-4A31-9006-792192FCDB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47800"/>
            <a:ext cx="4000500" cy="4876800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 descr="belsen-corpses">
            <a:extLst>
              <a:ext uri="{FF2B5EF4-FFF2-40B4-BE49-F238E27FC236}">
                <a16:creationId xmlns:a16="http://schemas.microsoft.com/office/drawing/2014/main" id="{596D6817-C31B-4AC8-9834-05A2C051649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938213"/>
            <a:ext cx="5991225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Belsen-Bergen-crematorium">
            <a:extLst>
              <a:ext uri="{FF2B5EF4-FFF2-40B4-BE49-F238E27FC236}">
                <a16:creationId xmlns:a16="http://schemas.microsoft.com/office/drawing/2014/main" id="{6782EC3A-B4A5-4B88-8FB4-F72B88C4A08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8975"/>
            <a:ext cx="7010400" cy="537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ovens">
            <a:extLst>
              <a:ext uri="{FF2B5EF4-FFF2-40B4-BE49-F238E27FC236}">
                <a16:creationId xmlns:a16="http://schemas.microsoft.com/office/drawing/2014/main" id="{E23E949F-270C-4035-A871-61D4D1823DD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79475"/>
            <a:ext cx="8001000" cy="5319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303E12A-045E-4BEE-9797-56C1A2771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Ovens</a:t>
            </a:r>
          </a:p>
        </p:txBody>
      </p:sp>
      <p:pic>
        <p:nvPicPr>
          <p:cNvPr id="76803" name="Picture 5" descr="nazi_deathcamppic">
            <a:extLst>
              <a:ext uri="{FF2B5EF4-FFF2-40B4-BE49-F238E27FC236}">
                <a16:creationId xmlns:a16="http://schemas.microsoft.com/office/drawing/2014/main" id="{8DAE56BD-869C-4543-94CD-3DB4B115F0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25563"/>
            <a:ext cx="7391400" cy="5021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AEDD842-93DF-4FB7-81BD-E91B0FBBB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Ovens</a:t>
            </a:r>
          </a:p>
        </p:txBody>
      </p:sp>
      <p:pic>
        <p:nvPicPr>
          <p:cNvPr id="77827" name="Picture 5" descr="111-SC-203461_Buchenwald_ovens_14April1945">
            <a:extLst>
              <a:ext uri="{FF2B5EF4-FFF2-40B4-BE49-F238E27FC236}">
                <a16:creationId xmlns:a16="http://schemas.microsoft.com/office/drawing/2014/main" id="{0D86190A-17BF-4F96-9681-B47F4EFB67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22363"/>
            <a:ext cx="7086600" cy="530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a6b">
            <a:extLst>
              <a:ext uri="{FF2B5EF4-FFF2-40B4-BE49-F238E27FC236}">
                <a16:creationId xmlns:a16="http://schemas.microsoft.com/office/drawing/2014/main" id="{4BD7F56A-964B-4EA1-882B-052E2E2492C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57200"/>
            <a:ext cx="52578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holocaust">
            <a:extLst>
              <a:ext uri="{FF2B5EF4-FFF2-40B4-BE49-F238E27FC236}">
                <a16:creationId xmlns:a16="http://schemas.microsoft.com/office/drawing/2014/main" id="{F7DAF450-33C6-4F46-8FD0-85FF71C7848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03250"/>
            <a:ext cx="7467600" cy="541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BA68571-C3CD-4D55-AB13-57D4DD4AA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Holocaust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407113F-192B-4704-ADBA-BA6A381C18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Besides Jews, millions of Soviet prisoners, Poles, Gypsies, and people with handicaps were killed at concentration camps.</a:t>
            </a:r>
          </a:p>
        </p:txBody>
      </p:sp>
      <p:pic>
        <p:nvPicPr>
          <p:cNvPr id="80900" name="Picture 7" descr="gypsies">
            <a:extLst>
              <a:ext uri="{FF2B5EF4-FFF2-40B4-BE49-F238E27FC236}">
                <a16:creationId xmlns:a16="http://schemas.microsoft.com/office/drawing/2014/main" id="{70189720-15B0-48C3-8A5A-3CD0EB3636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371600"/>
            <a:ext cx="43434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5218AA7-3357-4060-BE45-F6DFCF116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737B448-7213-40C6-B94F-106F50133E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711200" indent="-711200" eaLnBrk="1" hangingPunct="1"/>
            <a:r>
              <a:rPr lang="en-US" altLang="en-US" sz="2800"/>
              <a:t>Not only was the U.S. military base at Pearl Harbor attacked on December 7, 1941, but so was Wake Island, Guam Island, and the Philippines Islands</a:t>
            </a:r>
          </a:p>
        </p:txBody>
      </p:sp>
      <p:pic>
        <p:nvPicPr>
          <p:cNvPr id="81924" name="Picture 5" descr="zerologo">
            <a:extLst>
              <a:ext uri="{FF2B5EF4-FFF2-40B4-BE49-F238E27FC236}">
                <a16:creationId xmlns:a16="http://schemas.microsoft.com/office/drawing/2014/main" id="{BA80D6D8-3C5F-4BA9-B9AF-E57678035B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600200"/>
            <a:ext cx="4800600" cy="354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0435BE6D-8C3C-4D62-A78F-08B8C6254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3B31D0A-1469-4134-9B77-9E514CD155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 the Philippines, Japanese forces captured the capital city of Manila and fiercely attacked American and Filipino troops </a:t>
            </a:r>
          </a:p>
        </p:txBody>
      </p:sp>
      <p:pic>
        <p:nvPicPr>
          <p:cNvPr id="82948" name="Picture 5" descr="japanese-invade">
            <a:extLst>
              <a:ext uri="{FF2B5EF4-FFF2-40B4-BE49-F238E27FC236}">
                <a16:creationId xmlns:a16="http://schemas.microsoft.com/office/drawing/2014/main" id="{097372F5-702F-467C-A970-BC96F4BE54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173163"/>
            <a:ext cx="4572000" cy="4922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3D50DAD-5EA2-4071-A649-62B4E205B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590C2C8-79A3-45D9-B876-A95D339A9C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The Allied nations invaded Italy in September 1943.  </a:t>
            </a:r>
          </a:p>
          <a:p>
            <a:pPr marL="952500" lvl="1" indent="-495300" eaLnBrk="1" hangingPunct="1"/>
            <a:r>
              <a:rPr lang="en-US" altLang="en-US" sz="2400"/>
              <a:t>Sicily fell first then the Allies move on to the mainland.</a:t>
            </a:r>
          </a:p>
        </p:txBody>
      </p:sp>
      <p:pic>
        <p:nvPicPr>
          <p:cNvPr id="10244" name="Picture 5" descr="italy_invasion_1943">
            <a:extLst>
              <a:ext uri="{FF2B5EF4-FFF2-40B4-BE49-F238E27FC236}">
                <a16:creationId xmlns:a16="http://schemas.microsoft.com/office/drawing/2014/main" id="{2D5A0242-968F-42D2-8810-0792A3639E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2775" y="1671638"/>
            <a:ext cx="4073525" cy="4881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ED247A8-D2E2-4562-9579-6F613D88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47AD1A5-BD08-43BF-B02A-60D4028951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The American and Filipino troops were forced to surrender after supplies ran low.</a:t>
            </a:r>
          </a:p>
        </p:txBody>
      </p:sp>
      <p:pic>
        <p:nvPicPr>
          <p:cNvPr id="83972" name="Picture 5" descr="USA-P-PI-40a">
            <a:extLst>
              <a:ext uri="{FF2B5EF4-FFF2-40B4-BE49-F238E27FC236}">
                <a16:creationId xmlns:a16="http://schemas.microsoft.com/office/drawing/2014/main" id="{0590FCC8-0996-490E-A043-AB1F4075BD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447800"/>
            <a:ext cx="5181600" cy="483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6224FB7-7C3C-4E1E-9FD6-CEC805C4A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646F483-919D-470F-9F16-58FEF86355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The sick and starving prisoners of war were forced to walk 60 miles to prison camps by the Japanese</a:t>
            </a:r>
          </a:p>
          <a:p>
            <a:pPr marL="914400" lvl="1" indent="-457200" eaLnBrk="1" hangingPunct="1"/>
            <a:r>
              <a:rPr lang="en-US" altLang="en-US" sz="2400"/>
              <a:t>The walk became known as the Bataan Death March.</a:t>
            </a:r>
          </a:p>
        </p:txBody>
      </p:sp>
      <p:pic>
        <p:nvPicPr>
          <p:cNvPr id="84996" name="Picture 7" descr="bataan3">
            <a:extLst>
              <a:ext uri="{FF2B5EF4-FFF2-40B4-BE49-F238E27FC236}">
                <a16:creationId xmlns:a16="http://schemas.microsoft.com/office/drawing/2014/main" id="{92DCB8E0-C0DB-46E7-AD0E-E6026ABF65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6738" y="1371600"/>
            <a:ext cx="4344987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930BF62-BD81-4EC2-9162-C74BAA943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1A9DA0C3-3966-4FB4-9014-68620B8FC3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More than 20,000 prisoners died along the way.</a:t>
            </a:r>
          </a:p>
          <a:p>
            <a:pPr marL="914400" lvl="1" indent="-457200" eaLnBrk="1" hangingPunct="1"/>
            <a:r>
              <a:rPr lang="en-US" altLang="en-US" sz="2400"/>
              <a:t>The Japanese shot or stabbed those who were too weak to continue the march.</a:t>
            </a:r>
          </a:p>
        </p:txBody>
      </p:sp>
      <p:pic>
        <p:nvPicPr>
          <p:cNvPr id="86020" name="Picture 7" descr="image016">
            <a:extLst>
              <a:ext uri="{FF2B5EF4-FFF2-40B4-BE49-F238E27FC236}">
                <a16:creationId xmlns:a16="http://schemas.microsoft.com/office/drawing/2014/main" id="{D29E3297-56A9-44EB-8445-8ECA25528C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524000"/>
            <a:ext cx="50292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53D67EDA-AA29-4E18-BB8C-39D5CA90E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6B7BD54-14CF-423E-9E4A-4EA413A705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Battle of the Coral Sea</a:t>
            </a:r>
          </a:p>
          <a:p>
            <a:pPr marL="1327150" lvl="2" indent="-412750" eaLnBrk="1" hangingPunct="1"/>
            <a:r>
              <a:rPr lang="en-US" altLang="en-US" sz="2000"/>
              <a:t>Americans prevented Japan from attacking Australia.</a:t>
            </a:r>
          </a:p>
        </p:txBody>
      </p:sp>
      <p:pic>
        <p:nvPicPr>
          <p:cNvPr id="87044" name="Picture 5" descr="maplge">
            <a:extLst>
              <a:ext uri="{FF2B5EF4-FFF2-40B4-BE49-F238E27FC236}">
                <a16:creationId xmlns:a16="http://schemas.microsoft.com/office/drawing/2014/main" id="{C07D013D-AE6F-484B-8A14-5A58D83F37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336675"/>
            <a:ext cx="5410200" cy="514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1AA040F4-DB0F-4CD4-A748-9D4236A07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B062ADB-73D9-438A-BB73-9CAF0C0A22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400"/>
              <a:t>Battle of Midway</a:t>
            </a:r>
          </a:p>
          <a:p>
            <a:pPr marL="952500" lvl="1" indent="-495300" eaLnBrk="1" hangingPunct="1"/>
            <a:r>
              <a:rPr lang="en-US" altLang="en-US" sz="2000"/>
              <a:t>This was the first major loss for Japan</a:t>
            </a:r>
          </a:p>
          <a:p>
            <a:pPr marL="1327150" lvl="2" indent="-412750" eaLnBrk="1" hangingPunct="1"/>
            <a:r>
              <a:rPr lang="en-US" altLang="en-US" sz="1800"/>
              <a:t>Americans destroyed 4 Japanese aircraft carriers and hundreds of airplanes in the battle.</a:t>
            </a:r>
          </a:p>
        </p:txBody>
      </p:sp>
      <p:pic>
        <p:nvPicPr>
          <p:cNvPr id="88068" name="Picture 7" descr="bmidwa3">
            <a:extLst>
              <a:ext uri="{FF2B5EF4-FFF2-40B4-BE49-F238E27FC236}">
                <a16:creationId xmlns:a16="http://schemas.microsoft.com/office/drawing/2014/main" id="{0A058A97-EA3B-4189-BDC6-1368337488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098550"/>
            <a:ext cx="5181600" cy="522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14F358B9-2B4E-4E62-A416-23A66C6C3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06A15207-50DF-4656-8FB8-1E7240A0A9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400"/>
              <a:t>Island Hopping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000"/>
              <a:t>A strategy used by General MacArthur and Admiral Chester Nimitz, commanders of the Allied forces in the Pacific.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000"/>
              <a:t>The idea was to capture strategic islands that could be used as bases from which they moved  others closer to the Philippines and Japan.</a:t>
            </a:r>
          </a:p>
        </p:txBody>
      </p:sp>
      <p:pic>
        <p:nvPicPr>
          <p:cNvPr id="89092" name="Picture 5" descr="island hopping">
            <a:extLst>
              <a:ext uri="{FF2B5EF4-FFF2-40B4-BE49-F238E27FC236}">
                <a16:creationId xmlns:a16="http://schemas.microsoft.com/office/drawing/2014/main" id="{67C20E7C-B67C-4490-A654-00358519F1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6075" y="1295400"/>
            <a:ext cx="4992688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9D0FD57B-9A41-4758-9C37-5E13F3404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928E415-C719-48E7-B91D-0055F8E8DE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 marL="952500" lvl="1" indent="-495300" eaLnBrk="1" hangingPunct="1"/>
            <a:r>
              <a:rPr lang="en-US" altLang="en-US" sz="2400"/>
              <a:t>Guadalcanal</a:t>
            </a:r>
          </a:p>
          <a:p>
            <a:pPr marL="1327150" lvl="2" indent="-412750" eaLnBrk="1" hangingPunct="1"/>
            <a:r>
              <a:rPr lang="en-US" altLang="en-US" sz="2000"/>
              <a:t>Heavy fighting occurred on this Solomon Island from August 1942 until February 1943.</a:t>
            </a:r>
          </a:p>
          <a:p>
            <a:pPr marL="1327150" lvl="2" indent="-412750" eaLnBrk="1" hangingPunct="1"/>
            <a:r>
              <a:rPr lang="en-US" altLang="en-US" sz="2000"/>
              <a:t>In the end, Americans finally seized control of this strategic island from the Japanese.</a:t>
            </a:r>
          </a:p>
        </p:txBody>
      </p:sp>
      <p:pic>
        <p:nvPicPr>
          <p:cNvPr id="90116" name="Picture 5" descr="Guadalcanal">
            <a:extLst>
              <a:ext uri="{FF2B5EF4-FFF2-40B4-BE49-F238E27FC236}">
                <a16:creationId xmlns:a16="http://schemas.microsoft.com/office/drawing/2014/main" id="{1CCA9BA6-7CED-4C8E-B6C1-7D4515C597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633538"/>
            <a:ext cx="5181600" cy="4538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4FDA33A4-F390-4D5A-B2FA-B275BD5DF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83222FF-C707-471A-9EE0-A317D46867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pPr marL="952500" lvl="1" indent="-495300" eaLnBrk="1" hangingPunct="1"/>
            <a:r>
              <a:rPr lang="en-US" altLang="en-US" sz="2400"/>
              <a:t>Guam </a:t>
            </a:r>
          </a:p>
          <a:p>
            <a:pPr marL="1327150" lvl="2" indent="-412750" eaLnBrk="1" hangingPunct="1"/>
            <a:r>
              <a:rPr lang="en-US" altLang="en-US" sz="2000"/>
              <a:t>Guam was seized from the Japanese in June of 1944.</a:t>
            </a:r>
          </a:p>
          <a:p>
            <a:pPr marL="1327150" lvl="2" indent="-412750" eaLnBrk="1" hangingPunct="1"/>
            <a:r>
              <a:rPr lang="en-US" altLang="en-US" sz="2000"/>
              <a:t>It was an important base from where bomb strikes against Japan were launched.</a:t>
            </a:r>
          </a:p>
        </p:txBody>
      </p:sp>
      <p:pic>
        <p:nvPicPr>
          <p:cNvPr id="91140" name="Picture 5" descr="Guam">
            <a:extLst>
              <a:ext uri="{FF2B5EF4-FFF2-40B4-BE49-F238E27FC236}">
                <a16:creationId xmlns:a16="http://schemas.microsoft.com/office/drawing/2014/main" id="{3D8E13A5-69B3-4D7D-815F-198842C4CA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676400"/>
            <a:ext cx="50292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8E36A4B-FD0D-496C-B2E1-889C20E2D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343C4F3-F65B-47B8-9F34-B141DAABE1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 marL="952500" lvl="1" indent="-495300" eaLnBrk="1" hangingPunct="1"/>
            <a:r>
              <a:rPr lang="en-US" altLang="en-US" sz="2000"/>
              <a:t>Battle of Leyte Gulf</a:t>
            </a:r>
          </a:p>
          <a:p>
            <a:pPr marL="1327150" lvl="2" indent="-412750" eaLnBrk="1" hangingPunct="1"/>
            <a:r>
              <a:rPr lang="en-US" altLang="en-US" sz="1800"/>
              <a:t>Leyte Gulf is located in the Philippines</a:t>
            </a:r>
          </a:p>
          <a:p>
            <a:pPr marL="1327150" lvl="2" indent="-412750" eaLnBrk="1" hangingPunct="1"/>
            <a:r>
              <a:rPr lang="en-US" altLang="en-US" sz="1800"/>
              <a:t>This was the largest naval battle in the history of the U.S.</a:t>
            </a:r>
          </a:p>
          <a:p>
            <a:pPr marL="1743075" lvl="3" indent="-371475" eaLnBrk="1" hangingPunct="1"/>
            <a:r>
              <a:rPr lang="en-US" altLang="en-US" sz="1600"/>
              <a:t>The battle involved 282 ships.</a:t>
            </a:r>
          </a:p>
          <a:p>
            <a:pPr marL="1327150" lvl="2" indent="-412750" eaLnBrk="1" hangingPunct="1"/>
            <a:r>
              <a:rPr lang="en-US" altLang="en-US" sz="1800"/>
              <a:t>Most of the Japanese fleet was destroyed by the American ships.</a:t>
            </a:r>
          </a:p>
        </p:txBody>
      </p:sp>
      <p:pic>
        <p:nvPicPr>
          <p:cNvPr id="92164" name="Picture 5" descr="leyte">
            <a:extLst>
              <a:ext uri="{FF2B5EF4-FFF2-40B4-BE49-F238E27FC236}">
                <a16:creationId xmlns:a16="http://schemas.microsoft.com/office/drawing/2014/main" id="{37F2730B-BC16-44FF-8C00-2199EB3AC6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600200"/>
            <a:ext cx="45720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626E073-2473-49E5-AEF7-8C182E7EC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Pacific Front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1F20530-2C0B-44BD-9A8E-EB5F8D053C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marL="952500" lvl="1" indent="-495300" eaLnBrk="1" hangingPunct="1"/>
            <a:r>
              <a:rPr lang="en-US" altLang="en-US" sz="2400"/>
              <a:t>Iwo Jima and Okinawa</a:t>
            </a:r>
          </a:p>
          <a:p>
            <a:pPr marL="1327150" lvl="2" indent="-412750" eaLnBrk="1" hangingPunct="1"/>
            <a:r>
              <a:rPr lang="en-US" altLang="en-US" sz="2000"/>
              <a:t>These islands were captured in March and June of 1945 after fierce fighting.</a:t>
            </a:r>
          </a:p>
          <a:p>
            <a:pPr marL="1327150" lvl="2" indent="-412750" eaLnBrk="1" hangingPunct="1"/>
            <a:r>
              <a:rPr lang="en-US" altLang="en-US" sz="2000"/>
              <a:t>Thousands of Americans were killed, and many thousands more were wounded.</a:t>
            </a:r>
          </a:p>
        </p:txBody>
      </p:sp>
      <p:pic>
        <p:nvPicPr>
          <p:cNvPr id="93188" name="Picture 5" descr="okinawa2">
            <a:extLst>
              <a:ext uri="{FF2B5EF4-FFF2-40B4-BE49-F238E27FC236}">
                <a16:creationId xmlns:a16="http://schemas.microsoft.com/office/drawing/2014/main" id="{F657FA72-F3E8-4A75-9B19-F0F61C4BA7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600200"/>
            <a:ext cx="47244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>
            <a:extLst>
              <a:ext uri="{FF2B5EF4-FFF2-40B4-BE49-F238E27FC236}">
                <a16:creationId xmlns:a16="http://schemas.microsoft.com/office/drawing/2014/main" id="{C2C6D16F-DE09-467F-8177-1DB9F77E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Sicily Invasion</a:t>
            </a:r>
          </a:p>
        </p:txBody>
      </p:sp>
      <p:pic>
        <p:nvPicPr>
          <p:cNvPr id="11267" name="Content Placeholder 6">
            <a:extLst>
              <a:ext uri="{FF2B5EF4-FFF2-40B4-BE49-F238E27FC236}">
                <a16:creationId xmlns:a16="http://schemas.microsoft.com/office/drawing/2014/main" id="{AD4DC0F7-C7AA-42B5-8095-6F77819F7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512050" cy="5287963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CEE6F5BD-7BCA-434E-A78B-09EB8D294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Okinawa &amp; Iwo Jima</a:t>
            </a:r>
          </a:p>
        </p:txBody>
      </p:sp>
      <p:pic>
        <p:nvPicPr>
          <p:cNvPr id="94211" name="Picture 5" descr="japan-okinawa%20map">
            <a:extLst>
              <a:ext uri="{FF2B5EF4-FFF2-40B4-BE49-F238E27FC236}">
                <a16:creationId xmlns:a16="http://schemas.microsoft.com/office/drawing/2014/main" id="{FC4875E7-6F52-4DEF-A22A-81EBB90926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00200"/>
            <a:ext cx="5173663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 descr="okinawa">
            <a:extLst>
              <a:ext uri="{FF2B5EF4-FFF2-40B4-BE49-F238E27FC236}">
                <a16:creationId xmlns:a16="http://schemas.microsoft.com/office/drawing/2014/main" id="{108C3D3D-1289-4A7E-944D-E5A3C502C56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852488"/>
            <a:ext cx="7010400" cy="5227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>
            <a:extLst>
              <a:ext uri="{FF2B5EF4-FFF2-40B4-BE49-F238E27FC236}">
                <a16:creationId xmlns:a16="http://schemas.microsoft.com/office/drawing/2014/main" id="{68CD7183-D49E-433D-8D4E-13997D983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Okinawa &amp; Iwo Jima</a:t>
            </a:r>
          </a:p>
        </p:txBody>
      </p:sp>
      <p:pic>
        <p:nvPicPr>
          <p:cNvPr id="96259" name="Picture 6" descr="Iwo-Jima-dead-Americans">
            <a:extLst>
              <a:ext uri="{FF2B5EF4-FFF2-40B4-BE49-F238E27FC236}">
                <a16:creationId xmlns:a16="http://schemas.microsoft.com/office/drawing/2014/main" id="{F022F01A-6C19-4A1B-981D-4B2EA03A17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33500"/>
            <a:ext cx="8382000" cy="4967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5" descr="DJ_Japanese_Caves_Iwo_Jima_1957">
            <a:extLst>
              <a:ext uri="{FF2B5EF4-FFF2-40B4-BE49-F238E27FC236}">
                <a16:creationId xmlns:a16="http://schemas.microsoft.com/office/drawing/2014/main" id="{830C02E8-7081-4164-BF4F-94BEE420A4E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274638"/>
            <a:ext cx="6731000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 descr="USMC-C-Saipan-p19">
            <a:extLst>
              <a:ext uri="{FF2B5EF4-FFF2-40B4-BE49-F238E27FC236}">
                <a16:creationId xmlns:a16="http://schemas.microsoft.com/office/drawing/2014/main" id="{734741FB-0138-48CA-A366-6BA5940EEAD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692150"/>
            <a:ext cx="8128000" cy="501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144okinawa_810x540o">
            <a:extLst>
              <a:ext uri="{FF2B5EF4-FFF2-40B4-BE49-F238E27FC236}">
                <a16:creationId xmlns:a16="http://schemas.microsoft.com/office/drawing/2014/main" id="{037285CA-90DD-4F44-A926-93DD1F70310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628650"/>
            <a:ext cx="771525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5" descr="Underground-Hangar">
            <a:extLst>
              <a:ext uri="{FF2B5EF4-FFF2-40B4-BE49-F238E27FC236}">
                <a16:creationId xmlns:a16="http://schemas.microsoft.com/office/drawing/2014/main" id="{083C9B79-283A-4F37-A10A-14935F16682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047750"/>
            <a:ext cx="79248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5" descr="150-mm-japanese-gun-okinawa">
            <a:extLst>
              <a:ext uri="{FF2B5EF4-FFF2-40B4-BE49-F238E27FC236}">
                <a16:creationId xmlns:a16="http://schemas.microsoft.com/office/drawing/2014/main" id="{04F5F640-82C1-443E-A2E6-92F8F67A704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9688" y="274638"/>
            <a:ext cx="6524625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55C8A89B-3FFB-4505-B192-6108840A7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Okinawa &amp; Iwo Jima</a:t>
            </a:r>
          </a:p>
        </p:txBody>
      </p:sp>
      <p:pic>
        <p:nvPicPr>
          <p:cNvPr id="102403" name="Picture 5" descr="okinawa">
            <a:extLst>
              <a:ext uri="{FF2B5EF4-FFF2-40B4-BE49-F238E27FC236}">
                <a16:creationId xmlns:a16="http://schemas.microsoft.com/office/drawing/2014/main" id="{D5F0DA9F-67AF-4CBC-AE06-79169BA5DF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7315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E5F68E56-6E3E-4AB1-BE17-54C0D5E15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Okinawa &amp; Iwo Jima</a:t>
            </a:r>
          </a:p>
        </p:txBody>
      </p:sp>
      <p:pic>
        <p:nvPicPr>
          <p:cNvPr id="103427" name="Picture 5" descr="iwo_jima">
            <a:extLst>
              <a:ext uri="{FF2B5EF4-FFF2-40B4-BE49-F238E27FC236}">
                <a16:creationId xmlns:a16="http://schemas.microsoft.com/office/drawing/2014/main" id="{AD2DB6C3-9886-4AB0-A054-FBC7B1A5C8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19200"/>
            <a:ext cx="5562600" cy="534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2075</Words>
  <Application>Microsoft Office PowerPoint</Application>
  <PresentationFormat>On-screen Show (4:3)</PresentationFormat>
  <Paragraphs>238</Paragraphs>
  <Slides>140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42" baseType="lpstr">
      <vt:lpstr>Arial</vt:lpstr>
      <vt:lpstr>Default Design</vt:lpstr>
      <vt:lpstr>Chapter 11 Sections 4 &amp; 5</vt:lpstr>
      <vt:lpstr>PowerPoint Presentation</vt:lpstr>
      <vt:lpstr>PowerPoint Presentation</vt:lpstr>
      <vt:lpstr>PowerPoint Presentation</vt:lpstr>
      <vt:lpstr>PowerPoint Presentation</vt:lpstr>
      <vt:lpstr>American tanks in Tunisia</vt:lpstr>
      <vt:lpstr>PowerPoint Presentation</vt:lpstr>
      <vt:lpstr>PowerPoint Presentation</vt:lpstr>
      <vt:lpstr>Sicily Invasion</vt:lpstr>
      <vt:lpstr>PowerPoint Presentation</vt:lpstr>
      <vt:lpstr>Anzio, Italy Invasion</vt:lpstr>
      <vt:lpstr>Rome falls to the Americans</vt:lpstr>
      <vt:lpstr>Italians welcome the Americans</vt:lpstr>
      <vt:lpstr>PowerPoint Presentation</vt:lpstr>
      <vt:lpstr>PowerPoint Presentation</vt:lpstr>
      <vt:lpstr>Dresden, Germany</vt:lpstr>
      <vt:lpstr>Eastern Front</vt:lpstr>
      <vt:lpstr>Leningrad</vt:lpstr>
      <vt:lpstr>Moscow</vt:lpstr>
      <vt:lpstr>Soviets defend Moscow </vt:lpstr>
      <vt:lpstr>Stalingrad</vt:lpstr>
      <vt:lpstr>Stalingrad</vt:lpstr>
      <vt:lpstr>Stalingrad</vt:lpstr>
      <vt:lpstr>PowerPoint Presentation</vt:lpstr>
      <vt:lpstr>Invasion Of France</vt:lpstr>
      <vt:lpstr>June 6, 1944 “D-Day”</vt:lpstr>
      <vt:lpstr>PowerPoint Presentation</vt:lpstr>
      <vt:lpstr>Utah Beach : Americans</vt:lpstr>
      <vt:lpstr>Utah Beach</vt:lpstr>
      <vt:lpstr>Omaha Beach: Americans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Gold Beach: British</vt:lpstr>
      <vt:lpstr>Sword Beach: British</vt:lpstr>
      <vt:lpstr>Juno Beach: Canadians</vt:lpstr>
      <vt:lpstr>PowerPoint Presentation</vt:lpstr>
      <vt:lpstr>PowerPoint Presentation</vt:lpstr>
      <vt:lpstr>PowerPoint Presentation</vt:lpstr>
      <vt:lpstr>PowerPoint Presentation</vt:lpstr>
      <vt:lpstr>Paris</vt:lpstr>
      <vt:lpstr>PowerPoint Presentation</vt:lpstr>
      <vt:lpstr>Paris</vt:lpstr>
      <vt:lpstr>Victory In Europe </vt:lpstr>
      <vt:lpstr>The Battle of the Bulge</vt:lpstr>
      <vt:lpstr>BATTLE OF THE BULGE</vt:lpstr>
      <vt:lpstr>PowerPoint Presentation</vt:lpstr>
      <vt:lpstr>Battle for Berlin</vt:lpstr>
      <vt:lpstr>Battle of Berlin</vt:lpstr>
      <vt:lpstr>Battle for Berlin</vt:lpstr>
      <vt:lpstr>V-E Day</vt:lpstr>
      <vt:lpstr>V-E Day</vt:lpstr>
      <vt:lpstr>The U.S. Mourns</vt:lpstr>
      <vt:lpstr>PowerPoint Presentation</vt:lpstr>
      <vt:lpstr>FDR</vt:lpstr>
      <vt:lpstr>Holocaust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Holocaust </vt:lpstr>
      <vt:lpstr>PowerPoint Presentation</vt:lpstr>
      <vt:lpstr>Holocaust </vt:lpstr>
      <vt:lpstr>Holocaust </vt:lpstr>
      <vt:lpstr>PowerPoint Presentation</vt:lpstr>
      <vt:lpstr>PowerPoint Presentation</vt:lpstr>
      <vt:lpstr>PowerPoint Presentation</vt:lpstr>
      <vt:lpstr>Ovens</vt:lpstr>
      <vt:lpstr>Ovens</vt:lpstr>
      <vt:lpstr>PowerPoint Presentation</vt:lpstr>
      <vt:lpstr>PowerPoint Presentation</vt:lpstr>
      <vt:lpstr>Holocaust </vt:lpstr>
      <vt:lpstr>The Pacific Front</vt:lpstr>
      <vt:lpstr>The Pacific Front</vt:lpstr>
      <vt:lpstr>The Pacific Front</vt:lpstr>
      <vt:lpstr>The Pacific Front</vt:lpstr>
      <vt:lpstr>The Pacific Front</vt:lpstr>
      <vt:lpstr>The Pacific Front</vt:lpstr>
      <vt:lpstr>The Pacific Front</vt:lpstr>
      <vt:lpstr>The Pacific Front</vt:lpstr>
      <vt:lpstr>The Pacific Front</vt:lpstr>
      <vt:lpstr>The Pacific Front</vt:lpstr>
      <vt:lpstr>The Pacific Front</vt:lpstr>
      <vt:lpstr>The Pacific Front</vt:lpstr>
      <vt:lpstr>Okinawa &amp; Iwo Jima</vt:lpstr>
      <vt:lpstr>PowerPoint Presentation</vt:lpstr>
      <vt:lpstr>Okinawa &amp; Iwo Jima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Okinawa &amp; Iwo Jima</vt:lpstr>
      <vt:lpstr>Okinawa &amp; Iwo Jima</vt:lpstr>
      <vt:lpstr>Okinawa &amp; Iwo Jima</vt:lpstr>
      <vt:lpstr>The Pacific Front</vt:lpstr>
      <vt:lpstr>The Pacific Front</vt:lpstr>
      <vt:lpstr>Kamikaze</vt:lpstr>
      <vt:lpstr>The Atomic Bomb</vt:lpstr>
      <vt:lpstr>The Atomic Bomb</vt:lpstr>
      <vt:lpstr>The Atomic Bomb</vt:lpstr>
      <vt:lpstr>The Atomic Bomb</vt:lpstr>
      <vt:lpstr>The Atomic Bomb</vt:lpstr>
      <vt:lpstr>The Atomic Bomb</vt:lpstr>
      <vt:lpstr>Enola Gay</vt:lpstr>
      <vt:lpstr>Hiroshima</vt:lpstr>
      <vt:lpstr>Hiroshima</vt:lpstr>
      <vt:lpstr>Hiroshima</vt:lpstr>
      <vt:lpstr>The Atomic Bomb</vt:lpstr>
      <vt:lpstr>Nagasaki</vt:lpstr>
      <vt:lpstr>Nagasaki</vt:lpstr>
      <vt:lpstr>The Atomic Bomb</vt:lpstr>
      <vt:lpstr>Atomic Bomb</vt:lpstr>
      <vt:lpstr>Atomic Bomb</vt:lpstr>
      <vt:lpstr>Atomic Bomb</vt:lpstr>
      <vt:lpstr>The Atomic Bomb</vt:lpstr>
      <vt:lpstr>Atomic Bomb</vt:lpstr>
      <vt:lpstr>Atomic Bomb</vt:lpstr>
      <vt:lpstr>The War Ends</vt:lpstr>
      <vt:lpstr>The War Ends</vt:lpstr>
      <vt:lpstr>The War Ends</vt:lpstr>
      <vt:lpstr>Japan Surrenders aboard the U.S.S. Missouri</vt:lpstr>
      <vt:lpstr>Japan Surrenders</vt:lpstr>
      <vt:lpstr>Nuremburg War Crimes Trial</vt:lpstr>
      <vt:lpstr>The War Ends</vt:lpstr>
      <vt:lpstr>Tokyo War Crimes Trial</vt:lpstr>
      <vt:lpstr>Results of the war WWII was the most destructive War in history. </vt:lpstr>
      <vt:lpstr>Results of the war</vt:lpstr>
      <vt:lpstr>Results of the war</vt:lpstr>
      <vt:lpstr>Results of the war</vt:lpstr>
      <vt:lpstr>Results of the war</vt:lpstr>
      <vt:lpstr>WWII Memorial in Washington D.C.</vt:lpstr>
      <vt:lpstr>WWII Memorial in Washington D.C.</vt:lpstr>
      <vt:lpstr>WWII Memorial in Washington D.C.</vt:lpstr>
      <vt:lpstr>WWII Memorial in Washington D.C.</vt:lpstr>
    </vt:vector>
  </TitlesOfParts>
  <Company>SHSD161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User</dc:creator>
  <cp:lastModifiedBy>Roxanne Rodgers</cp:lastModifiedBy>
  <cp:revision>41</cp:revision>
  <dcterms:created xsi:type="dcterms:W3CDTF">2008-04-21T20:03:57Z</dcterms:created>
  <dcterms:modified xsi:type="dcterms:W3CDTF">2020-02-12T18:46:46Z</dcterms:modified>
</cp:coreProperties>
</file>