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2" r:id="rId16"/>
    <p:sldId id="270" r:id="rId17"/>
    <p:sldId id="271" r:id="rId18"/>
    <p:sldId id="272" r:id="rId19"/>
    <p:sldId id="273" r:id="rId20"/>
    <p:sldId id="30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3" r:id="rId42"/>
    <p:sldId id="304" r:id="rId43"/>
    <p:sldId id="305" r:id="rId44"/>
    <p:sldId id="306" r:id="rId45"/>
    <p:sldId id="309" r:id="rId46"/>
    <p:sldId id="310" r:id="rId47"/>
    <p:sldId id="307" r:id="rId48"/>
    <p:sldId id="295" r:id="rId49"/>
    <p:sldId id="296" r:id="rId50"/>
    <p:sldId id="297" r:id="rId51"/>
    <p:sldId id="298" r:id="rId52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60"/>
  </p:normalViewPr>
  <p:slideViewPr>
    <p:cSldViewPr>
      <p:cViewPr varScale="1">
        <p:scale>
          <a:sx n="62" d="100"/>
          <a:sy n="62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Rodgers" userId="a12c481e-6715-44c4-bf4a-fff4b41f5ff3" providerId="ADAL" clId="{73F8186C-7D0B-4017-A26B-25170ECB673E}"/>
    <pc:docChg chg="modSld">
      <pc:chgData name="Roxanne Rodgers" userId="a12c481e-6715-44c4-bf4a-fff4b41f5ff3" providerId="ADAL" clId="{73F8186C-7D0B-4017-A26B-25170ECB673E}" dt="2020-02-07T17:00:49.022" v="15" actId="20577"/>
      <pc:docMkLst>
        <pc:docMk/>
      </pc:docMkLst>
      <pc:sldChg chg="modSp">
        <pc:chgData name="Roxanne Rodgers" userId="a12c481e-6715-44c4-bf4a-fff4b41f5ff3" providerId="ADAL" clId="{73F8186C-7D0B-4017-A26B-25170ECB673E}" dt="2020-02-07T17:00:49.022" v="15" actId="20577"/>
        <pc:sldMkLst>
          <pc:docMk/>
          <pc:sldMk cId="0" sldId="256"/>
        </pc:sldMkLst>
        <pc:spChg chg="mod">
          <ac:chgData name="Roxanne Rodgers" userId="a12c481e-6715-44c4-bf4a-fff4b41f5ff3" providerId="ADAL" clId="{73F8186C-7D0B-4017-A26B-25170ECB673E}" dt="2020-02-07T17:00:49.022" v="15" actId="20577"/>
          <ac:spMkLst>
            <pc:docMk/>
            <pc:sldMk cId="0" sldId="256"/>
            <ac:spMk id="3074" creationId="{3D3FE9DA-AF22-4D25-9AF1-809919AE57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6FF6F4-D006-4626-BA4D-090967A0D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84448-9620-4399-AE60-2278A8494A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 smtClean="0"/>
            </a:lvl1pPr>
          </a:lstStyle>
          <a:p>
            <a:pPr>
              <a:defRPr/>
            </a:pPr>
            <a:fld id="{E5B08ACA-14AC-4CED-A6EE-E89EDF785D9C}" type="datetimeFigureOut">
              <a:rPr lang="en-US"/>
              <a:pPr>
                <a:defRPr/>
              </a:pPr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56456-F404-468B-83E4-14DCAC9620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EB53F-18B3-4209-B218-6442581B45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D9E781-B77C-494B-891B-4F34008DC6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DB154-F206-4D0D-AC5C-45BECBFFA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3755D3-59D4-4722-BC40-62337400C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26A06-E720-4A97-B1E4-5E6D762E5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A364C-9593-41F9-A73A-939DBC625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275FAF-9D41-43CC-8E0A-C6178146C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8CC6F3-CE84-4010-9D65-7A10992E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109AE-BC1C-4D02-84B0-22A519FF0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7360A-61D3-47EA-AAF3-8ABC048DB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7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D1C16-3EF0-454A-B1C3-2C349298F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D33C5-99FD-41FE-A1A9-9A91F84E2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036895-E4FF-4DB2-BCE8-5F52417CB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B5202-BFC1-4AFA-B0DA-5C06BEEC1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4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2FD9F-7DA9-4318-A0A4-548476996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1F14C-A86A-43F2-9E58-36733806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82A01-700C-4F08-B8B4-FAAE7454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03E6B-DAB1-403E-A989-D7EE67D10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B498ACF-3822-467C-BB3C-298AD2A2F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23FF68-2620-4BAA-8979-354C648D1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2F3B5DB-1F38-47E8-9F2D-C81B4FD4D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2709A-B1C2-4A00-BE60-F63148949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21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FE4D3F-DD64-40F5-9B03-F9758BC04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0D72-FC35-49B8-BDF7-393D1505F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54C4D4-87C3-49BA-A387-9768D2CD2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C8A92-687B-4CC6-9E39-B6195662C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3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981E2-0489-4DD1-8891-0FDD6BA44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7EA76D-1956-4C65-B31C-893663ECD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3EFD1-9603-4E38-9CE1-3E289B597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E41E-A060-4E19-A191-CE303925B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12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26114-E5E9-4DCD-8D2D-8A22B1052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7BFC6-5215-4BB6-AA2C-F5D625393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66425-6CE5-411B-98E6-93D60FC3D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18674-98CC-40F5-9377-89C2CC419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84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18E19-5394-466B-A135-405CD67CB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342C4-7FCB-47E6-80D7-866D5CD88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83D07-722C-4CE1-A554-5BAB69D32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0896F-51B6-400D-8694-515F5574C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0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EE4ED-5B74-4A3B-B1C2-8B573908F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B29B7B-13EA-4683-8133-780E1687D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BC656B-DE95-4D57-AD2C-83F5D3F7A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01786-B643-4D51-8304-63F6FFB76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7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B4C854-4C0D-45E0-B6B7-6015A37C1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B2EA26-983B-47D8-8A96-BDDFC23CB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D9A481-3451-41B3-9130-5ECFF5FE1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74477-A8ED-4141-A6EB-412CEF55B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17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B932CB-E1D2-4D1E-BC6C-DB5F4542E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9E4C82-CDD8-45A7-B4FE-830000BA2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4883A2-5526-44D2-8CBA-7B681AA6B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4CE90-8AF3-42D5-9ED1-B4BCFCCF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8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8470A-497D-4F2B-902F-9EC280417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07164-195E-4298-A28D-B4867BD8F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A5131-52FD-4B0B-9828-A401460AD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E75CB-3D0B-4E88-B67D-4A1CF24EA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6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D790-1E72-479B-A144-0225BC0EE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4676E-8D3A-4720-9FDA-A099CDE2F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27544-C470-4DBE-8E2F-7324548F9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2EC0E-7456-452B-B2E0-AD962644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1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73F52D-BBAF-4B72-B89B-5B2ADFC99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D53E1E-9C84-41DF-8836-27BBFE45B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FF8E74-2143-4081-8DD9-10A38DF372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D443A6-06A2-4231-8BEB-5EFAED74D9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C82E3E-6AC4-403C-B825-CCE80162A9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9F5EC6C-8D04-479D-B340-6289090D73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3D3FE9DA-AF22-4D25-9AF1-809919AE5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War Begins: World War II</a:t>
            </a:r>
            <a:br>
              <a:rPr lang="en-US" altLang="en-US"/>
            </a:br>
            <a:r>
              <a:rPr lang="en-US" altLang="en-US"/>
              <a:t>Section 11.2</a:t>
            </a:r>
          </a:p>
        </p:txBody>
      </p:sp>
      <p:pic>
        <p:nvPicPr>
          <p:cNvPr id="3075" name="Picture 6" descr="T374042A">
            <a:extLst>
              <a:ext uri="{FF2B5EF4-FFF2-40B4-BE49-F238E27FC236}">
                <a16:creationId xmlns:a16="http://schemas.microsoft.com/office/drawing/2014/main" id="{189DD674-823E-4AD1-A581-9CB44E5B6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04938"/>
            <a:ext cx="7543800" cy="496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3D5410F-1079-4F62-9EC4-191BBAF5E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Hitler On The Attack</a:t>
            </a:r>
          </a:p>
        </p:txBody>
      </p:sp>
      <p:pic>
        <p:nvPicPr>
          <p:cNvPr id="12291" name="Picture 10" descr="hitler1">
            <a:extLst>
              <a:ext uri="{FF2B5EF4-FFF2-40B4-BE49-F238E27FC236}">
                <a16:creationId xmlns:a16="http://schemas.microsoft.com/office/drawing/2014/main" id="{FAD92855-05FF-46F0-BC0C-B8CA570BB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25550"/>
            <a:ext cx="7391400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155EF3-DF53-47C6-93DC-ABC612C47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AABFC2-37BA-4B70-A863-BE993E3707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Germany invades and takes over Denmark and Norway in April of 1940</a:t>
            </a:r>
          </a:p>
        </p:txBody>
      </p:sp>
      <p:pic>
        <p:nvPicPr>
          <p:cNvPr id="13316" name="Picture 5" descr="92187_550x550_mb_art_R0">
            <a:extLst>
              <a:ext uri="{FF2B5EF4-FFF2-40B4-BE49-F238E27FC236}">
                <a16:creationId xmlns:a16="http://schemas.microsoft.com/office/drawing/2014/main" id="{9D11A330-5D91-4057-A993-E3F55F4DA8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143000"/>
            <a:ext cx="5486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8A55F0-5C45-43D4-9229-1ACC2CEB4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1584F33-B306-4E34-A169-D378320DF6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Germany invades and takes over Belgium and the Netherlands in May of 1940</a:t>
            </a:r>
          </a:p>
          <a:p>
            <a:pPr marL="914400" lvl="1" indent="-457200" eaLnBrk="1" hangingPunct="1"/>
            <a:r>
              <a:rPr lang="en-US" altLang="en-US" sz="2400"/>
              <a:t>Belgium and the Netherlands surrender after terrible bombing raids</a:t>
            </a:r>
            <a:r>
              <a:rPr lang="en-US" altLang="en-US" sz="2000"/>
              <a:t> </a:t>
            </a:r>
          </a:p>
        </p:txBody>
      </p:sp>
      <p:pic>
        <p:nvPicPr>
          <p:cNvPr id="14340" name="Picture 5" descr="stuka">
            <a:extLst>
              <a:ext uri="{FF2B5EF4-FFF2-40B4-BE49-F238E27FC236}">
                <a16:creationId xmlns:a16="http://schemas.microsoft.com/office/drawing/2014/main" id="{7FA4B7E6-892E-471C-A2ED-8DCACB673B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1988" y="914400"/>
            <a:ext cx="4424362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0678AED1-4842-4AAE-969F-770596A86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Axis Invade France</a:t>
            </a:r>
          </a:p>
        </p:txBody>
      </p:sp>
      <p:pic>
        <p:nvPicPr>
          <p:cNvPr id="15363" name="Picture 7" descr="Western_Europe_1940">
            <a:extLst>
              <a:ext uri="{FF2B5EF4-FFF2-40B4-BE49-F238E27FC236}">
                <a16:creationId xmlns:a16="http://schemas.microsoft.com/office/drawing/2014/main" id="{9B9CCDDE-45A0-4F5D-BB58-DA9102947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57288"/>
            <a:ext cx="7315200" cy="541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29935C-FD02-4D4E-B3AB-A57E6B5D4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BAF65CC-1030-424B-ABB3-5AB0926577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</a:pPr>
            <a:r>
              <a:rPr lang="en-US" altLang="en-US" sz="2400"/>
              <a:t>Germany chases overpowered, retreating allied troops west to the English Channel where they were trapped.</a:t>
            </a:r>
          </a:p>
          <a:p>
            <a:pPr marL="952500" lvl="1" indent="-495300" eaLnBrk="1" hangingPunct="1">
              <a:lnSpc>
                <a:spcPct val="80000"/>
              </a:lnSpc>
            </a:pPr>
            <a:r>
              <a:rPr lang="en-US" altLang="en-US" sz="2000"/>
              <a:t>More than 800 British ships crossed the channel and rescued more than 300,000 French and British troops.</a:t>
            </a:r>
          </a:p>
        </p:txBody>
      </p:sp>
      <p:pic>
        <p:nvPicPr>
          <p:cNvPr id="16388" name="Picture 5" descr="dunkirk1">
            <a:extLst>
              <a:ext uri="{FF2B5EF4-FFF2-40B4-BE49-F238E27FC236}">
                <a16:creationId xmlns:a16="http://schemas.microsoft.com/office/drawing/2014/main" id="{6BF34B22-0B33-4B9F-97C6-C15FBBEEAE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905000"/>
            <a:ext cx="5334000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B676AA95-9B99-429A-9164-08167E4D9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6" descr="3242485">
            <a:extLst>
              <a:ext uri="{FF2B5EF4-FFF2-40B4-BE49-F238E27FC236}">
                <a16:creationId xmlns:a16="http://schemas.microsoft.com/office/drawing/2014/main" id="{45A76BD4-049E-456E-9F37-2FDD9F393D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62125"/>
            <a:ext cx="8077200" cy="420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75B47E9-B971-4B59-92B8-40BA964F1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0EC00E5-1D4C-4418-8BAF-90EDE837B0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Italy invaded France from the southeast to help Germany.</a:t>
            </a:r>
          </a:p>
          <a:p>
            <a:pPr marL="952500" lvl="1" indent="-495300" eaLnBrk="1" hangingPunct="1"/>
            <a:r>
              <a:rPr lang="en-US" altLang="en-US" sz="2400"/>
              <a:t>Japan also joined in to help Germany and Italy in France.</a:t>
            </a:r>
          </a:p>
          <a:p>
            <a:pPr marL="952500" lvl="1" indent="-495300" eaLnBrk="1" hangingPunct="1"/>
            <a:r>
              <a:rPr lang="en-US" altLang="en-US" sz="2400"/>
              <a:t>Germany continued to move into France toward Paris.</a:t>
            </a:r>
          </a:p>
        </p:txBody>
      </p:sp>
      <p:pic>
        <p:nvPicPr>
          <p:cNvPr id="18436" name="Picture 5" descr="mussolini">
            <a:extLst>
              <a:ext uri="{FF2B5EF4-FFF2-40B4-BE49-F238E27FC236}">
                <a16:creationId xmlns:a16="http://schemas.microsoft.com/office/drawing/2014/main" id="{BC398B90-F88A-4990-8F72-88001A2DE0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863" y="1447800"/>
            <a:ext cx="41656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DFDDE76-16F9-4E16-BB10-9E5A742FB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6C771F0-02E7-47F8-AC03-4E80D00AF9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Germany used the blitzkrieg offensive to attack Paris in June of 1940.</a:t>
            </a:r>
          </a:p>
          <a:p>
            <a:pPr marL="914400" lvl="1" indent="-457200" eaLnBrk="1" hangingPunct="1"/>
            <a:r>
              <a:rPr lang="en-US" altLang="en-US" sz="2400"/>
              <a:t>After 2 weeks of fighting, the French surrendered.</a:t>
            </a:r>
          </a:p>
        </p:txBody>
      </p:sp>
      <p:pic>
        <p:nvPicPr>
          <p:cNvPr id="19460" name="Picture 5" descr="Untitled-1">
            <a:extLst>
              <a:ext uri="{FF2B5EF4-FFF2-40B4-BE49-F238E27FC236}">
                <a16:creationId xmlns:a16="http://schemas.microsoft.com/office/drawing/2014/main" id="{C0A465A5-2E2B-4B7A-A7CD-A5DF367B52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0"/>
            <a:ext cx="4648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E5C30D7-37E3-4FAA-8B65-ECD5D6FEE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4004E78-10C0-460B-AC5A-08904EE5CA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Germany dominated all of western Europe, except for Great Britain</a:t>
            </a:r>
          </a:p>
        </p:txBody>
      </p:sp>
      <p:pic>
        <p:nvPicPr>
          <p:cNvPr id="20484" name="Picture 7" descr="map7">
            <a:extLst>
              <a:ext uri="{FF2B5EF4-FFF2-40B4-BE49-F238E27FC236}">
                <a16:creationId xmlns:a16="http://schemas.microsoft.com/office/drawing/2014/main" id="{2AFD19F4-3C68-418A-BA0D-3D19DA1041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914400"/>
            <a:ext cx="4219575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E15BFA5-EE25-4CA4-A3A8-FA308F79A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46DF9FF-EE02-4FDE-885B-932BF8CA05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The Germans bombed Great Britain in August of 1940.</a:t>
            </a:r>
          </a:p>
          <a:p>
            <a:pPr marL="952500" lvl="1" indent="-495300" eaLnBrk="1" hangingPunct="1"/>
            <a:r>
              <a:rPr lang="en-US" altLang="en-US" sz="2400"/>
              <a:t>Many civilians were killed in the raid.</a:t>
            </a:r>
          </a:p>
          <a:p>
            <a:pPr marL="952500" lvl="1" indent="-495300" eaLnBrk="1" hangingPunct="1"/>
            <a:r>
              <a:rPr lang="en-US" altLang="en-US" sz="2400"/>
              <a:t>Shipyards, industries, and cities were destroyed.</a:t>
            </a:r>
          </a:p>
        </p:txBody>
      </p:sp>
      <p:pic>
        <p:nvPicPr>
          <p:cNvPr id="21508" name="Picture 5" descr="blitz-tower-bridge">
            <a:extLst>
              <a:ext uri="{FF2B5EF4-FFF2-40B4-BE49-F238E27FC236}">
                <a16:creationId xmlns:a16="http://schemas.microsoft.com/office/drawing/2014/main" id="{0BD07DCC-FE70-46AC-90E7-3059FD17FD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838200"/>
            <a:ext cx="50292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0DA458-D919-4C2C-A065-0CEA3BE60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C35B432-5C66-4601-9D91-54321CB4EE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War in Europe</a:t>
            </a:r>
          </a:p>
          <a:p>
            <a:pPr marL="1066800" lvl="1" indent="-609600" eaLnBrk="1" hangingPunct="1"/>
            <a:r>
              <a:rPr lang="en-US" altLang="en-US" sz="2400"/>
              <a:t>WWII began in September 1939, when Great Britain and France declared war on Germany.</a:t>
            </a:r>
          </a:p>
          <a:p>
            <a:pPr marL="1422400" lvl="2" indent="-508000" eaLnBrk="1" hangingPunct="1"/>
            <a:r>
              <a:rPr lang="en-US" altLang="en-US" sz="2000"/>
              <a:t>Germany’s invasion of Poland was the deciding final factor.</a:t>
            </a:r>
          </a:p>
        </p:txBody>
      </p:sp>
      <p:pic>
        <p:nvPicPr>
          <p:cNvPr id="4100" name="Picture 6" descr="ww2-newspaper">
            <a:extLst>
              <a:ext uri="{FF2B5EF4-FFF2-40B4-BE49-F238E27FC236}">
                <a16:creationId xmlns:a16="http://schemas.microsoft.com/office/drawing/2014/main" id="{9ADFAC8F-623B-4284-A45A-D99A8475DC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4495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London">
            <a:extLst>
              <a:ext uri="{FF2B5EF4-FFF2-40B4-BE49-F238E27FC236}">
                <a16:creationId xmlns:a16="http://schemas.microsoft.com/office/drawing/2014/main" id="{8FB23EEC-102F-4C28-8C59-D229D44923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3588"/>
            <a:ext cx="8153400" cy="574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6C68811-CA05-4AD7-80AF-E457BAF34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630203B-4F00-4E3E-BBCD-242C1EB510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British Royal Air Force counter-attacked the German air force, causing heavy losses for the Germans.</a:t>
            </a:r>
          </a:p>
          <a:p>
            <a:pPr marL="1295400" lvl="2" indent="-381000" eaLnBrk="1" hangingPunct="1"/>
            <a:r>
              <a:rPr lang="en-US" altLang="en-US" sz="2000"/>
              <a:t>Hitler finally called off the Battle of Britain in October of 1940.</a:t>
            </a:r>
          </a:p>
        </p:txBody>
      </p:sp>
      <p:pic>
        <p:nvPicPr>
          <p:cNvPr id="23556" name="Picture 5" descr="27124">
            <a:extLst>
              <a:ext uri="{FF2B5EF4-FFF2-40B4-BE49-F238E27FC236}">
                <a16:creationId xmlns:a16="http://schemas.microsoft.com/office/drawing/2014/main" id="{23258E89-9055-47C0-8C69-E850A30B49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00200"/>
            <a:ext cx="5105400" cy="345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DBA024-0FD9-4E11-AEDD-7942D67E9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A57A99-934D-48ED-A8CA-F24AC1BDF4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British Prime Minister Winston Churchill’s plan to not surrender to Germany had worked.</a:t>
            </a:r>
          </a:p>
        </p:txBody>
      </p:sp>
      <p:pic>
        <p:nvPicPr>
          <p:cNvPr id="24580" name="Picture 5" descr="winston">
            <a:extLst>
              <a:ext uri="{FF2B5EF4-FFF2-40B4-BE49-F238E27FC236}">
                <a16:creationId xmlns:a16="http://schemas.microsoft.com/office/drawing/2014/main" id="{ADDD6298-F64C-4525-B936-9A1A12C9C0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1975" y="1143000"/>
            <a:ext cx="4340225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CEA62B-9AB7-4656-B39F-81BB0BEA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10D643-9802-4483-B4C6-BAAD5967D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In June of 1941 Germany invaded the Soviet Union</a:t>
            </a:r>
          </a:p>
          <a:p>
            <a:pPr marL="952500" lvl="1" indent="-495300" eaLnBrk="1" hangingPunct="1"/>
            <a:r>
              <a:rPr lang="en-US" altLang="en-US" sz="2400"/>
              <a:t>Hitler broke the Nazi-Soviet agreement with Stalin.</a:t>
            </a:r>
          </a:p>
        </p:txBody>
      </p:sp>
      <p:pic>
        <p:nvPicPr>
          <p:cNvPr id="25604" name="Picture 5" descr="barbarossa">
            <a:extLst>
              <a:ext uri="{FF2B5EF4-FFF2-40B4-BE49-F238E27FC236}">
                <a16:creationId xmlns:a16="http://schemas.microsoft.com/office/drawing/2014/main" id="{F5515918-E870-4650-AC33-805E91F81C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171575"/>
            <a:ext cx="556260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03FBDC22-119E-48F6-96D4-7A7EA410D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America And The War</a:t>
            </a:r>
          </a:p>
        </p:txBody>
      </p:sp>
      <p:pic>
        <p:nvPicPr>
          <p:cNvPr id="26627" name="Picture 7" descr="07_Picture9">
            <a:extLst>
              <a:ext uri="{FF2B5EF4-FFF2-40B4-BE49-F238E27FC236}">
                <a16:creationId xmlns:a16="http://schemas.microsoft.com/office/drawing/2014/main" id="{72849BAE-19B7-4251-B13E-926663238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781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B837292-8F08-456E-849B-D6E0C0FF6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2A2DA53-E479-438C-973B-036FB16DBA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United States wanted to stay neutral</a:t>
            </a:r>
          </a:p>
          <a:p>
            <a:pPr marL="952500" lvl="1" indent="-495300" eaLnBrk="1" hangingPunct="1"/>
            <a:r>
              <a:rPr lang="en-US" altLang="en-US" sz="2000"/>
              <a:t>A group supporting isolationism was formed called the America First Committee.</a:t>
            </a:r>
          </a:p>
          <a:p>
            <a:pPr marL="1327150" lvl="2" indent="-412750" eaLnBrk="1" hangingPunct="1"/>
            <a:r>
              <a:rPr lang="en-US" altLang="en-US" sz="1800"/>
              <a:t>Henry Ford and Charles Lindbergh were among the group’s leaders.</a:t>
            </a:r>
          </a:p>
          <a:p>
            <a:pPr marL="1327150" lvl="2" indent="-412750" eaLnBrk="1" hangingPunct="1"/>
            <a:r>
              <a:rPr lang="en-US" altLang="en-US" sz="1800"/>
              <a:t>They believed America should stay out of Europe’s problems.</a:t>
            </a:r>
          </a:p>
        </p:txBody>
      </p:sp>
      <p:pic>
        <p:nvPicPr>
          <p:cNvPr id="27652" name="Picture 5" descr="iso-postal">
            <a:extLst>
              <a:ext uri="{FF2B5EF4-FFF2-40B4-BE49-F238E27FC236}">
                <a16:creationId xmlns:a16="http://schemas.microsoft.com/office/drawing/2014/main" id="{1CD8A562-84A8-4FCB-8C47-18A14CC036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1600200"/>
            <a:ext cx="439737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B31062-BAD5-4EF4-8581-5BFDB2945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47B0C29-B4B9-4D5C-977A-23D16C6809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The United States became more and more concerned about what was happening in Europe</a:t>
            </a:r>
          </a:p>
          <a:p>
            <a:pPr marL="952500" lvl="1" indent="-495300" eaLnBrk="1" hangingPunct="1"/>
            <a:r>
              <a:rPr lang="en-US" altLang="en-US" sz="2400"/>
              <a:t>FDR prepared for war even though he promised not to get involved.</a:t>
            </a:r>
          </a:p>
        </p:txBody>
      </p:sp>
      <p:pic>
        <p:nvPicPr>
          <p:cNvPr id="28676" name="Picture 5" descr="FDR_HOMEPAGE_PIC">
            <a:extLst>
              <a:ext uri="{FF2B5EF4-FFF2-40B4-BE49-F238E27FC236}">
                <a16:creationId xmlns:a16="http://schemas.microsoft.com/office/drawing/2014/main" id="{F9687624-B3AD-437D-BCB2-2C022356FF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863" y="1143000"/>
            <a:ext cx="4251325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92D043D-025E-409C-9D2F-4460CA92F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9C9105-E147-4A92-8AB5-B9E5933F8E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Congress approved a build up of the Navy in 1938</a:t>
            </a:r>
          </a:p>
        </p:txBody>
      </p:sp>
      <p:pic>
        <p:nvPicPr>
          <p:cNvPr id="29700" name="Picture 5" descr="murdrow">
            <a:extLst>
              <a:ext uri="{FF2B5EF4-FFF2-40B4-BE49-F238E27FC236}">
                <a16:creationId xmlns:a16="http://schemas.microsoft.com/office/drawing/2014/main" id="{FF89810D-77B8-4567-9F0B-A5E12C0DA5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066800"/>
            <a:ext cx="5486400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0C11451-F2B3-4187-B4A6-E5AB87B02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6A1E530-C3C6-432E-8959-9C93DA1AF4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In 1939 Congress passed a NEW Neutrality Act that permitted the U.S. to sell weapons to countries that had the money to pay for them.</a:t>
            </a:r>
          </a:p>
        </p:txBody>
      </p:sp>
      <p:pic>
        <p:nvPicPr>
          <p:cNvPr id="30724" name="Picture 5" descr="lease-lend">
            <a:extLst>
              <a:ext uri="{FF2B5EF4-FFF2-40B4-BE49-F238E27FC236}">
                <a16:creationId xmlns:a16="http://schemas.microsoft.com/office/drawing/2014/main" id="{E6F0BD2D-401F-41C1-8C02-1626865AF6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19200"/>
            <a:ext cx="4648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62AADE3-9BC9-4F0B-9429-55DE0241D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2ED6FEC-FBBA-46AE-9B7E-C89B449767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The first peace time draft in history was signed by FDR in 1940.</a:t>
            </a:r>
          </a:p>
          <a:p>
            <a:pPr marL="952500" lvl="1" indent="-495300" eaLnBrk="1" hangingPunct="1"/>
            <a:r>
              <a:rPr lang="en-US" altLang="en-US" sz="2400"/>
              <a:t>Called the Selective Training and Service Act.</a:t>
            </a:r>
          </a:p>
          <a:p>
            <a:pPr marL="952500" lvl="1" indent="-495300" eaLnBrk="1" hangingPunct="1"/>
            <a:r>
              <a:rPr lang="en-US" altLang="en-US" sz="2400"/>
              <a:t>American men, ages 21 – 35, were required to register for the draft.</a:t>
            </a:r>
          </a:p>
        </p:txBody>
      </p:sp>
      <p:pic>
        <p:nvPicPr>
          <p:cNvPr id="31748" name="Picture 5" descr="Singing_GIs">
            <a:extLst>
              <a:ext uri="{FF2B5EF4-FFF2-40B4-BE49-F238E27FC236}">
                <a16:creationId xmlns:a16="http://schemas.microsoft.com/office/drawing/2014/main" id="{D71B7000-E70E-46E6-961C-D835118C72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19200"/>
            <a:ext cx="4724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9CFB14-2589-448F-853E-C4C034B7C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DF305D5-9275-46FD-8B5B-C8DA61FA6E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Germany’s rapid and powerful invasion of Poland was called </a:t>
            </a:r>
            <a:r>
              <a:rPr lang="en-US" altLang="en-US" sz="2800" i="1"/>
              <a:t>blitzkrieg</a:t>
            </a:r>
            <a:r>
              <a:rPr lang="en-US" altLang="en-US" sz="2800"/>
              <a:t>, or “lightning war”.</a:t>
            </a:r>
          </a:p>
        </p:txBody>
      </p:sp>
      <p:pic>
        <p:nvPicPr>
          <p:cNvPr id="5124" name="Picture 5" descr="polen">
            <a:extLst>
              <a:ext uri="{FF2B5EF4-FFF2-40B4-BE49-F238E27FC236}">
                <a16:creationId xmlns:a16="http://schemas.microsoft.com/office/drawing/2014/main" id="{F32DD6DE-8491-48B6-9418-F4A81A31FB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002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29464EE-5973-45B9-A436-D48E3D36E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9BA06E7-2BC7-47D4-809B-40B93D9035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March 1941, Congress passed the Lend-Lease Act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Allowed the U.S. to sell, lend, or lease weapons or supplies to any country that was important to the defense of the U.S.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1800"/>
              <a:t>This law allowed the U.S. to help the British and French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1800"/>
              <a:t>Isolationists were afraid the law would lead to further American involvement in the war.</a:t>
            </a:r>
            <a:r>
              <a:rPr lang="en-US" altLang="en-US" sz="2000"/>
              <a:t> </a:t>
            </a:r>
          </a:p>
        </p:txBody>
      </p:sp>
      <p:pic>
        <p:nvPicPr>
          <p:cNvPr id="32772" name="Picture 7" descr="LendLease_Pix3">
            <a:extLst>
              <a:ext uri="{FF2B5EF4-FFF2-40B4-BE49-F238E27FC236}">
                <a16:creationId xmlns:a16="http://schemas.microsoft.com/office/drawing/2014/main" id="{3C53BC5A-52F3-4FFF-8C80-27D5873843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22400"/>
            <a:ext cx="4724400" cy="513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1581F68-3D80-49CD-A2EF-405026D7B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A6A13C0-30EB-44B6-9D3D-903AF64F6A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April 1941, American ships began escorting British cargo ships in the Atlantic.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German submarines had been attacking British ships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Now, the Germans began shooting at American ships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1800"/>
              <a:t>FDR ordered American naval ships to shoot any German or Italian ships found in certain areas.</a:t>
            </a:r>
          </a:p>
        </p:txBody>
      </p:sp>
      <p:pic>
        <p:nvPicPr>
          <p:cNvPr id="33796" name="Picture 5" descr="Haida02">
            <a:extLst>
              <a:ext uri="{FF2B5EF4-FFF2-40B4-BE49-F238E27FC236}">
                <a16:creationId xmlns:a16="http://schemas.microsoft.com/office/drawing/2014/main" id="{E5669413-978E-43E1-B05A-ED38230241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371600"/>
            <a:ext cx="41529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B3C955E-4518-40B2-8ED3-7CF7CED4A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F053884-C237-4A48-A924-0CEFB8B35E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711200" indent="-711200" eaLnBrk="1" hangingPunct="1"/>
            <a:r>
              <a:rPr lang="en-US" altLang="en-US" sz="2800"/>
              <a:t>The Japanese Threat</a:t>
            </a:r>
          </a:p>
          <a:p>
            <a:pPr marL="1066800" lvl="1" indent="-609600" eaLnBrk="1" hangingPunct="1"/>
            <a:r>
              <a:rPr lang="en-US" altLang="en-US" sz="2400"/>
              <a:t>A new Japanese prime minister came to power in 1941 named General Hideki Tojo.</a:t>
            </a:r>
          </a:p>
        </p:txBody>
      </p:sp>
      <p:pic>
        <p:nvPicPr>
          <p:cNvPr id="34820" name="Picture 5" descr="Hideki_Tojo">
            <a:extLst>
              <a:ext uri="{FF2B5EF4-FFF2-40B4-BE49-F238E27FC236}">
                <a16:creationId xmlns:a16="http://schemas.microsoft.com/office/drawing/2014/main" id="{61C8D0F1-9D43-44C4-942F-8B8FD732C9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4525" y="990600"/>
            <a:ext cx="4510088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5BE0361-577B-48A0-BD92-DD165EDC1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F81433F-9CD7-4E95-AB28-3668ADB84E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Japan controlled much of China in the 1930’s, but Tojo felt it was important to acquire more territories.</a:t>
            </a:r>
          </a:p>
          <a:p>
            <a:pPr marL="952500" lvl="1" indent="-495300" eaLnBrk="1" hangingPunct="1"/>
            <a:r>
              <a:rPr lang="en-US" altLang="en-US" sz="2000"/>
              <a:t>Took over Indochina in 1940</a:t>
            </a:r>
          </a:p>
          <a:p>
            <a:pPr marL="952500" lvl="1" indent="-495300" eaLnBrk="1" hangingPunct="1"/>
            <a:r>
              <a:rPr lang="en-US" altLang="en-US" sz="2000"/>
              <a:t>Tojo wanted to control the Dutch Indies, British Malaya, and the Philippines. </a:t>
            </a:r>
          </a:p>
          <a:p>
            <a:pPr marL="1327150" lvl="2" indent="-412750" eaLnBrk="1" hangingPunct="1"/>
            <a:r>
              <a:rPr lang="en-US" altLang="en-US" sz="1800"/>
              <a:t>The Philippines were a United States territory.</a:t>
            </a:r>
          </a:p>
        </p:txBody>
      </p:sp>
      <p:pic>
        <p:nvPicPr>
          <p:cNvPr id="35844" name="Picture 5" descr="Hideki%20Tojo">
            <a:extLst>
              <a:ext uri="{FF2B5EF4-FFF2-40B4-BE49-F238E27FC236}">
                <a16:creationId xmlns:a16="http://schemas.microsoft.com/office/drawing/2014/main" id="{2A32C45E-3EB0-47AE-A405-5CA100DE5A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638" y="1143000"/>
            <a:ext cx="4618037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9FAA1C5-2118-4781-A22F-31800C14A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DAA5B0F-69C9-4CE5-B4AF-5A13C9B31A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In response to Japan’s aggression, the U.S. put economic pressure on Japan. </a:t>
            </a:r>
          </a:p>
          <a:p>
            <a:pPr marL="952500" lvl="1" indent="-495300" eaLnBrk="1" hangingPunct="1"/>
            <a:r>
              <a:rPr lang="en-US" altLang="en-US" sz="2000"/>
              <a:t>FDR froze all Japanese assets in American banks, so Japan could not get its money from the U.S.</a:t>
            </a:r>
          </a:p>
          <a:p>
            <a:pPr marL="952500" lvl="1" indent="-495300" eaLnBrk="1" hangingPunct="1"/>
            <a:r>
              <a:rPr lang="en-US" altLang="en-US" sz="2000"/>
              <a:t>The U.S. stopped selling gasoline, oil, and other resources to Japan.</a:t>
            </a:r>
          </a:p>
        </p:txBody>
      </p:sp>
      <p:pic>
        <p:nvPicPr>
          <p:cNvPr id="36868" name="Picture 5" descr="miz_japan_goes_revolutionary">
            <a:extLst>
              <a:ext uri="{FF2B5EF4-FFF2-40B4-BE49-F238E27FC236}">
                <a16:creationId xmlns:a16="http://schemas.microsoft.com/office/drawing/2014/main" id="{E4CD72D8-C6B4-4F24-8CD9-12D917BA0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68047D-893C-4AB2-96D0-B09E5ADFE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15996C4-3925-42AB-8F03-6AF86B4734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The economic pressure angered Tojo and he planned an attack on the United States.</a:t>
            </a:r>
          </a:p>
          <a:p>
            <a:pPr marL="914400" lvl="1" indent="-457200" eaLnBrk="1" hangingPunct="1"/>
            <a:r>
              <a:rPr lang="en-US" altLang="en-US" sz="2400"/>
              <a:t>Tojo felt Japan could win a war with the United States.</a:t>
            </a:r>
          </a:p>
        </p:txBody>
      </p:sp>
      <p:pic>
        <p:nvPicPr>
          <p:cNvPr id="37892" name="Picture 5" descr="1">
            <a:extLst>
              <a:ext uri="{FF2B5EF4-FFF2-40B4-BE49-F238E27FC236}">
                <a16:creationId xmlns:a16="http://schemas.microsoft.com/office/drawing/2014/main" id="{601299AF-D2D9-4FBE-9C7D-95D03ED099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295400"/>
            <a:ext cx="5181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4672773E-CE62-4F12-B5A2-863963171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December 7, 1941</a:t>
            </a:r>
          </a:p>
        </p:txBody>
      </p:sp>
      <p:pic>
        <p:nvPicPr>
          <p:cNvPr id="38915" name="Picture 7" descr="PearlHarbor">
            <a:extLst>
              <a:ext uri="{FF2B5EF4-FFF2-40B4-BE49-F238E27FC236}">
                <a16:creationId xmlns:a16="http://schemas.microsoft.com/office/drawing/2014/main" id="{8B4B3374-F3CC-4D2A-847D-F11242A64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772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7B5618E-BA8E-4F1E-8839-339CE0948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13B784B-414D-4EF5-97AD-F98A3712B9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514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Japanese warplanes attacked an American military base in Pearl Harbor, Hawaii.</a:t>
            </a:r>
          </a:p>
        </p:txBody>
      </p:sp>
      <p:pic>
        <p:nvPicPr>
          <p:cNvPr id="39940" name="Picture 5" descr="pearl_harbor_630x">
            <a:extLst>
              <a:ext uri="{FF2B5EF4-FFF2-40B4-BE49-F238E27FC236}">
                <a16:creationId xmlns:a16="http://schemas.microsoft.com/office/drawing/2014/main" id="{85F80831-28EB-444E-9ACA-844E43F559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447800"/>
            <a:ext cx="6324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7B864D0-0FEF-48B9-9BEE-7F21E0994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F7128BB-EE2D-4900-AD66-1B6758F9A4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More than 2,300 people were killed, including many civilians.</a:t>
            </a:r>
          </a:p>
        </p:txBody>
      </p:sp>
      <p:pic>
        <p:nvPicPr>
          <p:cNvPr id="40964" name="Picture 5" descr="g604950">
            <a:extLst>
              <a:ext uri="{FF2B5EF4-FFF2-40B4-BE49-F238E27FC236}">
                <a16:creationId xmlns:a16="http://schemas.microsoft.com/office/drawing/2014/main" id="{497930A9-84CB-4586-9751-8F0DC9BF55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874713"/>
            <a:ext cx="5638800" cy="522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F7B673E-1A9A-427D-A930-9DABEF916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48731DA-2700-4FAF-BDD6-13EEB365BE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Eight battleships, three cruisers, four other ships, and hundreds of planes on the ground were destroyed.</a:t>
            </a:r>
          </a:p>
        </p:txBody>
      </p:sp>
      <p:pic>
        <p:nvPicPr>
          <p:cNvPr id="41988" name="Picture 5" descr="0000016c">
            <a:extLst>
              <a:ext uri="{FF2B5EF4-FFF2-40B4-BE49-F238E27FC236}">
                <a16:creationId xmlns:a16="http://schemas.microsoft.com/office/drawing/2014/main" id="{6E6672C6-FE24-46B7-820F-23F97CF164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4775" y="914400"/>
            <a:ext cx="4765675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E0E05A-743D-4E1A-BCAD-35C484BBD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5FD8C9-E45C-4A87-941B-E226CC547B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Thousands of German soldiers invaded Poland</a:t>
            </a:r>
          </a:p>
        </p:txBody>
      </p:sp>
      <p:pic>
        <p:nvPicPr>
          <p:cNvPr id="6148" name="Picture 5" descr="44975">
            <a:extLst>
              <a:ext uri="{FF2B5EF4-FFF2-40B4-BE49-F238E27FC236}">
                <a16:creationId xmlns:a16="http://schemas.microsoft.com/office/drawing/2014/main" id="{7D2D29AA-E9CD-4F0D-8D9B-6CB56FEFC9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00200"/>
            <a:ext cx="46831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6CEB8E3-C55B-4366-80B9-78CAE8CD7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8E37999-2042-4CDD-902E-39629ACA36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Pearl Harbor was the worst defeat in the history of the U.S. military.</a:t>
            </a:r>
          </a:p>
        </p:txBody>
      </p:sp>
      <p:pic>
        <p:nvPicPr>
          <p:cNvPr id="43012" name="Picture 7" descr="pearl-harbor-uss-virginia">
            <a:extLst>
              <a:ext uri="{FF2B5EF4-FFF2-40B4-BE49-F238E27FC236}">
                <a16:creationId xmlns:a16="http://schemas.microsoft.com/office/drawing/2014/main" id="{C9F4B37E-8D42-4465-80BF-62B4705E04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143000"/>
            <a:ext cx="5867400" cy="470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g40056">
            <a:extLst>
              <a:ext uri="{FF2B5EF4-FFF2-40B4-BE49-F238E27FC236}">
                <a16:creationId xmlns:a16="http://schemas.microsoft.com/office/drawing/2014/main" id="{E4BF0307-B13F-46C5-B233-B66F5B1A7FC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19088"/>
            <a:ext cx="8305800" cy="6370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pearl-harbor">
            <a:extLst>
              <a:ext uri="{FF2B5EF4-FFF2-40B4-BE49-F238E27FC236}">
                <a16:creationId xmlns:a16="http://schemas.microsoft.com/office/drawing/2014/main" id="{38B1F20F-3941-4EC6-A563-F579AE77668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0488"/>
            <a:ext cx="8001000" cy="640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Pearlhbr">
            <a:extLst>
              <a:ext uri="{FF2B5EF4-FFF2-40B4-BE49-F238E27FC236}">
                <a16:creationId xmlns:a16="http://schemas.microsoft.com/office/drawing/2014/main" id="{6E3FB217-619B-4D79-85C8-417F3AC74EA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09600"/>
            <a:ext cx="8458200" cy="568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pearlharborattack">
            <a:extLst>
              <a:ext uri="{FF2B5EF4-FFF2-40B4-BE49-F238E27FC236}">
                <a16:creationId xmlns:a16="http://schemas.microsoft.com/office/drawing/2014/main" id="{FDDD7B03-EA03-48D8-AF59-2DA88DF7D22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4988"/>
            <a:ext cx="8610600" cy="528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C827B6D0-640D-46D0-9212-FA8F10AC0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8131" name="Picture 5" descr="2636250">
            <a:extLst>
              <a:ext uri="{FF2B5EF4-FFF2-40B4-BE49-F238E27FC236}">
                <a16:creationId xmlns:a16="http://schemas.microsoft.com/office/drawing/2014/main" id="{F3EC0170-7878-4E9B-925A-426DD1559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19125"/>
            <a:ext cx="6324600" cy="623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E0090C51-1868-454C-AB67-A2A04D5C8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5" name="Picture 6" descr="kamikaze">
            <a:extLst>
              <a:ext uri="{FF2B5EF4-FFF2-40B4-BE49-F238E27FC236}">
                <a16:creationId xmlns:a16="http://schemas.microsoft.com/office/drawing/2014/main" id="{7B3D913F-D09D-4A27-ADA1-7778EA0AC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2588"/>
            <a:ext cx="8153400" cy="624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pearl-harbor-map">
            <a:extLst>
              <a:ext uri="{FF2B5EF4-FFF2-40B4-BE49-F238E27FC236}">
                <a16:creationId xmlns:a16="http://schemas.microsoft.com/office/drawing/2014/main" id="{FCF260CD-E24A-4E47-B52C-3417EE2B470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85800"/>
            <a:ext cx="80772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17DB383-8DB8-4004-B06B-DFA22C961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BA945E5-C32B-4863-814F-255F21D7BC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Americans quickly supported involvement in WWII after Pearl Harbor.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Congress declared war on Japan on December 8, 1941.</a:t>
            </a:r>
          </a:p>
        </p:txBody>
      </p:sp>
      <p:pic>
        <p:nvPicPr>
          <p:cNvPr id="51204" name="Picture 5" descr="P-PEARL2">
            <a:extLst>
              <a:ext uri="{FF2B5EF4-FFF2-40B4-BE49-F238E27FC236}">
                <a16:creationId xmlns:a16="http://schemas.microsoft.com/office/drawing/2014/main" id="{65E13E8C-543B-4E75-90A4-592FDCE344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14400"/>
            <a:ext cx="4818063" cy="521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39A21AD-442F-49FB-A455-E1C264E32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8EF3576-900E-4475-8EF2-A7DF80A5E0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Japan’s allies—Germany and Italy – declared war on the United States 3 days later.</a:t>
            </a:r>
          </a:p>
          <a:p>
            <a:pPr marL="952500" lvl="1" indent="-495300" eaLnBrk="1" hangingPunct="1"/>
            <a:r>
              <a:rPr lang="en-US" altLang="en-US" sz="2400"/>
              <a:t>In response, Congress declared war on Germany and Italy.</a:t>
            </a:r>
          </a:p>
        </p:txBody>
      </p:sp>
      <p:pic>
        <p:nvPicPr>
          <p:cNvPr id="52228" name="Picture 5" descr="12">
            <a:extLst>
              <a:ext uri="{FF2B5EF4-FFF2-40B4-BE49-F238E27FC236}">
                <a16:creationId xmlns:a16="http://schemas.microsoft.com/office/drawing/2014/main" id="{06152631-FD1E-4DB1-BE05-A4C51401FD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28863"/>
            <a:ext cx="4038600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F4AEF3F5-FCA9-4A56-AE8C-147569170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BF2379-2CAE-4CD7-B9EA-4E763CCD3B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German planes and tanks attacked Poland with bombs and machine-gun fire.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400"/>
              <a:t>Poland was defeated before Britain and France could help.</a:t>
            </a:r>
          </a:p>
        </p:txBody>
      </p:sp>
      <p:pic>
        <p:nvPicPr>
          <p:cNvPr id="7172" name="Picture 5" descr="3207862">
            <a:extLst>
              <a:ext uri="{FF2B5EF4-FFF2-40B4-BE49-F238E27FC236}">
                <a16:creationId xmlns:a16="http://schemas.microsoft.com/office/drawing/2014/main" id="{0F1B372C-490E-4FED-BEC2-F2128B945AB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00200"/>
            <a:ext cx="44291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8" descr="german_poster_21_might">
            <a:extLst>
              <a:ext uri="{FF2B5EF4-FFF2-40B4-BE49-F238E27FC236}">
                <a16:creationId xmlns:a16="http://schemas.microsoft.com/office/drawing/2014/main" id="{32D23A50-F62B-4293-860D-9AE8202C0A1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962400"/>
            <a:ext cx="51054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3D91689-BC90-4309-BA5E-6E40131FD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16A3BF5-854D-4B2E-9957-7E5A9BF5F2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711200" indent="-711200" eaLnBrk="1" hangingPunct="1"/>
            <a:r>
              <a:rPr lang="en-US" altLang="en-US" sz="2800"/>
              <a:t>Set Alliances</a:t>
            </a:r>
          </a:p>
          <a:p>
            <a:pPr marL="1066800" lvl="1" indent="-609600" eaLnBrk="1" hangingPunct="1"/>
            <a:r>
              <a:rPr lang="en-US" altLang="en-US" sz="2400"/>
              <a:t>The Allied nations – Great Britain, France, the Soviet Union, and the United States.</a:t>
            </a:r>
          </a:p>
        </p:txBody>
      </p:sp>
      <p:pic>
        <p:nvPicPr>
          <p:cNvPr id="53252" name="Picture 5" descr="russian_poster_5">
            <a:extLst>
              <a:ext uri="{FF2B5EF4-FFF2-40B4-BE49-F238E27FC236}">
                <a16:creationId xmlns:a16="http://schemas.microsoft.com/office/drawing/2014/main" id="{49152E82-E5AE-4568-9E4A-08D112593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00" y="457200"/>
            <a:ext cx="5381625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72C34F2-8F5F-4CE2-8243-4C047C47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1793F25-FEB8-4945-B730-3645E2EAED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Axis Powers – Germany, Italy, and Japan </a:t>
            </a:r>
          </a:p>
        </p:txBody>
      </p:sp>
      <p:pic>
        <p:nvPicPr>
          <p:cNvPr id="54276" name="Picture 5" descr="prod_4415">
            <a:extLst>
              <a:ext uri="{FF2B5EF4-FFF2-40B4-BE49-F238E27FC236}">
                <a16:creationId xmlns:a16="http://schemas.microsoft.com/office/drawing/2014/main" id="{21813B0F-488A-484B-9E4D-FC61876ED8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514600"/>
            <a:ext cx="5562600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F96B62-A296-46E5-9F23-B5949F02F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D0D5C97-11D3-4D70-AD0D-9199E2FC85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As part of the secret Nazi-Soviet agreement between Hitler and Stalin, the Soviet Union moved in and occupied eastern Poland after Germany had taken over western Poland.</a:t>
            </a:r>
          </a:p>
        </p:txBody>
      </p:sp>
      <p:pic>
        <p:nvPicPr>
          <p:cNvPr id="8196" name="Picture 9" descr="067s">
            <a:extLst>
              <a:ext uri="{FF2B5EF4-FFF2-40B4-BE49-F238E27FC236}">
                <a16:creationId xmlns:a16="http://schemas.microsoft.com/office/drawing/2014/main" id="{3C19A2DE-6BC7-4C68-9430-6C487B2A30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700213"/>
            <a:ext cx="4419600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4FDAAF-1700-440D-9234-327AE2D58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F445DED-EE05-46BB-AFB0-F8F1FE6BFA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The Soviet Union also established military bases in Latvia, Lithuania, Estonia, and Finland</a:t>
            </a:r>
          </a:p>
        </p:txBody>
      </p:sp>
      <p:pic>
        <p:nvPicPr>
          <p:cNvPr id="9220" name="Picture 5" descr="SovietTroopsMachineGun">
            <a:extLst>
              <a:ext uri="{FF2B5EF4-FFF2-40B4-BE49-F238E27FC236}">
                <a16:creationId xmlns:a16="http://schemas.microsoft.com/office/drawing/2014/main" id="{794334D4-1E09-4935-BA46-AB0063A341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597025"/>
            <a:ext cx="5486400" cy="423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2005301-B4E6-47CF-8306-325E38C76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3E8FB8C-8679-41A4-83CA-D39C8B7C7C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Finland bravely fought back, but eventually surrendered in March of 1940 </a:t>
            </a:r>
          </a:p>
        </p:txBody>
      </p:sp>
      <p:pic>
        <p:nvPicPr>
          <p:cNvPr id="10244" name="Picture 5" descr="1">
            <a:extLst>
              <a:ext uri="{FF2B5EF4-FFF2-40B4-BE49-F238E27FC236}">
                <a16:creationId xmlns:a16="http://schemas.microsoft.com/office/drawing/2014/main" id="{3C838AEE-502A-4174-8501-4F565C2CF7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47800"/>
            <a:ext cx="5029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E5BECF-9DBA-496D-BAB1-A488D31F4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017D254-25B6-4319-B359-E5E024E4FD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400"/>
              <a:t>In preparation for a possible battle with Germany, French and British soldiers built a string of steel-and-concrete bunkers along the German border from Belgium to Switzerland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000"/>
              <a:t>This bunker line was called the Maginot Line</a:t>
            </a:r>
          </a:p>
        </p:txBody>
      </p:sp>
      <p:pic>
        <p:nvPicPr>
          <p:cNvPr id="11268" name="Picture 5" descr="800px-Maginot_Line_ln-en">
            <a:extLst>
              <a:ext uri="{FF2B5EF4-FFF2-40B4-BE49-F238E27FC236}">
                <a16:creationId xmlns:a16="http://schemas.microsoft.com/office/drawing/2014/main" id="{5496A92D-DCCA-45B6-BA0F-C55C0679ED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243013"/>
            <a:ext cx="5410200" cy="384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961</Words>
  <Application>Microsoft Office PowerPoint</Application>
  <PresentationFormat>On-screen Show (4:3)</PresentationFormat>
  <Paragraphs>77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Default Design</vt:lpstr>
      <vt:lpstr>The War Begins: World War II Section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Hitler On The Attack</vt:lpstr>
      <vt:lpstr>PowerPoint Presentation</vt:lpstr>
      <vt:lpstr>PowerPoint Presentation</vt:lpstr>
      <vt:lpstr>The Axis Invade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 And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December 7, 1941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PC User</dc:creator>
  <cp:lastModifiedBy>Roxanne Rodgers</cp:lastModifiedBy>
  <cp:revision>21</cp:revision>
  <cp:lastPrinted>2018-02-05T14:46:25Z</cp:lastPrinted>
  <dcterms:created xsi:type="dcterms:W3CDTF">2008-03-13T13:58:45Z</dcterms:created>
  <dcterms:modified xsi:type="dcterms:W3CDTF">2020-02-07T17:00:50Z</dcterms:modified>
</cp:coreProperties>
</file>