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5"/>
  </p:notesMasterIdLst>
  <p:handoutMasterIdLst>
    <p:handoutMasterId r:id="rId36"/>
  </p:handoutMasterIdLst>
  <p:sldIdLst>
    <p:sldId id="288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0" r:id="rId28"/>
    <p:sldId id="281" r:id="rId29"/>
    <p:sldId id="287" r:id="rId30"/>
    <p:sldId id="285" r:id="rId31"/>
    <p:sldId id="286" r:id="rId32"/>
    <p:sldId id="283" r:id="rId33"/>
    <p:sldId id="282" r:id="rId34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>
      <p:cViewPr varScale="1">
        <p:scale>
          <a:sx n="66" d="100"/>
          <a:sy n="66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7C05E66-843A-4522-84E9-C5C9701B8B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407E9CB-ADDE-4098-B6C5-7270DBF28E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725F2FD-34B9-456D-8FB6-9F103F96D4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2F752C3-63DC-4FAB-AA75-4770FA20FCC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74DAD-F2AC-4384-BF76-9867693B8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5B543E2-B079-4DF6-93E6-FBC6DE219B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77608E-1CAC-4922-9F2D-A9EC8CE39B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97531E6-68FE-4F02-A0F1-DF0B043161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CF95D36-66D5-43FD-8B15-07F15B8FFA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597AD4F-61AD-4B17-A0A2-F070E63F8C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94A36AD-7114-48C7-86D0-74548AE25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031475-F7B9-4772-A94D-91BBA8EB7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CDB0A27-3626-4B0A-ADA1-189DF36F7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9CB69B-98DF-40B5-B1BE-9CAC679405F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07DC983-0BFF-4224-B58D-F5FB439CC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F0CE6E2-92FB-406A-9FB6-424951CB3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2DCF3-B604-4879-B849-EA9FFB877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CE9AFD-F6BF-481B-B74E-78FA8DE52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C79552-B8D8-4037-B80B-A40464E7AA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518E-EF37-4CC2-951C-DBE0E4244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80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DD2615-A101-4DE5-8944-8A9DA0E56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9FDF99-3ECC-4D1E-82FC-0C56DF4F7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7EB9EE-B810-4A52-8C24-CECC13442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5D30-6914-49F1-ABC8-0AE4779EB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2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110DC-E47F-4041-94E9-514591F20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658334-30E0-4444-B4BA-5E426D650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600AE-7373-4833-B2B3-CB9C37D61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F7BB-5BA5-4DC7-8339-91E43AF60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2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043C5F-C04D-4C45-953B-42AF30ACB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E8B545-C5E0-47A1-A05C-92A5BF824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085D65-6B08-4558-BDE2-001DB6396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2770F-3628-4196-BBC0-79D514F70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13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8E135-BAF4-4EED-9A90-E8E9ABA57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F0DBB-1774-46FA-BEA0-28EB4EA873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D1CE9-D86E-4EC0-BE4E-5EBBF14B0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2DC5C-D4DA-45DC-934D-145331B42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09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88CC6-E6F1-42EA-806B-D3D009CD0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90D57-2957-4AA3-BAE1-AFAD04DD6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01E15-9FD0-4643-AC47-007329EAF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E9C6-03BC-4DDC-95A0-7A01B7F24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12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B89F04-0B79-4486-87CB-FF8BA29B3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06832A-1582-49D2-A8CC-5707610B1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57D55-D8E2-437C-9F71-47235CA9C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A2E0-610E-4BB5-B4D1-695F1AC18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6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B1C36-A805-43F6-A2A6-C018F1040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B86AAE-C97B-49E1-94A8-B17A2FA9D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F54F0B-D786-42F3-B23B-6BE2A85EA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D180-8CC8-44AA-8C8E-99E8FD918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47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AB2BD-B231-4A1A-9043-3C5D99A23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6F9920-8ACF-4707-8BD7-DAD073DDB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24584-20F6-455F-9C7C-C05C0AAC9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2C35B-50B3-4DCA-B24B-CFEF494E6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06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277E92-F2C5-451B-891C-28893A65A7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269791-459C-49B0-883F-2A7512216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02501D-A906-4467-B04B-8F4C703FC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F05E-A8A5-428A-BB63-47A527AE1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69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A5F93B-AB89-4463-9FA8-45889401B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56B60C-07B8-46EA-9534-7554A0AF2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C5BC5D-5346-4E91-B0F5-4BBE3E639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AA62-C0C5-4B71-95CF-EB45FA26A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21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99EBEE-C117-4C91-A74B-96A9A539C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7BD82-65C2-4CD5-8817-F3D07026E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0E02EC-FB41-4DBA-B3BE-8C7A88B75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32C3-F276-43FC-9D22-A1805AD7A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0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514AE-E9FE-4112-AC93-CE643BBD2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63433-4B69-4F90-B44F-5E79D05D7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F74C3-849C-4659-8F1A-814D99F41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B63C2-6A1D-49A0-8314-4341818E4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0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AFFAA-600B-46A5-99BF-D1ADA4AF5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368AA-F350-41BB-B958-46D201A43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29A45-EBC3-429C-B8AD-F10C7A615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517C-ACED-4BDB-95ED-8C9D8F6F4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4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D4B2933-F9CF-41DE-BF4F-CE8FEBC1F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08920D6-7B83-466A-9D4F-FA12A417F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9F2007A7-F549-4A24-B86A-75A37574F7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79B6B23A-EA52-4741-9A42-5B731E0168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F48B9FB1-4CC2-4948-A596-0D22B90F97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1B04652-0684-46AA-A9EB-F03045AB1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2A97-6D02-4195-A4D5-74F02642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10.1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3DB2-D1B7-4C9E-9096-B89DFFFE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6" y="1752600"/>
            <a:ext cx="8229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/>
              <a:t>The</a:t>
            </a:r>
          </a:p>
          <a:p>
            <a:pPr marL="0" indent="0" algn="ctr">
              <a:buNone/>
            </a:pPr>
            <a:r>
              <a:rPr lang="en-US" sz="8800" dirty="0"/>
              <a:t> </a:t>
            </a:r>
            <a:r>
              <a:rPr lang="en-US" sz="7200" dirty="0"/>
              <a:t>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80578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BCD73FF6-5E4B-4ECA-9851-AA5F1D934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Crash</a:t>
            </a:r>
          </a:p>
        </p:txBody>
      </p:sp>
      <p:pic>
        <p:nvPicPr>
          <p:cNvPr id="13315" name="Picture 6" descr="stockmarketCrash">
            <a:extLst>
              <a:ext uri="{FF2B5EF4-FFF2-40B4-BE49-F238E27FC236}">
                <a16:creationId xmlns:a16="http://schemas.microsoft.com/office/drawing/2014/main" id="{6B532C83-5874-4553-8C88-51E4392C1A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76400"/>
            <a:ext cx="3979863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83F2E147-5598-45C9-B64F-0614BE3B97D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4038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Some investors thought the stock market was going too well and they became afraid that it might fall.</a:t>
            </a:r>
          </a:p>
          <a:p>
            <a:pPr lvl="1" eaLnBrk="1" hangingPunct="1">
              <a:defRPr/>
            </a:pPr>
            <a:r>
              <a:rPr lang="en-US" sz="2400"/>
              <a:t>Concerned investors figured they should sell some of their stock just to be safe.</a:t>
            </a:r>
          </a:p>
        </p:txBody>
      </p:sp>
      <p:pic>
        <p:nvPicPr>
          <p:cNvPr id="14339" name="Picture 5" descr="sell">
            <a:extLst>
              <a:ext uri="{FF2B5EF4-FFF2-40B4-BE49-F238E27FC236}">
                <a16:creationId xmlns:a16="http://schemas.microsoft.com/office/drawing/2014/main" id="{1D711FB5-47DA-4041-9754-FDA30046779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447800"/>
            <a:ext cx="4267200" cy="364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1F68478-5DD0-431A-B9FA-BB9AE7CF0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This large amount of stock sales caused the value of all stocks to drop.</a:t>
            </a:r>
          </a:p>
        </p:txBody>
      </p:sp>
      <p:pic>
        <p:nvPicPr>
          <p:cNvPr id="15363" name="Picture 5" descr="1929stockMarket">
            <a:extLst>
              <a:ext uri="{FF2B5EF4-FFF2-40B4-BE49-F238E27FC236}">
                <a16:creationId xmlns:a16="http://schemas.microsoft.com/office/drawing/2014/main" id="{8DEFD15E-1821-45E1-A16C-025E313B97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488" y="2605088"/>
            <a:ext cx="5153025" cy="286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929crash">
            <a:extLst>
              <a:ext uri="{FF2B5EF4-FFF2-40B4-BE49-F238E27FC236}">
                <a16:creationId xmlns:a16="http://schemas.microsoft.com/office/drawing/2014/main" id="{25D22B77-2075-42F6-B1B5-2F32CBFCC43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533400"/>
            <a:ext cx="4743450" cy="541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1" name="Rectangle 3">
            <a:extLst>
              <a:ext uri="{FF2B5EF4-FFF2-40B4-BE49-F238E27FC236}">
                <a16:creationId xmlns:a16="http://schemas.microsoft.com/office/drawing/2014/main" id="{1E1830F2-114C-46A2-95E6-339170BFBF7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4038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/>
              <a:t>Banks became worried and demanded repayment of the money they lent to investors who bought stocks on margin.</a:t>
            </a:r>
          </a:p>
          <a:p>
            <a:pPr lvl="1" eaLnBrk="1" hangingPunct="1">
              <a:defRPr/>
            </a:pPr>
            <a:r>
              <a:rPr lang="en-US" sz="2400"/>
              <a:t>People who bought their stocks on margin had to sell their stocks in order to pay back the banks.</a:t>
            </a:r>
          </a:p>
          <a:p>
            <a:pPr lvl="2" eaLnBrk="1" hangingPunct="1">
              <a:defRPr/>
            </a:pPr>
            <a:r>
              <a:rPr lang="en-US"/>
              <a:t>All this selling of stocks caused the prices of stocks to keep falling even more!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958CFCB-3E2A-46DE-B023-0412BA63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“Black Tuesday”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5F8A8C9C-24E8-481A-B536-FDF9B4CC42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  <a:p>
            <a:pPr lvl="1" eaLnBrk="1" hangingPunct="1">
              <a:defRPr/>
            </a:pPr>
            <a:r>
              <a:rPr lang="en-US" sz="2400"/>
              <a:t>October 24, 1929</a:t>
            </a:r>
          </a:p>
        </p:txBody>
      </p:sp>
      <p:pic>
        <p:nvPicPr>
          <p:cNvPr id="17412" name="Picture 6" descr="BlackTuesday">
            <a:extLst>
              <a:ext uri="{FF2B5EF4-FFF2-40B4-BE49-F238E27FC236}">
                <a16:creationId xmlns:a16="http://schemas.microsoft.com/office/drawing/2014/main" id="{4567EAB8-715C-46AC-8F12-7D73206274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485900"/>
            <a:ext cx="51816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4B03E71-0894-4D45-AE7A-4E5F1B992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4000"/>
            </a:br>
            <a:r>
              <a:rPr lang="en-US" sz="4000"/>
              <a:t>Almost 13 million shares were sold by panicked investors.</a:t>
            </a:r>
            <a:br>
              <a:rPr lang="en-US" sz="4000"/>
            </a:br>
            <a:endParaRPr lang="en-US" sz="4000"/>
          </a:p>
        </p:txBody>
      </p:sp>
      <p:pic>
        <p:nvPicPr>
          <p:cNvPr id="18435" name="Picture 5" descr="1929Market">
            <a:extLst>
              <a:ext uri="{FF2B5EF4-FFF2-40B4-BE49-F238E27FC236}">
                <a16:creationId xmlns:a16="http://schemas.microsoft.com/office/drawing/2014/main" id="{B6F2513D-1A11-4FD3-A31E-D60DB0805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905000"/>
            <a:ext cx="6348413" cy="3932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ankSecurity">
            <a:extLst>
              <a:ext uri="{FF2B5EF4-FFF2-40B4-BE49-F238E27FC236}">
                <a16:creationId xmlns:a16="http://schemas.microsoft.com/office/drawing/2014/main" id="{53D4BCD9-241F-4B93-9B19-C26E4D98600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81200"/>
            <a:ext cx="4029075" cy="325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3" name="Rectangle 3">
            <a:extLst>
              <a:ext uri="{FF2B5EF4-FFF2-40B4-BE49-F238E27FC236}">
                <a16:creationId xmlns:a16="http://schemas.microsoft.com/office/drawing/2014/main" id="{CE2CA11D-84AC-491F-B49F-94C065F0373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4038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This panicked selling of shares continued into the following week.</a:t>
            </a:r>
          </a:p>
          <a:p>
            <a:pPr eaLnBrk="1" hangingPunct="1">
              <a:defRPr/>
            </a:pPr>
            <a:r>
              <a:rPr lang="en-US" sz="2800"/>
              <a:t>The New York Stock Exchange decided to close for a few days in order to stop the panic selling. </a:t>
            </a:r>
          </a:p>
          <a:p>
            <a:pPr lvl="1" eaLnBrk="1" hangingPunct="1">
              <a:defRPr/>
            </a:pPr>
            <a:r>
              <a:rPr lang="en-US" sz="2400"/>
              <a:t>The stock market had crashed.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5848B94-4451-41CA-955D-2788E39FC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pic>
        <p:nvPicPr>
          <p:cNvPr id="20483" name="Picture 6" descr="Crash2">
            <a:extLst>
              <a:ext uri="{FF2B5EF4-FFF2-40B4-BE49-F238E27FC236}">
                <a16:creationId xmlns:a16="http://schemas.microsoft.com/office/drawing/2014/main" id="{3D997E0D-7D9B-4706-A2C1-85C346458E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20838"/>
            <a:ext cx="5867400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FACE466-43A2-4E08-9357-0AB8423EB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ED98D2F-3280-4727-BEBA-1473989CCD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The stock market crash caused the U.S. economy to crash too.</a:t>
            </a:r>
          </a:p>
        </p:txBody>
      </p:sp>
      <p:pic>
        <p:nvPicPr>
          <p:cNvPr id="21508" name="Picture 5" descr="images">
            <a:extLst>
              <a:ext uri="{FF2B5EF4-FFF2-40B4-BE49-F238E27FC236}">
                <a16:creationId xmlns:a16="http://schemas.microsoft.com/office/drawing/2014/main" id="{3F40ACB6-EF06-40FB-87A3-002CDD4A33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5225"/>
            <a:ext cx="4267200" cy="304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ED21F23-E14D-4BD7-AA95-8B4D1E4DA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CDE3466-C65E-434C-9486-653929A26E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Income from farm and major industries dropped.</a:t>
            </a:r>
          </a:p>
        </p:txBody>
      </p:sp>
      <p:pic>
        <p:nvPicPr>
          <p:cNvPr id="22532" name="Picture 9" descr="LewhistfarmhorseWellsCap&amp;Chief">
            <a:extLst>
              <a:ext uri="{FF2B5EF4-FFF2-40B4-BE49-F238E27FC236}">
                <a16:creationId xmlns:a16="http://schemas.microsoft.com/office/drawing/2014/main" id="{AAB813BB-D8C8-42F1-B9D1-46509FD11B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92400"/>
            <a:ext cx="4038600" cy="269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Rectangle 12">
            <a:extLst>
              <a:ext uri="{FF2B5EF4-FFF2-40B4-BE49-F238E27FC236}">
                <a16:creationId xmlns:a16="http://schemas.microsoft.com/office/drawing/2014/main" id="{9C1C13F5-B776-421C-96A7-00911A87A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Economy during the 1920’s</a:t>
            </a:r>
          </a:p>
        </p:txBody>
      </p:sp>
      <p:pic>
        <p:nvPicPr>
          <p:cNvPr id="4099" name="Picture 9" descr="money_bags">
            <a:extLst>
              <a:ext uri="{FF2B5EF4-FFF2-40B4-BE49-F238E27FC236}">
                <a16:creationId xmlns:a16="http://schemas.microsoft.com/office/drawing/2014/main" id="{8CC1BD7C-77EF-433B-A5B4-81D6CD3FC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6553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D51D92B-BBA5-4A1B-913D-D47012144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720793E-DDAA-4EFC-A6D7-48539FEF38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Fewer orders for automobiles and construction were placed.</a:t>
            </a:r>
          </a:p>
        </p:txBody>
      </p:sp>
      <p:pic>
        <p:nvPicPr>
          <p:cNvPr id="23556" name="Picture 8" descr="history_Savannahs_Jordan_bldg_1920's_598x400">
            <a:extLst>
              <a:ext uri="{FF2B5EF4-FFF2-40B4-BE49-F238E27FC236}">
                <a16:creationId xmlns:a16="http://schemas.microsoft.com/office/drawing/2014/main" id="{63F554FF-9C0E-47A0-8F08-F07FBA20D7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965450"/>
            <a:ext cx="5791200" cy="387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9B6C38E-4170-43BF-80F4-4E5FF2C07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003B658-CD15-4C68-9276-E74BB67F0E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Americans lost much of their income, so spending was down.</a:t>
            </a:r>
          </a:p>
        </p:txBody>
      </p:sp>
      <p:pic>
        <p:nvPicPr>
          <p:cNvPr id="24580" name="Picture 5" descr="economy_bad">
            <a:extLst>
              <a:ext uri="{FF2B5EF4-FFF2-40B4-BE49-F238E27FC236}">
                <a16:creationId xmlns:a16="http://schemas.microsoft.com/office/drawing/2014/main" id="{E3254092-F399-4A21-96E7-4428CCD3F1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0" y="2717800"/>
            <a:ext cx="3556000" cy="264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29EEF3A-EB2D-42FA-B54E-8D6D660C6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D97F6CA-B8D2-43F9-A124-0455B25564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Small banks were forced to close.</a:t>
            </a:r>
          </a:p>
          <a:p>
            <a:pPr lvl="1" eaLnBrk="1" hangingPunct="1">
              <a:defRPr/>
            </a:pPr>
            <a:r>
              <a:rPr lang="en-US" sz="2400"/>
              <a:t>People who borrowed money from banks were not able to pay back their loans, or defaulted.</a:t>
            </a:r>
          </a:p>
          <a:p>
            <a:pPr lvl="1" eaLnBrk="1" hangingPunct="1">
              <a:defRPr/>
            </a:pPr>
            <a:r>
              <a:rPr lang="en-US" sz="2400"/>
              <a:t>Thousands of these banks were forced to close.</a:t>
            </a:r>
          </a:p>
        </p:txBody>
      </p:sp>
      <p:pic>
        <p:nvPicPr>
          <p:cNvPr id="25604" name="Picture 5" descr="closed">
            <a:extLst>
              <a:ext uri="{FF2B5EF4-FFF2-40B4-BE49-F238E27FC236}">
                <a16:creationId xmlns:a16="http://schemas.microsoft.com/office/drawing/2014/main" id="{A44B7EFA-8225-4032-8180-A7798CC37F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79663"/>
            <a:ext cx="4267200" cy="325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47FDF2E8-F19E-40EE-8E4E-D66029368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9F70D46-0B05-4C81-B277-101583A347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Loss of jobs </a:t>
            </a:r>
          </a:p>
        </p:txBody>
      </p:sp>
      <p:pic>
        <p:nvPicPr>
          <p:cNvPr id="26628" name="Picture 6" descr="gd44">
            <a:extLst>
              <a:ext uri="{FF2B5EF4-FFF2-40B4-BE49-F238E27FC236}">
                <a16:creationId xmlns:a16="http://schemas.microsoft.com/office/drawing/2014/main" id="{76D18FDB-365B-4959-9A99-AC4BD90C3A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6438" y="2667000"/>
            <a:ext cx="2651125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A0BE827-FBDF-4434-84B8-A65F2BAD4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D9B1211-D7AF-4AC9-BBF4-2F4138CB01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Millions of Americans lost their jobs.</a:t>
            </a:r>
          </a:p>
          <a:p>
            <a:pPr eaLnBrk="1" hangingPunct="1">
              <a:defRPr/>
            </a:pPr>
            <a:r>
              <a:rPr lang="en-US" sz="2400" dirty="0"/>
              <a:t>Some people were able to keep their jobs part-time or at lower wages.</a:t>
            </a:r>
          </a:p>
        </p:txBody>
      </p:sp>
      <p:pic>
        <p:nvPicPr>
          <p:cNvPr id="27652" name="Picture 7" descr="LookingForAJob">
            <a:extLst>
              <a:ext uri="{FF2B5EF4-FFF2-40B4-BE49-F238E27FC236}">
                <a16:creationId xmlns:a16="http://schemas.microsoft.com/office/drawing/2014/main" id="{845417D0-B339-458E-BEC2-522E814622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400" y="1447800"/>
            <a:ext cx="42164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3588E17-DA2D-4B5F-9F75-B20135AE1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Great Depression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005E6C5-0082-41B7-8FA8-54A7812621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People lost their homes to repay loans they defaulted on.</a:t>
            </a:r>
          </a:p>
          <a:p>
            <a:pPr lvl="1" eaLnBrk="1" hangingPunct="1">
              <a:defRPr/>
            </a:pPr>
            <a:r>
              <a:rPr lang="en-US" sz="2400" dirty="0"/>
              <a:t>Some people had to use old boxes for shelter.</a:t>
            </a:r>
          </a:p>
        </p:txBody>
      </p:sp>
      <p:pic>
        <p:nvPicPr>
          <p:cNvPr id="28676" name="Picture 7" descr="L1_shack">
            <a:extLst>
              <a:ext uri="{FF2B5EF4-FFF2-40B4-BE49-F238E27FC236}">
                <a16:creationId xmlns:a16="http://schemas.microsoft.com/office/drawing/2014/main" id="{6C9B8E1F-B0F3-47EC-B5D3-87938462CE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971800"/>
            <a:ext cx="4343400" cy="324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5">
            <a:extLst>
              <a:ext uri="{FF2B5EF4-FFF2-40B4-BE49-F238E27FC236}">
                <a16:creationId xmlns:a16="http://schemas.microsoft.com/office/drawing/2014/main" id="{5C165DE1-2748-4BA4-A09A-E5C44D870A5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1513" y="723900"/>
            <a:ext cx="5260975" cy="5029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4AFEA5F4-C191-4253-AD79-68478D693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Great Depression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A14D044-9675-45B0-B3EA-BE20613E1B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When several people grouped their box homes together, they became known as </a:t>
            </a:r>
            <a:r>
              <a:rPr lang="en-US" sz="2800" dirty="0" err="1"/>
              <a:t>Hoovervilles</a:t>
            </a:r>
            <a:r>
              <a:rPr lang="en-US" sz="2800" dirty="0"/>
              <a:t>.</a:t>
            </a:r>
          </a:p>
          <a:p>
            <a:pPr lvl="1" eaLnBrk="1" hangingPunct="1">
              <a:defRPr/>
            </a:pPr>
            <a:r>
              <a:rPr lang="en-US" sz="2400" dirty="0"/>
              <a:t>People were frustrated that President Herbert Hoover had done nothing to help.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pic>
        <p:nvPicPr>
          <p:cNvPr id="30724" name="Picture 7" descr="Hooverville">
            <a:extLst>
              <a:ext uri="{FF2B5EF4-FFF2-40B4-BE49-F238E27FC236}">
                <a16:creationId xmlns:a16="http://schemas.microsoft.com/office/drawing/2014/main" id="{FC4885E0-E6B1-456F-A34D-081EA07115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895600"/>
            <a:ext cx="5715000" cy="354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16247BE-8876-4824-B143-0F068E9ED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Great Depression</a:t>
            </a:r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4159282D-E892-4FC7-86B2-C0267FBEC9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Millions of starving, hungry people.</a:t>
            </a:r>
          </a:p>
          <a:p>
            <a:pPr lvl="1" eaLnBrk="1" hangingPunct="1">
              <a:defRPr/>
            </a:pPr>
            <a:r>
              <a:rPr lang="en-US" sz="2400" dirty="0"/>
              <a:t>Local Governments and charities ran soup kitchens.</a:t>
            </a:r>
          </a:p>
          <a:p>
            <a:pPr lvl="2" eaLnBrk="1" hangingPunct="1">
              <a:defRPr/>
            </a:pPr>
            <a:r>
              <a:rPr lang="en-US" sz="2000" dirty="0"/>
              <a:t>People waited in line for hours for bread, coffee, or soup.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31748" name="Picture 7" descr="h-hoover">
            <a:extLst>
              <a:ext uri="{FF2B5EF4-FFF2-40B4-BE49-F238E27FC236}">
                <a16:creationId xmlns:a16="http://schemas.microsoft.com/office/drawing/2014/main" id="{AAC2D3C3-4F30-47CD-A792-773B30E9CA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3429000"/>
            <a:ext cx="2955925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C5DD-1BBE-4AC1-AC11-72F7C022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915400" cy="1600200"/>
          </a:xfrm>
        </p:spPr>
        <p:txBody>
          <a:bodyPr/>
          <a:lstStyle/>
          <a:p>
            <a:pPr>
              <a:defRPr/>
            </a:pPr>
            <a:r>
              <a:rPr lang="en-US" dirty="0"/>
              <a:t>Hoover and the Great Depression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A402-2EA2-4369-8F11-1DE4C231DA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Hoover believed the poor economy was only going to be temporary. </a:t>
            </a:r>
          </a:p>
          <a:p>
            <a:pPr lvl="1">
              <a:defRPr/>
            </a:pPr>
            <a:r>
              <a:rPr lang="en-US" dirty="0"/>
              <a:t>He thought the former prosperity would soon return.</a:t>
            </a:r>
          </a:p>
          <a:p>
            <a:pPr lvl="1">
              <a:defRPr/>
            </a:pPr>
            <a:r>
              <a:rPr lang="en-US" dirty="0"/>
              <a:t>He did not try to cure the problem with help from Congress.</a:t>
            </a:r>
          </a:p>
          <a:p>
            <a:pPr lvl="2">
              <a:defRPr/>
            </a:pPr>
            <a:endParaRPr lang="en-US" dirty="0"/>
          </a:p>
        </p:txBody>
      </p:sp>
      <p:pic>
        <p:nvPicPr>
          <p:cNvPr id="32772" name="Content Placeholder 4">
            <a:extLst>
              <a:ext uri="{FF2B5EF4-FFF2-40B4-BE49-F238E27FC236}">
                <a16:creationId xmlns:a16="http://schemas.microsoft.com/office/drawing/2014/main" id="{6FADC632-7EFD-412C-9DF5-4CCC954187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14800"/>
            <a:ext cx="8458200" cy="2667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79C1485E-5736-4491-8E5E-A2D750906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Ups and Downs of the Stock Market</a:t>
            </a:r>
          </a:p>
        </p:txBody>
      </p:sp>
      <p:pic>
        <p:nvPicPr>
          <p:cNvPr id="5123" name="Picture 5" descr="economy_bad">
            <a:extLst>
              <a:ext uri="{FF2B5EF4-FFF2-40B4-BE49-F238E27FC236}">
                <a16:creationId xmlns:a16="http://schemas.microsoft.com/office/drawing/2014/main" id="{8FD4F472-B6F4-4872-A7A6-859BD5756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52600"/>
            <a:ext cx="6359525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5DEB-43C8-4CB8-896A-DCE5CD57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52400"/>
            <a:ext cx="9067800" cy="1905000"/>
          </a:xfrm>
        </p:spPr>
        <p:txBody>
          <a:bodyPr/>
          <a:lstStyle/>
          <a:p>
            <a:pPr>
              <a:defRPr/>
            </a:pPr>
            <a:r>
              <a:rPr lang="en-US" dirty="0"/>
              <a:t>Hoover and the Great Depression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9B4AA-DAE9-4293-91DD-24808998E24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5300" y="1143000"/>
            <a:ext cx="8229600" cy="2667000"/>
          </a:xfrm>
        </p:spPr>
        <p:txBody>
          <a:bodyPr/>
          <a:lstStyle/>
          <a:p>
            <a:pPr>
              <a:defRPr/>
            </a:pPr>
            <a:r>
              <a:rPr lang="en-US" dirty="0"/>
              <a:t>Hoover called for voluntary action by individuals and local governments to provide help to the needy.</a:t>
            </a:r>
          </a:p>
          <a:p>
            <a:pPr lvl="1">
              <a:defRPr/>
            </a:pPr>
            <a:r>
              <a:rPr lang="en-US" dirty="0"/>
              <a:t>The number of needy was too overwhelming and volunteers soon ran out of money.</a:t>
            </a:r>
          </a:p>
        </p:txBody>
      </p:sp>
      <p:pic>
        <p:nvPicPr>
          <p:cNvPr id="33796" name="Picture 4" descr="http://www.historicalvoices.org/media/hoover8_th.gif">
            <a:extLst>
              <a:ext uri="{FF2B5EF4-FFF2-40B4-BE49-F238E27FC236}">
                <a16:creationId xmlns:a16="http://schemas.microsoft.com/office/drawing/2014/main" id="{D2A55EFC-77D8-40BB-AB58-C153744B74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7600"/>
            <a:ext cx="85344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53BD-2D6D-4EFC-BC7E-6409734B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Hoover and the Great Depression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827D5-7EC0-4912-85C2-C89BAED003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82296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Hoover tried to help create new jobs by allowing money for public works.</a:t>
            </a:r>
          </a:p>
          <a:p>
            <a:pPr lvl="1">
              <a:defRPr/>
            </a:pPr>
            <a:r>
              <a:rPr lang="en-US" dirty="0"/>
              <a:t>Public Works: Projects such as building parks, libraries, and highways.</a:t>
            </a:r>
          </a:p>
          <a:p>
            <a:pPr lvl="1">
              <a:defRPr/>
            </a:pPr>
            <a:r>
              <a:rPr lang="en-US" dirty="0"/>
              <a:t>State and local governments eventually ran out money for these projects.</a:t>
            </a:r>
          </a:p>
        </p:txBody>
      </p:sp>
      <p:pic>
        <p:nvPicPr>
          <p:cNvPr id="34820" name="Content Placeholder 6">
            <a:extLst>
              <a:ext uri="{FF2B5EF4-FFF2-40B4-BE49-F238E27FC236}">
                <a16:creationId xmlns:a16="http://schemas.microsoft.com/office/drawing/2014/main" id="{9593097C-2B3E-4754-A155-750F179D18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886200"/>
            <a:ext cx="8839200" cy="28194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>
            <a:extLst>
              <a:ext uri="{FF2B5EF4-FFF2-40B4-BE49-F238E27FC236}">
                <a16:creationId xmlns:a16="http://schemas.microsoft.com/office/drawing/2014/main" id="{8F389961-30C0-4166-8D8C-5CFB5CF0C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Bonus Army</a:t>
            </a:r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0366010A-0113-4253-8B0C-C87DFAA94A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WWI veterans demanded their promised bonus.</a:t>
            </a:r>
          </a:p>
          <a:p>
            <a:pPr lvl="1" eaLnBrk="1" hangingPunct="1">
              <a:defRPr/>
            </a:pPr>
            <a:r>
              <a:rPr lang="en-US" sz="2400" dirty="0"/>
              <a:t>They weren’t supposed to receive it until 1945, but they wanted it now</a:t>
            </a:r>
          </a:p>
          <a:p>
            <a:pPr lvl="1" eaLnBrk="1" hangingPunct="1">
              <a:defRPr/>
            </a:pPr>
            <a:r>
              <a:rPr lang="en-US" sz="2400" dirty="0"/>
              <a:t>Many veterans were out of work and saw it as relief</a:t>
            </a:r>
          </a:p>
        </p:txBody>
      </p:sp>
      <p:pic>
        <p:nvPicPr>
          <p:cNvPr id="35844" name="Picture 7" descr="bonuscapital">
            <a:extLst>
              <a:ext uri="{FF2B5EF4-FFF2-40B4-BE49-F238E27FC236}">
                <a16:creationId xmlns:a16="http://schemas.microsoft.com/office/drawing/2014/main" id="{EA29D6B0-4F35-4D25-98EB-45200DA505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6938" y="1371600"/>
            <a:ext cx="4437062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E1DCC372-13D8-49AA-BEA2-8453FC8D0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Bonus Army </a:t>
            </a:r>
          </a:p>
        </p:txBody>
      </p:sp>
      <p:sp>
        <p:nvSpPr>
          <p:cNvPr id="160772" name="Rectangle 4">
            <a:extLst>
              <a:ext uri="{FF2B5EF4-FFF2-40B4-BE49-F238E27FC236}">
                <a16:creationId xmlns:a16="http://schemas.microsoft.com/office/drawing/2014/main" id="{75C40B08-3F7E-495E-8A99-1F3D07A572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22860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/>
              <a:t>Hoover’s response to the Bonus Army’s demand</a:t>
            </a:r>
          </a:p>
          <a:p>
            <a:pPr marL="914400" lvl="1" indent="-457200" eaLnBrk="1" hangingPunct="1">
              <a:defRPr/>
            </a:pPr>
            <a:r>
              <a:rPr lang="en-US" sz="2400" dirty="0"/>
              <a:t>He used the Army to disband them</a:t>
            </a:r>
          </a:p>
        </p:txBody>
      </p:sp>
      <p:sp>
        <p:nvSpPr>
          <p:cNvPr id="160776" name="Rectangle 8">
            <a:extLst>
              <a:ext uri="{FF2B5EF4-FFF2-40B4-BE49-F238E27FC236}">
                <a16:creationId xmlns:a16="http://schemas.microsoft.com/office/drawing/2014/main" id="{CE8A6D15-ED95-4880-B3ED-5DF7E550759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36869" name="Picture 10" descr="t1larg">
            <a:extLst>
              <a:ext uri="{FF2B5EF4-FFF2-40B4-BE49-F238E27FC236}">
                <a16:creationId xmlns:a16="http://schemas.microsoft.com/office/drawing/2014/main" id="{C9630DB7-D0FF-4924-B67C-87ADBCEC5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30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0643CCA7-C837-41E0-9A70-E02514F3F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economy in the 1920’s experienced great prosperity.</a:t>
            </a:r>
          </a:p>
        </p:txBody>
      </p:sp>
      <p:pic>
        <p:nvPicPr>
          <p:cNvPr id="7171" name="Picture 9" descr="Roaring20's">
            <a:extLst>
              <a:ext uri="{FF2B5EF4-FFF2-40B4-BE49-F238E27FC236}">
                <a16:creationId xmlns:a16="http://schemas.microsoft.com/office/drawing/2014/main" id="{6D1B8502-5CB6-4DAF-B81C-54F7EA81BD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22438"/>
            <a:ext cx="7772400" cy="513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54880888-65A7-4F36-A1AF-17CE68DFA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en-US" sz="4000"/>
            </a:br>
            <a:r>
              <a:rPr lang="en-US" sz="4000"/>
              <a:t>People were advised to invest monthly in the stock market.</a:t>
            </a:r>
            <a:br>
              <a:rPr lang="en-US" sz="4000"/>
            </a:br>
            <a:endParaRPr lang="en-US" sz="4000"/>
          </a:p>
        </p:txBody>
      </p:sp>
      <p:pic>
        <p:nvPicPr>
          <p:cNvPr id="8195" name="Picture 9" descr="new-york-stock-exchange">
            <a:extLst>
              <a:ext uri="{FF2B5EF4-FFF2-40B4-BE49-F238E27FC236}">
                <a16:creationId xmlns:a16="http://schemas.microsoft.com/office/drawing/2014/main" id="{9C3A6DD9-DCF5-4738-B2C7-AF7CD25EC4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981200"/>
            <a:ext cx="32877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ist of Money">
            <a:extLst>
              <a:ext uri="{FF2B5EF4-FFF2-40B4-BE49-F238E27FC236}">
                <a16:creationId xmlns:a16="http://schemas.microsoft.com/office/drawing/2014/main" id="{7C2AFD94-5147-44AC-B5CB-DB6FB0A75C4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066800"/>
            <a:ext cx="4138613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3" name="Rectangle 3">
            <a:extLst>
              <a:ext uri="{FF2B5EF4-FFF2-40B4-BE49-F238E27FC236}">
                <a16:creationId xmlns:a16="http://schemas.microsoft.com/office/drawing/2014/main" id="{D5A2ABD4-0EF8-4F3B-BF17-471B6E52289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8200"/>
            <a:ext cx="4038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Stock Market: An organized system for buying and selling shares in corporations or businesses.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shopgoldfieldcenturylarge">
            <a:extLst>
              <a:ext uri="{FF2B5EF4-FFF2-40B4-BE49-F238E27FC236}">
                <a16:creationId xmlns:a16="http://schemas.microsoft.com/office/drawing/2014/main" id="{E72F7201-CED5-4D26-A35B-F2155CF91AA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852613"/>
            <a:ext cx="4719638" cy="3475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8C7EFEBC-5CD7-4E64-AF7B-59BA1E75FD0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4038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Shares: Blocks of investment in businesses purchased by people hoping to make a profit off the success of that business.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>
            <a:extLst>
              <a:ext uri="{FF2B5EF4-FFF2-40B4-BE49-F238E27FC236}">
                <a16:creationId xmlns:a16="http://schemas.microsoft.com/office/drawing/2014/main" id="{7ACA143C-C618-483F-AB63-D0901C5165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/>
            </a:br>
            <a:br>
              <a:rPr lang="en-US" sz="4000"/>
            </a:br>
            <a:r>
              <a:rPr lang="en-US" sz="4000"/>
              <a:t>The value of stocks on the New York Stock Exchange hit a record high in 1929. </a:t>
            </a:r>
            <a:br>
              <a:rPr lang="en-US" sz="4000"/>
            </a:br>
            <a:endParaRPr lang="en-US" sz="4000"/>
          </a:p>
        </p:txBody>
      </p:sp>
      <p:pic>
        <p:nvPicPr>
          <p:cNvPr id="11267" name="Picture 5" descr="StockMarketFloor">
            <a:extLst>
              <a:ext uri="{FF2B5EF4-FFF2-40B4-BE49-F238E27FC236}">
                <a16:creationId xmlns:a16="http://schemas.microsoft.com/office/drawing/2014/main" id="{7181429D-C35D-42F9-B3C8-88B18657787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514600"/>
            <a:ext cx="52022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4F9B7AD6-C782-48DB-833E-A528C5B6938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4038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People were doing anything they could to buy shares of stock, even if they didn’t have the money to back it up.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Buying stock on margin: Investors paid a fraction of the stock price and borrowed the rest from banks.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As long as the stock value increased, the investor and the bank made money.</a:t>
            </a:r>
          </a:p>
        </p:txBody>
      </p:sp>
      <p:pic>
        <p:nvPicPr>
          <p:cNvPr id="12291" name="Picture 5" descr="piggyBank_loans">
            <a:extLst>
              <a:ext uri="{FF2B5EF4-FFF2-40B4-BE49-F238E27FC236}">
                <a16:creationId xmlns:a16="http://schemas.microsoft.com/office/drawing/2014/main" id="{E1AC2FB7-119C-42E1-BD0B-E669EB961C2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371600"/>
            <a:ext cx="4052888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705</Words>
  <Application>Microsoft Office PowerPoint</Application>
  <PresentationFormat>On-screen Show (4:3)</PresentationFormat>
  <Paragraphs>79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Textured</vt:lpstr>
      <vt:lpstr>Chapter 10.1</vt:lpstr>
      <vt:lpstr>Economy during the 1920’s</vt:lpstr>
      <vt:lpstr>Ups and Downs of the Stock Market</vt:lpstr>
      <vt:lpstr>The economy in the 1920’s experienced great prosperity.</vt:lpstr>
      <vt:lpstr> People were advised to invest monthly in the stock market. </vt:lpstr>
      <vt:lpstr>PowerPoint Presentation</vt:lpstr>
      <vt:lpstr>PowerPoint Presentation</vt:lpstr>
      <vt:lpstr>  The value of stocks on the New York Stock Exchange hit a record high in 1929.  </vt:lpstr>
      <vt:lpstr>PowerPoint Presentation</vt:lpstr>
      <vt:lpstr>The Crash</vt:lpstr>
      <vt:lpstr>PowerPoint Presentation</vt:lpstr>
      <vt:lpstr>This large amount of stock sales caused the value of all stocks to drop.</vt:lpstr>
      <vt:lpstr>PowerPoint Presentation</vt:lpstr>
      <vt:lpstr>“Black Tuesday”</vt:lpstr>
      <vt:lpstr> Almost 13 million shares were sold by panicked investors. </vt:lpstr>
      <vt:lpstr>PowerPoint Presentation</vt:lpstr>
      <vt:lpstr>The Great Depression</vt:lpstr>
      <vt:lpstr>The Great Depression</vt:lpstr>
      <vt:lpstr>The Great Depression</vt:lpstr>
      <vt:lpstr>The Great Depression</vt:lpstr>
      <vt:lpstr>The Great Depression</vt:lpstr>
      <vt:lpstr>The Great Depression</vt:lpstr>
      <vt:lpstr>The Great Depression</vt:lpstr>
      <vt:lpstr>The Great Depression</vt:lpstr>
      <vt:lpstr>The Great Depression</vt:lpstr>
      <vt:lpstr>PowerPoint Presentation</vt:lpstr>
      <vt:lpstr>The Great Depression</vt:lpstr>
      <vt:lpstr>The Great Depression</vt:lpstr>
      <vt:lpstr>Hoover and the Great Depression</vt:lpstr>
      <vt:lpstr>Hoover and the Great Depression</vt:lpstr>
      <vt:lpstr>Hoover and the Great Depression</vt:lpstr>
      <vt:lpstr>Bonus Army</vt:lpstr>
      <vt:lpstr>Bonus Army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Chrusciel</dc:creator>
  <cp:lastModifiedBy>Roxanne Rodgers</cp:lastModifiedBy>
  <cp:revision>21</cp:revision>
  <cp:lastPrinted>2018-01-17T19:29:36Z</cp:lastPrinted>
  <dcterms:created xsi:type="dcterms:W3CDTF">2008-02-11T01:56:15Z</dcterms:created>
  <dcterms:modified xsi:type="dcterms:W3CDTF">2020-01-23T18:37:29Z</dcterms:modified>
</cp:coreProperties>
</file>