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24" r:id="rId3"/>
    <p:sldId id="325" r:id="rId4"/>
    <p:sldId id="326"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318" r:id="rId23"/>
    <p:sldId id="278" r:id="rId24"/>
    <p:sldId id="279" r:id="rId25"/>
    <p:sldId id="280" r:id="rId26"/>
    <p:sldId id="281" r:id="rId27"/>
    <p:sldId id="282" r:id="rId28"/>
    <p:sldId id="283" r:id="rId29"/>
    <p:sldId id="284" r:id="rId30"/>
    <p:sldId id="293" r:id="rId31"/>
    <p:sldId id="285" r:id="rId32"/>
    <p:sldId id="286" r:id="rId33"/>
    <p:sldId id="291" r:id="rId34"/>
    <p:sldId id="292" r:id="rId35"/>
    <p:sldId id="287" r:id="rId36"/>
    <p:sldId id="288" r:id="rId37"/>
    <p:sldId id="290" r:id="rId38"/>
    <p:sldId id="295" r:id="rId39"/>
    <p:sldId id="296" r:id="rId40"/>
    <p:sldId id="297" r:id="rId41"/>
    <p:sldId id="298" r:id="rId42"/>
    <p:sldId id="311" r:id="rId43"/>
    <p:sldId id="312" r:id="rId44"/>
    <p:sldId id="313" r:id="rId45"/>
    <p:sldId id="314" r:id="rId46"/>
    <p:sldId id="299" r:id="rId47"/>
    <p:sldId id="300" r:id="rId48"/>
    <p:sldId id="301" r:id="rId49"/>
    <p:sldId id="302" r:id="rId50"/>
    <p:sldId id="315" r:id="rId51"/>
    <p:sldId id="303" r:id="rId52"/>
    <p:sldId id="304" r:id="rId53"/>
    <p:sldId id="305" r:id="rId54"/>
    <p:sldId id="316" r:id="rId55"/>
    <p:sldId id="306" r:id="rId56"/>
    <p:sldId id="317" r:id="rId57"/>
    <p:sldId id="319" r:id="rId58"/>
    <p:sldId id="307" r:id="rId59"/>
    <p:sldId id="308" r:id="rId60"/>
    <p:sldId id="309" r:id="rId61"/>
    <p:sldId id="320" r:id="rId62"/>
    <p:sldId id="321" r:id="rId63"/>
    <p:sldId id="322" r:id="rId64"/>
    <p:sldId id="310" r:id="rId65"/>
    <p:sldId id="294" r:id="rId6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BB4AB-FFF1-42BB-BAD1-CCC488381C8A}" v="4" dt="2019-10-31T01:42:33.920"/>
    <p1510:client id="{DEAFE519-1036-CBFF-9725-B127B6686E8F}" v="7" dt="2019-10-31T13:31:49.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4660"/>
  </p:normalViewPr>
  <p:slideViewPr>
    <p:cSldViewPr>
      <p:cViewPr varScale="1">
        <p:scale>
          <a:sx n="68" d="100"/>
          <a:sy n="68" d="100"/>
        </p:scale>
        <p:origin x="15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xanne Rodgers" userId="S::rrodgers@summithill.org::a12c481e-6715-44c4-bf4a-fff4b41f5ff3" providerId="AD" clId="Web-{DEAFE519-1036-CBFF-9725-B127B6686E8F}"/>
    <pc:docChg chg="modSld">
      <pc:chgData name="Roxanne Rodgers" userId="S::rrodgers@summithill.org::a12c481e-6715-44c4-bf4a-fff4b41f5ff3" providerId="AD" clId="Web-{DEAFE519-1036-CBFF-9725-B127B6686E8F}" dt="2019-10-31T13:31:48.649" v="5" actId="14100"/>
      <pc:docMkLst>
        <pc:docMk/>
      </pc:docMkLst>
      <pc:sldChg chg="modSp">
        <pc:chgData name="Roxanne Rodgers" userId="S::rrodgers@summithill.org::a12c481e-6715-44c4-bf4a-fff4b41f5ff3" providerId="AD" clId="Web-{DEAFE519-1036-CBFF-9725-B127B6686E8F}" dt="2019-10-31T13:31:48.649" v="5" actId="14100"/>
        <pc:sldMkLst>
          <pc:docMk/>
          <pc:sldMk cId="0" sldId="298"/>
        </pc:sldMkLst>
        <pc:spChg chg="mod">
          <ac:chgData name="Roxanne Rodgers" userId="S::rrodgers@summithill.org::a12c481e-6715-44c4-bf4a-fff4b41f5ff3" providerId="AD" clId="Web-{DEAFE519-1036-CBFF-9725-B127B6686E8F}" dt="2019-10-31T13:31:48.649" v="5" actId="14100"/>
          <ac:spMkLst>
            <pc:docMk/>
            <pc:sldMk cId="0" sldId="298"/>
            <ac:spMk id="43010" creationId="{4D43DDF3-80AD-435D-B406-AE214DD536AA}"/>
          </ac:spMkLst>
        </pc:spChg>
      </pc:sldChg>
    </pc:docChg>
  </pc:docChgLst>
  <pc:docChgLst>
    <pc:chgData name="Roxanne Rodgers" userId="a12c481e-6715-44c4-bf4a-fff4b41f5ff3" providerId="ADAL" clId="{115BB4AB-FFF1-42BB-BAD1-CCC488381C8A}"/>
    <pc:docChg chg="undo modSld">
      <pc:chgData name="Roxanne Rodgers" userId="a12c481e-6715-44c4-bf4a-fff4b41f5ff3" providerId="ADAL" clId="{115BB4AB-FFF1-42BB-BAD1-CCC488381C8A}" dt="2019-10-31T14:03:51.044" v="56" actId="20577"/>
      <pc:docMkLst>
        <pc:docMk/>
      </pc:docMkLst>
      <pc:sldChg chg="modSp">
        <pc:chgData name="Roxanne Rodgers" userId="a12c481e-6715-44c4-bf4a-fff4b41f5ff3" providerId="ADAL" clId="{115BB4AB-FFF1-42BB-BAD1-CCC488381C8A}" dt="2019-10-31T14:03:51.044" v="56" actId="20577"/>
        <pc:sldMkLst>
          <pc:docMk/>
          <pc:sldMk cId="0" sldId="298"/>
        </pc:sldMkLst>
        <pc:spChg chg="mod">
          <ac:chgData name="Roxanne Rodgers" userId="a12c481e-6715-44c4-bf4a-fff4b41f5ff3" providerId="ADAL" clId="{115BB4AB-FFF1-42BB-BAD1-CCC488381C8A}" dt="2019-10-31T14:03:51.044" v="56" actId="20577"/>
          <ac:spMkLst>
            <pc:docMk/>
            <pc:sldMk cId="0" sldId="298"/>
            <ac:spMk id="43010" creationId="{4D43DDF3-80AD-435D-B406-AE214DD536AA}"/>
          </ac:spMkLst>
        </pc:spChg>
      </pc:sldChg>
      <pc:sldChg chg="modSp">
        <pc:chgData name="Roxanne Rodgers" userId="a12c481e-6715-44c4-bf4a-fff4b41f5ff3" providerId="ADAL" clId="{115BB4AB-FFF1-42BB-BAD1-CCC488381C8A}" dt="2019-10-31T01:42:46.117" v="27" actId="20577"/>
        <pc:sldMkLst>
          <pc:docMk/>
          <pc:sldMk cId="0" sldId="299"/>
        </pc:sldMkLst>
        <pc:spChg chg="mod">
          <ac:chgData name="Roxanne Rodgers" userId="a12c481e-6715-44c4-bf4a-fff4b41f5ff3" providerId="ADAL" clId="{115BB4AB-FFF1-42BB-BAD1-CCC488381C8A}" dt="2019-10-31T01:42:46.117" v="27" actId="20577"/>
          <ac:spMkLst>
            <pc:docMk/>
            <pc:sldMk cId="0" sldId="299"/>
            <ac:spMk id="48130" creationId="{D727C0DD-35DE-4BF4-8FE0-27979619B44B}"/>
          </ac:spMkLst>
        </pc:spChg>
      </pc:sldChg>
      <pc:sldChg chg="modSp">
        <pc:chgData name="Roxanne Rodgers" userId="a12c481e-6715-44c4-bf4a-fff4b41f5ff3" providerId="ADAL" clId="{115BB4AB-FFF1-42BB-BAD1-CCC488381C8A}" dt="2019-10-31T01:22:01.557" v="1" actId="20577"/>
        <pc:sldMkLst>
          <pc:docMk/>
          <pc:sldMk cId="0" sldId="323"/>
        </pc:sldMkLst>
        <pc:spChg chg="mod">
          <ac:chgData name="Roxanne Rodgers" userId="a12c481e-6715-44c4-bf4a-fff4b41f5ff3" providerId="ADAL" clId="{115BB4AB-FFF1-42BB-BAD1-CCC488381C8A}" dt="2019-10-31T01:22:01.557" v="1" actId="20577"/>
          <ac:spMkLst>
            <pc:docMk/>
            <pc:sldMk cId="0" sldId="323"/>
            <ac:spMk id="2050" creationId="{C4CA9FD0-B5CA-4BB9-A25B-2A78E686478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D633E90-D7AF-471F-8C2E-8F50971AC2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CCCEDC-F6C1-453B-98B6-58EB21E20E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67FA1D0-FEF7-4BC6-9AB8-B5C85515AF13}"/>
              </a:ext>
            </a:extLst>
          </p:cNvPr>
          <p:cNvSpPr>
            <a:spLocks noGrp="1" noChangeArrowheads="1"/>
          </p:cNvSpPr>
          <p:nvPr>
            <p:ph type="sldNum" sz="quarter" idx="12"/>
          </p:nvPr>
        </p:nvSpPr>
        <p:spPr>
          <a:ln/>
        </p:spPr>
        <p:txBody>
          <a:bodyPr/>
          <a:lstStyle>
            <a:lvl1pPr>
              <a:defRPr/>
            </a:lvl1pPr>
          </a:lstStyle>
          <a:p>
            <a:pPr>
              <a:defRPr/>
            </a:pPr>
            <a:fld id="{21F9AC1A-A0D1-4560-91E7-0615BD3080E9}" type="slidenum">
              <a:rPr lang="en-US" altLang="en-US"/>
              <a:pPr>
                <a:defRPr/>
              </a:pPr>
              <a:t>‹#›</a:t>
            </a:fld>
            <a:endParaRPr lang="en-US" altLang="en-US"/>
          </a:p>
        </p:txBody>
      </p:sp>
    </p:spTree>
    <p:extLst>
      <p:ext uri="{BB962C8B-B14F-4D97-AF65-F5344CB8AC3E}">
        <p14:creationId xmlns:p14="http://schemas.microsoft.com/office/powerpoint/2010/main" val="21610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BEE6A0-75A6-4964-B308-6A9DDA4548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BF19A2-3A96-4BC6-8D59-31C3920109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38224A-5A01-40D6-8AEC-D7331A292C10}"/>
              </a:ext>
            </a:extLst>
          </p:cNvPr>
          <p:cNvSpPr>
            <a:spLocks noGrp="1" noChangeArrowheads="1"/>
          </p:cNvSpPr>
          <p:nvPr>
            <p:ph type="sldNum" sz="quarter" idx="12"/>
          </p:nvPr>
        </p:nvSpPr>
        <p:spPr>
          <a:ln/>
        </p:spPr>
        <p:txBody>
          <a:bodyPr/>
          <a:lstStyle>
            <a:lvl1pPr>
              <a:defRPr/>
            </a:lvl1pPr>
          </a:lstStyle>
          <a:p>
            <a:pPr>
              <a:defRPr/>
            </a:pPr>
            <a:fld id="{58AE370B-A098-4B9A-92E5-B2F5C5E793EE}" type="slidenum">
              <a:rPr lang="en-US" altLang="en-US"/>
              <a:pPr>
                <a:defRPr/>
              </a:pPr>
              <a:t>‹#›</a:t>
            </a:fld>
            <a:endParaRPr lang="en-US" altLang="en-US"/>
          </a:p>
        </p:txBody>
      </p:sp>
    </p:spTree>
    <p:extLst>
      <p:ext uri="{BB962C8B-B14F-4D97-AF65-F5344CB8AC3E}">
        <p14:creationId xmlns:p14="http://schemas.microsoft.com/office/powerpoint/2010/main" val="735993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F04214-2E46-4D87-84E1-00151B5488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092C60-703A-42D7-9295-557A77366C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D28F9A-4C64-4663-9037-9394DAE041D1}"/>
              </a:ext>
            </a:extLst>
          </p:cNvPr>
          <p:cNvSpPr>
            <a:spLocks noGrp="1" noChangeArrowheads="1"/>
          </p:cNvSpPr>
          <p:nvPr>
            <p:ph type="sldNum" sz="quarter" idx="12"/>
          </p:nvPr>
        </p:nvSpPr>
        <p:spPr>
          <a:ln/>
        </p:spPr>
        <p:txBody>
          <a:bodyPr/>
          <a:lstStyle>
            <a:lvl1pPr>
              <a:defRPr/>
            </a:lvl1pPr>
          </a:lstStyle>
          <a:p>
            <a:pPr>
              <a:defRPr/>
            </a:pPr>
            <a:fld id="{8579A33B-2D38-449A-9629-9B96D46A198D}" type="slidenum">
              <a:rPr lang="en-US" altLang="en-US"/>
              <a:pPr>
                <a:defRPr/>
              </a:pPr>
              <a:t>‹#›</a:t>
            </a:fld>
            <a:endParaRPr lang="en-US" altLang="en-US"/>
          </a:p>
        </p:txBody>
      </p:sp>
    </p:spTree>
    <p:extLst>
      <p:ext uri="{BB962C8B-B14F-4D97-AF65-F5344CB8AC3E}">
        <p14:creationId xmlns:p14="http://schemas.microsoft.com/office/powerpoint/2010/main" val="1626983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5B3779D-76D3-4C98-BE86-44EBE0C81B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1C62CEE-1BBF-4DD8-8AC7-100CC83F3F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523DA5A-D65F-45C0-A844-52086FCEEBB5}"/>
              </a:ext>
            </a:extLst>
          </p:cNvPr>
          <p:cNvSpPr>
            <a:spLocks noGrp="1" noChangeArrowheads="1"/>
          </p:cNvSpPr>
          <p:nvPr>
            <p:ph type="sldNum" sz="quarter" idx="12"/>
          </p:nvPr>
        </p:nvSpPr>
        <p:spPr>
          <a:ln/>
        </p:spPr>
        <p:txBody>
          <a:bodyPr/>
          <a:lstStyle>
            <a:lvl1pPr>
              <a:defRPr/>
            </a:lvl1pPr>
          </a:lstStyle>
          <a:p>
            <a:pPr>
              <a:defRPr/>
            </a:pPr>
            <a:fld id="{2A63B017-81D6-4E31-AB45-DDBF81F57B8A}" type="slidenum">
              <a:rPr lang="en-US" altLang="en-US"/>
              <a:pPr>
                <a:defRPr/>
              </a:pPr>
              <a:t>‹#›</a:t>
            </a:fld>
            <a:endParaRPr lang="en-US" altLang="en-US"/>
          </a:p>
        </p:txBody>
      </p:sp>
    </p:spTree>
    <p:extLst>
      <p:ext uri="{BB962C8B-B14F-4D97-AF65-F5344CB8AC3E}">
        <p14:creationId xmlns:p14="http://schemas.microsoft.com/office/powerpoint/2010/main" val="2763720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62650E7-990A-43CE-896E-76E494441FC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1231582-8AC6-490C-8EE7-240F45EE7C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A6DA901-CD67-4B06-A6C1-85B2F43883B9}"/>
              </a:ext>
            </a:extLst>
          </p:cNvPr>
          <p:cNvSpPr>
            <a:spLocks noGrp="1" noChangeArrowheads="1"/>
          </p:cNvSpPr>
          <p:nvPr>
            <p:ph type="sldNum" sz="quarter" idx="12"/>
          </p:nvPr>
        </p:nvSpPr>
        <p:spPr>
          <a:ln/>
        </p:spPr>
        <p:txBody>
          <a:bodyPr/>
          <a:lstStyle>
            <a:lvl1pPr>
              <a:defRPr/>
            </a:lvl1pPr>
          </a:lstStyle>
          <a:p>
            <a:pPr>
              <a:defRPr/>
            </a:pPr>
            <a:fld id="{11F2D9E2-DA30-4ED0-A8F0-2DA7745D8BD8}" type="slidenum">
              <a:rPr lang="en-US" altLang="en-US"/>
              <a:pPr>
                <a:defRPr/>
              </a:pPr>
              <a:t>‹#›</a:t>
            </a:fld>
            <a:endParaRPr lang="en-US" altLang="en-US"/>
          </a:p>
        </p:txBody>
      </p:sp>
    </p:spTree>
    <p:extLst>
      <p:ext uri="{BB962C8B-B14F-4D97-AF65-F5344CB8AC3E}">
        <p14:creationId xmlns:p14="http://schemas.microsoft.com/office/powerpoint/2010/main" val="1736761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BA66091-3BDD-4A99-AF1F-2B6C29B04D9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C64F6C3-E7BF-428F-AA68-F780D297DF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C5D2CA8-8829-4DF8-9E9F-54DDC1E57279}"/>
              </a:ext>
            </a:extLst>
          </p:cNvPr>
          <p:cNvSpPr>
            <a:spLocks noGrp="1" noChangeArrowheads="1"/>
          </p:cNvSpPr>
          <p:nvPr>
            <p:ph type="sldNum" sz="quarter" idx="12"/>
          </p:nvPr>
        </p:nvSpPr>
        <p:spPr>
          <a:ln/>
        </p:spPr>
        <p:txBody>
          <a:bodyPr/>
          <a:lstStyle>
            <a:lvl1pPr>
              <a:defRPr/>
            </a:lvl1pPr>
          </a:lstStyle>
          <a:p>
            <a:pPr>
              <a:defRPr/>
            </a:pPr>
            <a:fld id="{98F636F2-F6ED-4820-942B-858BBE89BFFB}" type="slidenum">
              <a:rPr lang="en-US" altLang="en-US"/>
              <a:pPr>
                <a:defRPr/>
              </a:pPr>
              <a:t>‹#›</a:t>
            </a:fld>
            <a:endParaRPr lang="en-US" altLang="en-US"/>
          </a:p>
        </p:txBody>
      </p:sp>
    </p:spTree>
    <p:extLst>
      <p:ext uri="{BB962C8B-B14F-4D97-AF65-F5344CB8AC3E}">
        <p14:creationId xmlns:p14="http://schemas.microsoft.com/office/powerpoint/2010/main" val="250223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42F3125-1D42-418C-B371-9D998FA0CB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C9276F-831B-45F4-9BE0-0F3A2649C6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C5FE90-0CEF-4C6F-9DA8-0D3A362FFC30}"/>
              </a:ext>
            </a:extLst>
          </p:cNvPr>
          <p:cNvSpPr>
            <a:spLocks noGrp="1" noChangeArrowheads="1"/>
          </p:cNvSpPr>
          <p:nvPr>
            <p:ph type="sldNum" sz="quarter" idx="12"/>
          </p:nvPr>
        </p:nvSpPr>
        <p:spPr>
          <a:ln/>
        </p:spPr>
        <p:txBody>
          <a:bodyPr/>
          <a:lstStyle>
            <a:lvl1pPr>
              <a:defRPr/>
            </a:lvl1pPr>
          </a:lstStyle>
          <a:p>
            <a:pPr>
              <a:defRPr/>
            </a:pPr>
            <a:fld id="{08421310-5A5B-42B4-8F1B-7D114EDC4AAD}" type="slidenum">
              <a:rPr lang="en-US" altLang="en-US"/>
              <a:pPr>
                <a:defRPr/>
              </a:pPr>
              <a:t>‹#›</a:t>
            </a:fld>
            <a:endParaRPr lang="en-US" altLang="en-US"/>
          </a:p>
        </p:txBody>
      </p:sp>
    </p:spTree>
    <p:extLst>
      <p:ext uri="{BB962C8B-B14F-4D97-AF65-F5344CB8AC3E}">
        <p14:creationId xmlns:p14="http://schemas.microsoft.com/office/powerpoint/2010/main" val="132494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1D782F3-DE8B-4B6F-A8F2-4D4BBF0559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98405A-640E-4288-AE0D-E3BF15347D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0B95C7-0449-4B23-A932-FDB4B8D4794F}"/>
              </a:ext>
            </a:extLst>
          </p:cNvPr>
          <p:cNvSpPr>
            <a:spLocks noGrp="1" noChangeArrowheads="1"/>
          </p:cNvSpPr>
          <p:nvPr>
            <p:ph type="sldNum" sz="quarter" idx="12"/>
          </p:nvPr>
        </p:nvSpPr>
        <p:spPr>
          <a:ln/>
        </p:spPr>
        <p:txBody>
          <a:bodyPr/>
          <a:lstStyle>
            <a:lvl1pPr>
              <a:defRPr/>
            </a:lvl1pPr>
          </a:lstStyle>
          <a:p>
            <a:pPr>
              <a:defRPr/>
            </a:pPr>
            <a:fld id="{6F768F81-D1F0-45D3-BBA9-39115067729C}" type="slidenum">
              <a:rPr lang="en-US" altLang="en-US"/>
              <a:pPr>
                <a:defRPr/>
              </a:pPr>
              <a:t>‹#›</a:t>
            </a:fld>
            <a:endParaRPr lang="en-US" altLang="en-US"/>
          </a:p>
        </p:txBody>
      </p:sp>
    </p:spTree>
    <p:extLst>
      <p:ext uri="{BB962C8B-B14F-4D97-AF65-F5344CB8AC3E}">
        <p14:creationId xmlns:p14="http://schemas.microsoft.com/office/powerpoint/2010/main" val="305073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5D10E61-7159-42CE-BDA4-DD6B9C18C9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387CFA-985B-49A4-B3AF-C13C00FFD7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87DE9D7-DEA9-419B-8A2C-C44153A4F431}"/>
              </a:ext>
            </a:extLst>
          </p:cNvPr>
          <p:cNvSpPr>
            <a:spLocks noGrp="1" noChangeArrowheads="1"/>
          </p:cNvSpPr>
          <p:nvPr>
            <p:ph type="sldNum" sz="quarter" idx="12"/>
          </p:nvPr>
        </p:nvSpPr>
        <p:spPr>
          <a:ln/>
        </p:spPr>
        <p:txBody>
          <a:bodyPr/>
          <a:lstStyle>
            <a:lvl1pPr>
              <a:defRPr/>
            </a:lvl1pPr>
          </a:lstStyle>
          <a:p>
            <a:pPr>
              <a:defRPr/>
            </a:pPr>
            <a:fld id="{2043D96C-E768-402C-8ADE-243A987B127F}" type="slidenum">
              <a:rPr lang="en-US" altLang="en-US"/>
              <a:pPr>
                <a:defRPr/>
              </a:pPr>
              <a:t>‹#›</a:t>
            </a:fld>
            <a:endParaRPr lang="en-US" altLang="en-US"/>
          </a:p>
        </p:txBody>
      </p:sp>
    </p:spTree>
    <p:extLst>
      <p:ext uri="{BB962C8B-B14F-4D97-AF65-F5344CB8AC3E}">
        <p14:creationId xmlns:p14="http://schemas.microsoft.com/office/powerpoint/2010/main" val="260141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A6999E7-FC32-4524-BFA5-3EEBDEC1443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A77DDDD-7221-447C-B81E-A8AD1B241B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485245F-F1EF-48E1-897B-2925ECE6F106}"/>
              </a:ext>
            </a:extLst>
          </p:cNvPr>
          <p:cNvSpPr>
            <a:spLocks noGrp="1" noChangeArrowheads="1"/>
          </p:cNvSpPr>
          <p:nvPr>
            <p:ph type="sldNum" sz="quarter" idx="12"/>
          </p:nvPr>
        </p:nvSpPr>
        <p:spPr>
          <a:ln/>
        </p:spPr>
        <p:txBody>
          <a:bodyPr/>
          <a:lstStyle>
            <a:lvl1pPr>
              <a:defRPr/>
            </a:lvl1pPr>
          </a:lstStyle>
          <a:p>
            <a:pPr>
              <a:defRPr/>
            </a:pPr>
            <a:fld id="{83E010CA-48A7-4F05-AA05-C518D7221E3B}" type="slidenum">
              <a:rPr lang="en-US" altLang="en-US"/>
              <a:pPr>
                <a:defRPr/>
              </a:pPr>
              <a:t>‹#›</a:t>
            </a:fld>
            <a:endParaRPr lang="en-US" altLang="en-US"/>
          </a:p>
        </p:txBody>
      </p:sp>
    </p:spTree>
    <p:extLst>
      <p:ext uri="{BB962C8B-B14F-4D97-AF65-F5344CB8AC3E}">
        <p14:creationId xmlns:p14="http://schemas.microsoft.com/office/powerpoint/2010/main" val="260208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BD65C46-5C03-4DDB-B9D2-071F9D58591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29018B4-BB35-419C-8A86-236CEF8755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618E4B4-FBD0-48E4-9AEF-DD3E57A1DF2A}"/>
              </a:ext>
            </a:extLst>
          </p:cNvPr>
          <p:cNvSpPr>
            <a:spLocks noGrp="1" noChangeArrowheads="1"/>
          </p:cNvSpPr>
          <p:nvPr>
            <p:ph type="sldNum" sz="quarter" idx="12"/>
          </p:nvPr>
        </p:nvSpPr>
        <p:spPr>
          <a:ln/>
        </p:spPr>
        <p:txBody>
          <a:bodyPr/>
          <a:lstStyle>
            <a:lvl1pPr>
              <a:defRPr/>
            </a:lvl1pPr>
          </a:lstStyle>
          <a:p>
            <a:pPr>
              <a:defRPr/>
            </a:pPr>
            <a:fld id="{2085EEF6-F3B2-4112-BC0C-EE9B0D0F4494}" type="slidenum">
              <a:rPr lang="en-US" altLang="en-US"/>
              <a:pPr>
                <a:defRPr/>
              </a:pPr>
              <a:t>‹#›</a:t>
            </a:fld>
            <a:endParaRPr lang="en-US" altLang="en-US"/>
          </a:p>
        </p:txBody>
      </p:sp>
    </p:spTree>
    <p:extLst>
      <p:ext uri="{BB962C8B-B14F-4D97-AF65-F5344CB8AC3E}">
        <p14:creationId xmlns:p14="http://schemas.microsoft.com/office/powerpoint/2010/main" val="199453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B76A199-2A8B-4D99-B6B1-40A972E45B9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CD4964B-BDD7-422D-A459-B9E3D6B3EC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400548D-CA53-41B0-A477-DD3B74DF9EB9}"/>
              </a:ext>
            </a:extLst>
          </p:cNvPr>
          <p:cNvSpPr>
            <a:spLocks noGrp="1" noChangeArrowheads="1"/>
          </p:cNvSpPr>
          <p:nvPr>
            <p:ph type="sldNum" sz="quarter" idx="12"/>
          </p:nvPr>
        </p:nvSpPr>
        <p:spPr>
          <a:ln/>
        </p:spPr>
        <p:txBody>
          <a:bodyPr/>
          <a:lstStyle>
            <a:lvl1pPr>
              <a:defRPr/>
            </a:lvl1pPr>
          </a:lstStyle>
          <a:p>
            <a:pPr>
              <a:defRPr/>
            </a:pPr>
            <a:fld id="{6A91B363-ABF0-4222-8E34-3C70F1501AB9}" type="slidenum">
              <a:rPr lang="en-US" altLang="en-US"/>
              <a:pPr>
                <a:defRPr/>
              </a:pPr>
              <a:t>‹#›</a:t>
            </a:fld>
            <a:endParaRPr lang="en-US" altLang="en-US"/>
          </a:p>
        </p:txBody>
      </p:sp>
    </p:spTree>
    <p:extLst>
      <p:ext uri="{BB962C8B-B14F-4D97-AF65-F5344CB8AC3E}">
        <p14:creationId xmlns:p14="http://schemas.microsoft.com/office/powerpoint/2010/main" val="173929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D8B85FB-16E7-44CD-90E8-6D5B70CA4F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A86A0F0-9B7D-4185-9408-266E6622FF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001DD7-930D-42D5-9AC9-CA7FA2CCFB79}"/>
              </a:ext>
            </a:extLst>
          </p:cNvPr>
          <p:cNvSpPr>
            <a:spLocks noGrp="1" noChangeArrowheads="1"/>
          </p:cNvSpPr>
          <p:nvPr>
            <p:ph type="sldNum" sz="quarter" idx="12"/>
          </p:nvPr>
        </p:nvSpPr>
        <p:spPr>
          <a:ln/>
        </p:spPr>
        <p:txBody>
          <a:bodyPr/>
          <a:lstStyle>
            <a:lvl1pPr>
              <a:defRPr/>
            </a:lvl1pPr>
          </a:lstStyle>
          <a:p>
            <a:pPr>
              <a:defRPr/>
            </a:pPr>
            <a:fld id="{7861615F-E0FE-483A-B880-773E6338B469}" type="slidenum">
              <a:rPr lang="en-US" altLang="en-US"/>
              <a:pPr>
                <a:defRPr/>
              </a:pPr>
              <a:t>‹#›</a:t>
            </a:fld>
            <a:endParaRPr lang="en-US" altLang="en-US"/>
          </a:p>
        </p:txBody>
      </p:sp>
    </p:spTree>
    <p:extLst>
      <p:ext uri="{BB962C8B-B14F-4D97-AF65-F5344CB8AC3E}">
        <p14:creationId xmlns:p14="http://schemas.microsoft.com/office/powerpoint/2010/main" val="254798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40B884-2C32-41A8-B0A3-D1ADD1E4DF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7B96329-E4DF-4477-9BEB-F859F61A7C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49292E9-D30C-447E-A873-D22ACFFB0032}"/>
              </a:ext>
            </a:extLst>
          </p:cNvPr>
          <p:cNvSpPr>
            <a:spLocks noGrp="1" noChangeArrowheads="1"/>
          </p:cNvSpPr>
          <p:nvPr>
            <p:ph type="sldNum" sz="quarter" idx="12"/>
          </p:nvPr>
        </p:nvSpPr>
        <p:spPr>
          <a:ln/>
        </p:spPr>
        <p:txBody>
          <a:bodyPr/>
          <a:lstStyle>
            <a:lvl1pPr>
              <a:defRPr/>
            </a:lvl1pPr>
          </a:lstStyle>
          <a:p>
            <a:pPr>
              <a:defRPr/>
            </a:pPr>
            <a:fld id="{A20B4698-8B6F-4B11-9C40-1FC424BDD676}" type="slidenum">
              <a:rPr lang="en-US" altLang="en-US"/>
              <a:pPr>
                <a:defRPr/>
              </a:pPr>
              <a:t>‹#›</a:t>
            </a:fld>
            <a:endParaRPr lang="en-US" altLang="en-US"/>
          </a:p>
        </p:txBody>
      </p:sp>
    </p:spTree>
    <p:extLst>
      <p:ext uri="{BB962C8B-B14F-4D97-AF65-F5344CB8AC3E}">
        <p14:creationId xmlns:p14="http://schemas.microsoft.com/office/powerpoint/2010/main" val="115323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2842B53-0C37-467E-AA50-08E6346C041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AE6A66-465B-45A4-88C9-1F64C50006B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8EC5799-1A42-4DF2-9B0D-B27E705A0B5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BBC231B-CB17-4A74-A6EC-E527D93560D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30409A80-5EF7-4D47-A866-DBCD12A164B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8018872-42A5-41C1-9948-F56B9B83F9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4.xml"/><Relationship Id="rId5" Type="http://schemas.openxmlformats.org/officeDocument/2006/relationships/image" Target="../media/image56.png"/><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C4CA9FD0-B5CA-4BB9-A25B-2A78E6864789}"/>
              </a:ext>
            </a:extLst>
          </p:cNvPr>
          <p:cNvSpPr>
            <a:spLocks noGrp="1"/>
          </p:cNvSpPr>
          <p:nvPr>
            <p:ph type="ctrTitle"/>
          </p:nvPr>
        </p:nvSpPr>
        <p:spPr/>
        <p:txBody>
          <a:bodyPr/>
          <a:lstStyle/>
          <a:p>
            <a:r>
              <a:rPr lang="en-US" altLang="en-US" dirty="0"/>
              <a:t>Chapter 7</a:t>
            </a:r>
            <a:br>
              <a:rPr lang="en-US" altLang="en-US" dirty="0"/>
            </a:br>
            <a:r>
              <a:rPr lang="en-US" altLang="en-US" dirty="0"/>
              <a:t>Section 2 &amp; 3 </a:t>
            </a:r>
          </a:p>
        </p:txBody>
      </p:sp>
      <p:sp>
        <p:nvSpPr>
          <p:cNvPr id="2051" name="Subtitle 2">
            <a:extLst>
              <a:ext uri="{FF2B5EF4-FFF2-40B4-BE49-F238E27FC236}">
                <a16:creationId xmlns:a16="http://schemas.microsoft.com/office/drawing/2014/main" id="{D5F15318-59D3-4AED-9A05-F415B84C2E77}"/>
              </a:ext>
            </a:extLst>
          </p:cNvPr>
          <p:cNvSpPr>
            <a:spLocks noGrp="1"/>
          </p:cNvSpPr>
          <p:nvPr>
            <p:ph type="subTitle" idx="1"/>
          </p:nvPr>
        </p:nvSpPr>
        <p:spPr/>
        <p:txBody>
          <a:bodyPr/>
          <a:lstStyle/>
          <a:p>
            <a:r>
              <a:rPr lang="en-US" altLang="en-US"/>
              <a:t>PowerPoint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199951A2-420C-40D9-8A10-A6C2F15D8728}"/>
              </a:ext>
            </a:extLst>
          </p:cNvPr>
          <p:cNvSpPr>
            <a:spLocks noGrp="1" noChangeArrowheads="1"/>
          </p:cNvSpPr>
          <p:nvPr>
            <p:ph type="body" sz="half" idx="4294967295"/>
          </p:nvPr>
        </p:nvSpPr>
        <p:spPr>
          <a:xfrm>
            <a:off x="0" y="152400"/>
            <a:ext cx="8839200" cy="1295400"/>
          </a:xfrm>
        </p:spPr>
        <p:txBody>
          <a:bodyPr/>
          <a:lstStyle/>
          <a:p>
            <a:pPr eaLnBrk="1" hangingPunct="1"/>
            <a:r>
              <a:rPr lang="en-US" altLang="en-US" sz="2800"/>
              <a:t>A secret Chinese martial arts society, known as the Boxers, revolted against foreign countries in China</a:t>
            </a:r>
          </a:p>
          <a:p>
            <a:pPr eaLnBrk="1" hangingPunct="1"/>
            <a:endParaRPr lang="en-US" altLang="en-US" sz="2800"/>
          </a:p>
        </p:txBody>
      </p:sp>
      <p:pic>
        <p:nvPicPr>
          <p:cNvPr id="11267" name="Picture 7" descr="141253">
            <a:extLst>
              <a:ext uri="{FF2B5EF4-FFF2-40B4-BE49-F238E27FC236}">
                <a16:creationId xmlns:a16="http://schemas.microsoft.com/office/drawing/2014/main" id="{110FCF46-6F77-4EB8-9CFD-ADBB9FF4D688}"/>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295400" y="1524000"/>
            <a:ext cx="6629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384C36FB-E01B-4F09-B6D1-D5D3D2F68613}"/>
              </a:ext>
            </a:extLst>
          </p:cNvPr>
          <p:cNvSpPr>
            <a:spLocks noGrp="1" noChangeArrowheads="1"/>
          </p:cNvSpPr>
          <p:nvPr>
            <p:ph type="body" sz="half" idx="4294967295"/>
          </p:nvPr>
        </p:nvSpPr>
        <p:spPr>
          <a:xfrm>
            <a:off x="0" y="304800"/>
            <a:ext cx="9144000" cy="990600"/>
          </a:xfrm>
        </p:spPr>
        <p:txBody>
          <a:bodyPr/>
          <a:lstStyle/>
          <a:p>
            <a:pPr eaLnBrk="1" hangingPunct="1"/>
            <a:r>
              <a:rPr lang="en-US" altLang="en-US" sz="2800"/>
              <a:t>Many people died and hundreds were trapped in Beijing during the revolt</a:t>
            </a:r>
          </a:p>
        </p:txBody>
      </p:sp>
      <p:pic>
        <p:nvPicPr>
          <p:cNvPr id="12291" name="Picture 9" descr="boxer">
            <a:extLst>
              <a:ext uri="{FF2B5EF4-FFF2-40B4-BE49-F238E27FC236}">
                <a16:creationId xmlns:a16="http://schemas.microsoft.com/office/drawing/2014/main" id="{E2E9DA10-D3E3-4902-89A4-532AF609EB8C}"/>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 y="1371600"/>
            <a:ext cx="84582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FD5BB137-3353-48BE-8CCD-825E154EB23A}"/>
              </a:ext>
            </a:extLst>
          </p:cNvPr>
          <p:cNvSpPr>
            <a:spLocks noGrp="1" noChangeArrowheads="1"/>
          </p:cNvSpPr>
          <p:nvPr>
            <p:ph type="body" sz="half" idx="4294967295"/>
          </p:nvPr>
        </p:nvSpPr>
        <p:spPr>
          <a:xfrm>
            <a:off x="304800" y="228600"/>
            <a:ext cx="8458200" cy="609600"/>
          </a:xfrm>
        </p:spPr>
        <p:txBody>
          <a:bodyPr/>
          <a:lstStyle/>
          <a:p>
            <a:pPr eaLnBrk="1" hangingPunct="1"/>
            <a:r>
              <a:rPr lang="en-US" altLang="en-US" sz="2800"/>
              <a:t>Foreign troops eventually defeated the Boxers.</a:t>
            </a:r>
          </a:p>
          <a:p>
            <a:pPr eaLnBrk="1" hangingPunct="1"/>
            <a:endParaRPr lang="en-US" altLang="en-US" sz="2800"/>
          </a:p>
        </p:txBody>
      </p:sp>
      <p:pic>
        <p:nvPicPr>
          <p:cNvPr id="13315" name="Picture 7" descr="boxer-rebellion">
            <a:extLst>
              <a:ext uri="{FF2B5EF4-FFF2-40B4-BE49-F238E27FC236}">
                <a16:creationId xmlns:a16="http://schemas.microsoft.com/office/drawing/2014/main" id="{FACA8403-1442-4913-8D31-6A8AF623BAC8}"/>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 y="914400"/>
            <a:ext cx="83820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7DA0DF21-CDA3-4E67-A279-1B82B16DE55B}"/>
              </a:ext>
            </a:extLst>
          </p:cNvPr>
          <p:cNvSpPr>
            <a:spLocks noGrp="1" noChangeArrowheads="1"/>
          </p:cNvSpPr>
          <p:nvPr>
            <p:ph type="body" sz="half" idx="4294967295"/>
          </p:nvPr>
        </p:nvSpPr>
        <p:spPr>
          <a:xfrm>
            <a:off x="0" y="533400"/>
            <a:ext cx="4038600" cy="5592763"/>
          </a:xfrm>
        </p:spPr>
        <p:txBody>
          <a:bodyPr/>
          <a:lstStyle/>
          <a:p>
            <a:pPr eaLnBrk="1" hangingPunct="1"/>
            <a:r>
              <a:rPr lang="en-US" altLang="en-US" sz="2800"/>
              <a:t>Hay’s second Open door Policy was accepted.</a:t>
            </a:r>
          </a:p>
          <a:p>
            <a:pPr lvl="1" eaLnBrk="1" hangingPunct="1"/>
            <a:r>
              <a:rPr lang="en-US" altLang="en-US" sz="2400"/>
              <a:t>It bonded the Europeans and Japan together against China</a:t>
            </a:r>
          </a:p>
          <a:p>
            <a:pPr lvl="1" eaLnBrk="1" hangingPunct="1"/>
            <a:r>
              <a:rPr lang="en-US" altLang="en-US" sz="2400"/>
              <a:t>China was able to keep its independence and borders.</a:t>
            </a:r>
          </a:p>
          <a:p>
            <a:pPr lvl="1" eaLnBrk="1" hangingPunct="1"/>
            <a:r>
              <a:rPr lang="en-US" altLang="en-US" sz="2400"/>
              <a:t>China signed new trade agreements to pay for the rebellion’s damage</a:t>
            </a:r>
          </a:p>
        </p:txBody>
      </p:sp>
      <p:pic>
        <p:nvPicPr>
          <p:cNvPr id="14339" name="Picture 7" descr="history-boxer-rebellion-pic-2">
            <a:extLst>
              <a:ext uri="{FF2B5EF4-FFF2-40B4-BE49-F238E27FC236}">
                <a16:creationId xmlns:a16="http://schemas.microsoft.com/office/drawing/2014/main" id="{8D45404D-A82A-4A4B-98CC-D9F82140B682}"/>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114800" y="762000"/>
            <a:ext cx="46482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59FF8530-F75B-453E-A182-8FFBF3B22055}"/>
              </a:ext>
            </a:extLst>
          </p:cNvPr>
          <p:cNvSpPr>
            <a:spLocks noGrp="1" noChangeArrowheads="1"/>
          </p:cNvSpPr>
          <p:nvPr>
            <p:ph type="title"/>
          </p:nvPr>
        </p:nvSpPr>
        <p:spPr/>
        <p:txBody>
          <a:bodyPr/>
          <a:lstStyle/>
          <a:p>
            <a:pPr eaLnBrk="1" hangingPunct="1"/>
            <a:r>
              <a:rPr lang="en-US" altLang="en-US" sz="2800"/>
              <a:t>Japan</a:t>
            </a:r>
            <a:br>
              <a:rPr lang="en-US" altLang="en-US" sz="2800"/>
            </a:br>
            <a:r>
              <a:rPr lang="en-US" altLang="en-US" sz="2800"/>
              <a:t>Russo-Japanese War</a:t>
            </a:r>
            <a:br>
              <a:rPr lang="en-US" altLang="en-US" sz="2800"/>
            </a:br>
            <a:endParaRPr lang="en-US" altLang="en-US" sz="2800"/>
          </a:p>
        </p:txBody>
      </p:sp>
      <p:sp>
        <p:nvSpPr>
          <p:cNvPr id="15363" name="Rectangle 5">
            <a:extLst>
              <a:ext uri="{FF2B5EF4-FFF2-40B4-BE49-F238E27FC236}">
                <a16:creationId xmlns:a16="http://schemas.microsoft.com/office/drawing/2014/main" id="{492D957C-D01E-446D-8E36-E610657CFF02}"/>
              </a:ext>
            </a:extLst>
          </p:cNvPr>
          <p:cNvSpPr>
            <a:spLocks noGrp="1" noChangeArrowheads="1"/>
          </p:cNvSpPr>
          <p:nvPr>
            <p:ph type="body" sz="half" idx="1"/>
          </p:nvPr>
        </p:nvSpPr>
        <p:spPr/>
        <p:txBody>
          <a:bodyPr/>
          <a:lstStyle/>
          <a:p>
            <a:pPr eaLnBrk="1" hangingPunct="1"/>
            <a:endParaRPr lang="en-US" altLang="en-US" sz="2800"/>
          </a:p>
        </p:txBody>
      </p:sp>
      <p:pic>
        <p:nvPicPr>
          <p:cNvPr id="15364" name="Picture 9" descr="russo-japanese_war">
            <a:extLst>
              <a:ext uri="{FF2B5EF4-FFF2-40B4-BE49-F238E27FC236}">
                <a16:creationId xmlns:a16="http://schemas.microsoft.com/office/drawing/2014/main" id="{B428781D-D842-43A8-80DC-DE381F9AD92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 y="1143000"/>
            <a:ext cx="88392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A2D08DF7-0AC2-455C-B478-5E070758C175}"/>
              </a:ext>
            </a:extLst>
          </p:cNvPr>
          <p:cNvSpPr>
            <a:spLocks noGrp="1" noChangeArrowheads="1"/>
          </p:cNvSpPr>
          <p:nvPr>
            <p:ph type="title"/>
          </p:nvPr>
        </p:nvSpPr>
        <p:spPr/>
        <p:txBody>
          <a:bodyPr/>
          <a:lstStyle/>
          <a:p>
            <a:pPr eaLnBrk="1" hangingPunct="1"/>
            <a:r>
              <a:rPr lang="en-US" altLang="en-US" sz="2000"/>
              <a:t>Japan attacked and destroyed a Russian fleet in southern Manchuria</a:t>
            </a:r>
            <a:br>
              <a:rPr lang="en-US" altLang="en-US" sz="2000"/>
            </a:br>
            <a:endParaRPr lang="en-US" altLang="en-US" sz="2000"/>
          </a:p>
        </p:txBody>
      </p:sp>
      <p:sp>
        <p:nvSpPr>
          <p:cNvPr id="16387" name="Rectangle 5">
            <a:extLst>
              <a:ext uri="{FF2B5EF4-FFF2-40B4-BE49-F238E27FC236}">
                <a16:creationId xmlns:a16="http://schemas.microsoft.com/office/drawing/2014/main" id="{F082156B-6128-4AA5-88DE-61ACA2AD7EB5}"/>
              </a:ext>
            </a:extLst>
          </p:cNvPr>
          <p:cNvSpPr>
            <a:spLocks noGrp="1" noChangeArrowheads="1"/>
          </p:cNvSpPr>
          <p:nvPr>
            <p:ph type="body" sz="half" idx="1"/>
          </p:nvPr>
        </p:nvSpPr>
        <p:spPr>
          <a:xfrm>
            <a:off x="457200" y="1600200"/>
            <a:ext cx="8153400" cy="838200"/>
          </a:xfrm>
        </p:spPr>
        <p:txBody>
          <a:bodyPr/>
          <a:lstStyle/>
          <a:p>
            <a:pPr eaLnBrk="1" hangingPunct="1"/>
            <a:endParaRPr lang="en-US" altLang="en-US" sz="2800"/>
          </a:p>
        </p:txBody>
      </p:sp>
      <p:pic>
        <p:nvPicPr>
          <p:cNvPr id="16388" name="Picture 7" descr="rj_war">
            <a:extLst>
              <a:ext uri="{FF2B5EF4-FFF2-40B4-BE49-F238E27FC236}">
                <a16:creationId xmlns:a16="http://schemas.microsoft.com/office/drawing/2014/main" id="{1C6013BD-3A71-4366-8312-B3BA440B391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 y="838200"/>
            <a:ext cx="8991600"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71172038-BB36-41A7-96B5-5CFAC8648BC9}"/>
              </a:ext>
            </a:extLst>
          </p:cNvPr>
          <p:cNvSpPr>
            <a:spLocks noGrp="1" noChangeArrowheads="1"/>
          </p:cNvSpPr>
          <p:nvPr>
            <p:ph type="body" sz="half" idx="4294967295"/>
          </p:nvPr>
        </p:nvSpPr>
        <p:spPr>
          <a:xfrm>
            <a:off x="0" y="381000"/>
            <a:ext cx="4038600" cy="3352800"/>
          </a:xfrm>
        </p:spPr>
        <p:txBody>
          <a:bodyPr/>
          <a:lstStyle/>
          <a:p>
            <a:pPr eaLnBrk="1" hangingPunct="1">
              <a:lnSpc>
                <a:spcPct val="90000"/>
              </a:lnSpc>
            </a:pPr>
            <a:r>
              <a:rPr lang="en-US" altLang="en-US" sz="2400"/>
              <a:t>President Roosevelt helped the 2 countries achieve peace.</a:t>
            </a:r>
          </a:p>
          <a:p>
            <a:pPr eaLnBrk="1" hangingPunct="1">
              <a:lnSpc>
                <a:spcPct val="90000"/>
              </a:lnSpc>
            </a:pPr>
            <a:endParaRPr lang="en-US" altLang="en-US" sz="2400"/>
          </a:p>
          <a:p>
            <a:pPr lvl="1" eaLnBrk="1" hangingPunct="1">
              <a:lnSpc>
                <a:spcPct val="90000"/>
              </a:lnSpc>
            </a:pPr>
            <a:r>
              <a:rPr lang="en-US" altLang="en-US" sz="2000"/>
              <a:t>Treaty of Portsmouth in 1905</a:t>
            </a:r>
          </a:p>
          <a:p>
            <a:pPr lvl="1" eaLnBrk="1" hangingPunct="1">
              <a:lnSpc>
                <a:spcPct val="90000"/>
              </a:lnSpc>
              <a:buFontTx/>
              <a:buNone/>
            </a:pPr>
            <a:endParaRPr lang="en-US" altLang="en-US" sz="2000"/>
          </a:p>
          <a:p>
            <a:pPr lvl="2" eaLnBrk="1" hangingPunct="1">
              <a:lnSpc>
                <a:spcPct val="90000"/>
              </a:lnSpc>
            </a:pPr>
            <a:r>
              <a:rPr lang="en-US" altLang="en-US" sz="1800"/>
              <a:t>Japan gained Korea in exchange for stopping its expansion in Asia. </a:t>
            </a:r>
          </a:p>
        </p:txBody>
      </p:sp>
      <p:pic>
        <p:nvPicPr>
          <p:cNvPr id="17411" name="Picture 9" descr="image">
            <a:extLst>
              <a:ext uri="{FF2B5EF4-FFF2-40B4-BE49-F238E27FC236}">
                <a16:creationId xmlns:a16="http://schemas.microsoft.com/office/drawing/2014/main" id="{847C0F30-ECFA-4480-9E32-02638E2CCF1F}"/>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86200" y="838200"/>
            <a:ext cx="47244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08DAD179-3D17-452C-91AB-47C4D0D0C4BD}"/>
              </a:ext>
            </a:extLst>
          </p:cNvPr>
          <p:cNvSpPr>
            <a:spLocks noGrp="1" noChangeArrowheads="1"/>
          </p:cNvSpPr>
          <p:nvPr>
            <p:ph type="title"/>
          </p:nvPr>
        </p:nvSpPr>
        <p:spPr/>
        <p:txBody>
          <a:bodyPr/>
          <a:lstStyle/>
          <a:p>
            <a:pPr eaLnBrk="1" hangingPunct="1"/>
            <a:endParaRPr lang="en-US" altLang="en-US"/>
          </a:p>
        </p:txBody>
      </p:sp>
      <p:sp>
        <p:nvSpPr>
          <p:cNvPr id="18435" name="Rectangle 5">
            <a:extLst>
              <a:ext uri="{FF2B5EF4-FFF2-40B4-BE49-F238E27FC236}">
                <a16:creationId xmlns:a16="http://schemas.microsoft.com/office/drawing/2014/main" id="{D9B922DB-4BFD-4F75-88C1-A7B82547C318}"/>
              </a:ext>
            </a:extLst>
          </p:cNvPr>
          <p:cNvSpPr>
            <a:spLocks noGrp="1" noChangeArrowheads="1"/>
          </p:cNvSpPr>
          <p:nvPr>
            <p:ph type="body" sz="half" idx="1"/>
          </p:nvPr>
        </p:nvSpPr>
        <p:spPr>
          <a:xfrm>
            <a:off x="2286000" y="3429000"/>
            <a:ext cx="4038600" cy="228600"/>
          </a:xfrm>
        </p:spPr>
        <p:txBody>
          <a:bodyPr/>
          <a:lstStyle/>
          <a:p>
            <a:pPr eaLnBrk="1" hangingPunct="1">
              <a:lnSpc>
                <a:spcPct val="80000"/>
              </a:lnSpc>
            </a:pPr>
            <a:r>
              <a:rPr lang="en-US" altLang="en-US" sz="800"/>
              <a:t>Japan became the strongest naval power in the Pacific</a:t>
            </a:r>
          </a:p>
          <a:p>
            <a:pPr lvl="1" eaLnBrk="1" hangingPunct="1">
              <a:lnSpc>
                <a:spcPct val="80000"/>
              </a:lnSpc>
            </a:pPr>
            <a:r>
              <a:rPr lang="en-US" altLang="en-US" sz="1000"/>
              <a:t>Tensions grew between Japan and the U.S.</a:t>
            </a:r>
          </a:p>
          <a:p>
            <a:pPr eaLnBrk="1" hangingPunct="1">
              <a:lnSpc>
                <a:spcPct val="80000"/>
              </a:lnSpc>
            </a:pPr>
            <a:endParaRPr lang="en-US" altLang="en-US" sz="800"/>
          </a:p>
        </p:txBody>
      </p:sp>
      <p:pic>
        <p:nvPicPr>
          <p:cNvPr id="18436" name="Picture 9" descr="250px-Naval_Ensign_of_Japan">
            <a:extLst>
              <a:ext uri="{FF2B5EF4-FFF2-40B4-BE49-F238E27FC236}">
                <a16:creationId xmlns:a16="http://schemas.microsoft.com/office/drawing/2014/main" id="{88E5B461-8C9D-454B-A2EE-40AE1363039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228600"/>
            <a:ext cx="9144000" cy="647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7" name="Text Box 10">
            <a:extLst>
              <a:ext uri="{FF2B5EF4-FFF2-40B4-BE49-F238E27FC236}">
                <a16:creationId xmlns:a16="http://schemas.microsoft.com/office/drawing/2014/main" id="{362F6553-394A-43D9-A4DC-6EA06C1006C6}"/>
              </a:ext>
            </a:extLst>
          </p:cNvPr>
          <p:cNvSpPr txBox="1">
            <a:spLocks noChangeArrowheads="1"/>
          </p:cNvSpPr>
          <p:nvPr/>
        </p:nvSpPr>
        <p:spPr bwMode="auto">
          <a:xfrm>
            <a:off x="3184525" y="3008313"/>
            <a:ext cx="5721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Japan became the strongest naval power in the Pacific</a:t>
            </a:r>
          </a:p>
          <a:p>
            <a:pPr lvl="1" eaLnBrk="1" hangingPunct="1">
              <a:spcBef>
                <a:spcPct val="0"/>
              </a:spcBef>
              <a:buFontTx/>
              <a:buNone/>
            </a:pPr>
            <a:r>
              <a:rPr lang="en-US" altLang="en-US" sz="1800"/>
              <a:t>Tensions grew between Japan and the U.S.</a:t>
            </a:r>
          </a:p>
          <a:p>
            <a:pPr eaLnBrk="1" hangingPunct="1">
              <a:spcBef>
                <a:spcPct val="0"/>
              </a:spcBef>
              <a:buFontTx/>
              <a:buNone/>
            </a:pPr>
            <a:endParaRPr lang="en-US" altLang="en-US"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8D84F90E-FEB9-47FC-9767-ECB284CF5162}"/>
              </a:ext>
            </a:extLst>
          </p:cNvPr>
          <p:cNvSpPr>
            <a:spLocks noGrp="1" noChangeArrowheads="1"/>
          </p:cNvSpPr>
          <p:nvPr>
            <p:ph type="title"/>
          </p:nvPr>
        </p:nvSpPr>
        <p:spPr/>
        <p:txBody>
          <a:bodyPr/>
          <a:lstStyle/>
          <a:p>
            <a:pPr eaLnBrk="1" hangingPunct="1"/>
            <a:endParaRPr lang="en-US" altLang="en-US"/>
          </a:p>
        </p:txBody>
      </p:sp>
      <p:sp>
        <p:nvSpPr>
          <p:cNvPr id="19459" name="Rectangle 5">
            <a:extLst>
              <a:ext uri="{FF2B5EF4-FFF2-40B4-BE49-F238E27FC236}">
                <a16:creationId xmlns:a16="http://schemas.microsoft.com/office/drawing/2014/main" id="{A404A37F-0DCC-40CC-833B-FE78E2DFE78A}"/>
              </a:ext>
            </a:extLst>
          </p:cNvPr>
          <p:cNvSpPr>
            <a:spLocks noGrp="1" noChangeArrowheads="1"/>
          </p:cNvSpPr>
          <p:nvPr>
            <p:ph type="body" sz="half" idx="1"/>
          </p:nvPr>
        </p:nvSpPr>
        <p:spPr/>
        <p:txBody>
          <a:bodyPr/>
          <a:lstStyle/>
          <a:p>
            <a:pPr eaLnBrk="1" hangingPunct="1">
              <a:lnSpc>
                <a:spcPct val="90000"/>
              </a:lnSpc>
            </a:pPr>
            <a:r>
              <a:rPr lang="en-US" altLang="en-US" sz="2800"/>
              <a:t>Roosevelt wanted to avoid war.</a:t>
            </a:r>
          </a:p>
          <a:p>
            <a:pPr lvl="1" eaLnBrk="1" hangingPunct="1">
              <a:lnSpc>
                <a:spcPct val="90000"/>
              </a:lnSpc>
            </a:pPr>
            <a:r>
              <a:rPr lang="en-US" altLang="en-US" sz="2400"/>
              <a:t>He sent 16 warships around the world to demonstrate to the world how powerful the U.S. Navy was.</a:t>
            </a:r>
          </a:p>
          <a:p>
            <a:pPr lvl="1" eaLnBrk="1" hangingPunct="1">
              <a:lnSpc>
                <a:spcPct val="90000"/>
              </a:lnSpc>
            </a:pPr>
            <a:r>
              <a:rPr lang="en-US" altLang="en-US" sz="2400"/>
              <a:t>The Japanese recognized the strength of the U.S, Navy and became more cooperative.</a:t>
            </a:r>
          </a:p>
        </p:txBody>
      </p:sp>
      <p:pic>
        <p:nvPicPr>
          <p:cNvPr id="19460" name="Picture 7" descr="warships-iran-may7_001">
            <a:extLst>
              <a:ext uri="{FF2B5EF4-FFF2-40B4-BE49-F238E27FC236}">
                <a16:creationId xmlns:a16="http://schemas.microsoft.com/office/drawing/2014/main" id="{797F635E-EF6D-4413-945F-BAF9FEA578C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981200"/>
            <a:ext cx="40386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AC53E4A3-8BB8-4060-AF52-84A289D90EE9}"/>
              </a:ext>
            </a:extLst>
          </p:cNvPr>
          <p:cNvSpPr>
            <a:spLocks noGrp="1" noChangeArrowheads="1"/>
          </p:cNvSpPr>
          <p:nvPr>
            <p:ph type="title"/>
          </p:nvPr>
        </p:nvSpPr>
        <p:spPr/>
        <p:txBody>
          <a:bodyPr/>
          <a:lstStyle/>
          <a:p>
            <a:pPr eaLnBrk="1" hangingPunct="1"/>
            <a:r>
              <a:rPr lang="en-US" altLang="en-US" sz="2400" b="1"/>
              <a:t>The Cuban Rebellion</a:t>
            </a:r>
            <a:br>
              <a:rPr lang="en-US" altLang="en-US" sz="2400"/>
            </a:br>
            <a:r>
              <a:rPr lang="en-US" altLang="en-US" sz="2400"/>
              <a:t>Spain’s last major possession in the Western Hemisphere was Cuba.</a:t>
            </a:r>
          </a:p>
        </p:txBody>
      </p:sp>
      <p:sp>
        <p:nvSpPr>
          <p:cNvPr id="20483" name="Rectangle 5">
            <a:extLst>
              <a:ext uri="{FF2B5EF4-FFF2-40B4-BE49-F238E27FC236}">
                <a16:creationId xmlns:a16="http://schemas.microsoft.com/office/drawing/2014/main" id="{4CF53484-F903-425D-96CC-CFC1A1EF067D}"/>
              </a:ext>
            </a:extLst>
          </p:cNvPr>
          <p:cNvSpPr>
            <a:spLocks noGrp="1" noChangeArrowheads="1"/>
          </p:cNvSpPr>
          <p:nvPr>
            <p:ph type="body" sz="half" idx="1"/>
          </p:nvPr>
        </p:nvSpPr>
        <p:spPr/>
        <p:txBody>
          <a:bodyPr/>
          <a:lstStyle/>
          <a:p>
            <a:pPr eaLnBrk="1" hangingPunct="1"/>
            <a:endParaRPr lang="en-US" altLang="en-US" sz="2800"/>
          </a:p>
          <a:p>
            <a:pPr lvl="1" eaLnBrk="1" hangingPunct="1">
              <a:buFontTx/>
              <a:buNone/>
            </a:pPr>
            <a:endParaRPr lang="en-US" altLang="en-US" sz="2400"/>
          </a:p>
        </p:txBody>
      </p:sp>
      <p:pic>
        <p:nvPicPr>
          <p:cNvPr id="20484" name="Picture 7" descr="aerial-cuba-florida">
            <a:extLst>
              <a:ext uri="{FF2B5EF4-FFF2-40B4-BE49-F238E27FC236}">
                <a16:creationId xmlns:a16="http://schemas.microsoft.com/office/drawing/2014/main" id="{5EC0FE79-FB55-4CF1-9023-D615452551A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 y="1447800"/>
            <a:ext cx="8153400" cy="4724400"/>
          </a:xfrm>
          <a:solidFill>
            <a:srgbClr val="FF0000"/>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Text Box 11">
            <a:extLst>
              <a:ext uri="{FF2B5EF4-FFF2-40B4-BE49-F238E27FC236}">
                <a16:creationId xmlns:a16="http://schemas.microsoft.com/office/drawing/2014/main" id="{E4B4D857-11BD-4354-9849-71817E108027}"/>
              </a:ext>
            </a:extLst>
          </p:cNvPr>
          <p:cNvSpPr txBox="1">
            <a:spLocks noChangeArrowheads="1"/>
          </p:cNvSpPr>
          <p:nvPr/>
        </p:nvSpPr>
        <p:spPr bwMode="auto">
          <a:xfrm>
            <a:off x="3276600" y="54102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solidFill>
                  <a:srgbClr val="FF0000"/>
                </a:solidFill>
              </a:rPr>
              <a:t>Cuba</a:t>
            </a:r>
          </a:p>
        </p:txBody>
      </p:sp>
      <p:sp>
        <p:nvSpPr>
          <p:cNvPr id="20486" name="Text Box 12">
            <a:extLst>
              <a:ext uri="{FF2B5EF4-FFF2-40B4-BE49-F238E27FC236}">
                <a16:creationId xmlns:a16="http://schemas.microsoft.com/office/drawing/2014/main" id="{35097FC0-1664-471D-AE2F-8E2FF3C3C359}"/>
              </a:ext>
            </a:extLst>
          </p:cNvPr>
          <p:cNvSpPr txBox="1">
            <a:spLocks noChangeArrowheads="1"/>
          </p:cNvSpPr>
          <p:nvPr/>
        </p:nvSpPr>
        <p:spPr bwMode="auto">
          <a:xfrm>
            <a:off x="2286000" y="18288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solidFill>
                  <a:srgbClr val="FF0000"/>
                </a:solidFill>
              </a:rPr>
              <a:t>FL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BA4A78A-B1ED-414C-9C0B-9FC7AF34CE5B}"/>
              </a:ext>
            </a:extLst>
          </p:cNvPr>
          <p:cNvSpPr>
            <a:spLocks noGrp="1"/>
          </p:cNvSpPr>
          <p:nvPr>
            <p:ph type="title"/>
          </p:nvPr>
        </p:nvSpPr>
        <p:spPr/>
        <p:txBody>
          <a:bodyPr/>
          <a:lstStyle/>
          <a:p>
            <a:r>
              <a:rPr lang="en-US" altLang="en-US"/>
              <a:t>Samoa</a:t>
            </a:r>
          </a:p>
        </p:txBody>
      </p:sp>
      <p:sp>
        <p:nvSpPr>
          <p:cNvPr id="3075" name="Content Placeholder 2">
            <a:extLst>
              <a:ext uri="{FF2B5EF4-FFF2-40B4-BE49-F238E27FC236}">
                <a16:creationId xmlns:a16="http://schemas.microsoft.com/office/drawing/2014/main" id="{41BF09B5-E721-4314-9F63-B829EB12F3D9}"/>
              </a:ext>
            </a:extLst>
          </p:cNvPr>
          <p:cNvSpPr>
            <a:spLocks noGrp="1"/>
          </p:cNvSpPr>
          <p:nvPr>
            <p:ph idx="1"/>
          </p:nvPr>
        </p:nvSpPr>
        <p:spPr/>
        <p:txBody>
          <a:bodyPr/>
          <a:lstStyle/>
          <a:p>
            <a:r>
              <a:rPr lang="en-US" altLang="en-US"/>
              <a:t>A group of islands 3,000 miles south of Hawaii</a:t>
            </a:r>
          </a:p>
          <a:p>
            <a:r>
              <a:rPr lang="en-US" altLang="en-US"/>
              <a:t>Germany, Great Britain, and the United States competed for power in Samoa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D426C5D1-9B16-45A7-AB68-4057DB0DF007}"/>
              </a:ext>
            </a:extLst>
          </p:cNvPr>
          <p:cNvSpPr>
            <a:spLocks noGrp="1" noChangeArrowheads="1"/>
          </p:cNvSpPr>
          <p:nvPr>
            <p:ph type="body" sz="half" idx="4294967295"/>
          </p:nvPr>
        </p:nvSpPr>
        <p:spPr>
          <a:xfrm>
            <a:off x="0" y="1600200"/>
            <a:ext cx="4038600" cy="4525963"/>
          </a:xfrm>
        </p:spPr>
        <p:txBody>
          <a:bodyPr/>
          <a:lstStyle/>
          <a:p>
            <a:pPr eaLnBrk="1" hangingPunct="1"/>
            <a:r>
              <a:rPr lang="en-US" altLang="en-US" sz="2800"/>
              <a:t>The people of Cuba rebelled against Spanish rule several times in the late 1800’s.</a:t>
            </a:r>
          </a:p>
          <a:p>
            <a:pPr lvl="1" eaLnBrk="1" hangingPunct="1"/>
            <a:r>
              <a:rPr lang="en-US" altLang="en-US" sz="2400"/>
              <a:t>The Cuban’s were always defeated,</a:t>
            </a:r>
          </a:p>
        </p:txBody>
      </p:sp>
      <p:pic>
        <p:nvPicPr>
          <p:cNvPr id="21507" name="Picture 11" descr="cuba_libre_hw">
            <a:extLst>
              <a:ext uri="{FF2B5EF4-FFF2-40B4-BE49-F238E27FC236}">
                <a16:creationId xmlns:a16="http://schemas.microsoft.com/office/drawing/2014/main" id="{51785BD0-2FC7-4C68-AB41-7B26AD106742}"/>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343400" y="1143000"/>
            <a:ext cx="3646488" cy="4983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69B35DF6-7E1F-47B2-8069-CA51C01ED8BF}"/>
              </a:ext>
            </a:extLst>
          </p:cNvPr>
          <p:cNvSpPr>
            <a:spLocks noGrp="1" noChangeArrowheads="1"/>
          </p:cNvSpPr>
          <p:nvPr>
            <p:ph type="body" sz="half" idx="4294967295"/>
          </p:nvPr>
        </p:nvSpPr>
        <p:spPr>
          <a:xfrm>
            <a:off x="0" y="1600200"/>
            <a:ext cx="4038600" cy="4525963"/>
          </a:xfrm>
        </p:spPr>
        <p:txBody>
          <a:bodyPr/>
          <a:lstStyle/>
          <a:p>
            <a:pPr eaLnBrk="1" hangingPunct="1"/>
            <a:r>
              <a:rPr lang="en-US" altLang="en-US" sz="2800"/>
              <a:t>In 1895, Jose Marti led a new revolt against Spanish rule in Cuba</a:t>
            </a:r>
          </a:p>
          <a:p>
            <a:pPr lvl="1" eaLnBrk="1" hangingPunct="1"/>
            <a:r>
              <a:rPr lang="en-US" altLang="en-US" sz="2400"/>
              <a:t>He first traveled to the U.S. for money, arms, and troops to support the Cuban Independence Movement.</a:t>
            </a:r>
          </a:p>
        </p:txBody>
      </p:sp>
      <p:pic>
        <p:nvPicPr>
          <p:cNvPr id="22531" name="Picture 21" descr="20070519220038-jose-marti">
            <a:extLst>
              <a:ext uri="{FF2B5EF4-FFF2-40B4-BE49-F238E27FC236}">
                <a16:creationId xmlns:a16="http://schemas.microsoft.com/office/drawing/2014/main" id="{576A013E-18E9-4E0D-A3BB-D97143090508}"/>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724400" y="1676400"/>
            <a:ext cx="3073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La Muerte de José Martí, by Cuban artist Mario Perez, 2003">
            <a:extLst>
              <a:ext uri="{FF2B5EF4-FFF2-40B4-BE49-F238E27FC236}">
                <a16:creationId xmlns:a16="http://schemas.microsoft.com/office/drawing/2014/main" id="{86748B69-0DA7-442A-A23E-57B520ECA6F7}"/>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838200" y="635000"/>
            <a:ext cx="7696200" cy="5487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7F1B2FDA-FF3A-4F93-B11F-8DE9C93C5E64}"/>
              </a:ext>
            </a:extLst>
          </p:cNvPr>
          <p:cNvSpPr>
            <a:spLocks noGrp="1" noChangeArrowheads="1"/>
          </p:cNvSpPr>
          <p:nvPr>
            <p:ph type="body" sz="half" idx="4294967295"/>
          </p:nvPr>
        </p:nvSpPr>
        <p:spPr>
          <a:xfrm>
            <a:off x="0" y="1600200"/>
            <a:ext cx="2514600" cy="4525963"/>
          </a:xfrm>
        </p:spPr>
        <p:txBody>
          <a:bodyPr/>
          <a:lstStyle/>
          <a:p>
            <a:pPr eaLnBrk="1" hangingPunct="1"/>
            <a:r>
              <a:rPr lang="en-US" altLang="en-US" sz="2400"/>
              <a:t>The revolt was devastatingly crushed and many lives were lost.</a:t>
            </a:r>
          </a:p>
          <a:p>
            <a:pPr lvl="1" eaLnBrk="1" hangingPunct="1"/>
            <a:r>
              <a:rPr lang="en-US" altLang="en-US" sz="2000"/>
              <a:t>The Spanish troops separated Cubans from the rebels, placing them in camps.</a:t>
            </a:r>
          </a:p>
        </p:txBody>
      </p:sp>
      <p:pic>
        <p:nvPicPr>
          <p:cNvPr id="24579" name="Picture 9" descr="spanishsoldiers">
            <a:extLst>
              <a:ext uri="{FF2B5EF4-FFF2-40B4-BE49-F238E27FC236}">
                <a16:creationId xmlns:a16="http://schemas.microsoft.com/office/drawing/2014/main" id="{2B83FA3D-AFE5-422B-A34F-5D18FC370CD4}"/>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590800" y="685800"/>
            <a:ext cx="60960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D97B8602-BC3F-40F0-B3BE-7FD1A65F4DF6}"/>
              </a:ext>
            </a:extLst>
          </p:cNvPr>
          <p:cNvSpPr>
            <a:spLocks noGrp="1" noChangeArrowheads="1"/>
          </p:cNvSpPr>
          <p:nvPr>
            <p:ph type="body" sz="half" idx="4294967295"/>
          </p:nvPr>
        </p:nvSpPr>
        <p:spPr>
          <a:xfrm>
            <a:off x="0" y="1600200"/>
            <a:ext cx="3048000" cy="4525963"/>
          </a:xfrm>
        </p:spPr>
        <p:txBody>
          <a:bodyPr/>
          <a:lstStyle/>
          <a:p>
            <a:pPr eaLnBrk="1" hangingPunct="1"/>
            <a:r>
              <a:rPr lang="en-US" altLang="en-US" sz="2400"/>
              <a:t>Disease and starvation took the lives of thousands of Cubans</a:t>
            </a:r>
          </a:p>
          <a:p>
            <a:pPr lvl="1" eaLnBrk="1" hangingPunct="1"/>
            <a:r>
              <a:rPr lang="en-US" altLang="en-US" sz="2000"/>
              <a:t>Many Americans opposed the inhumane treatment of Cubans at the hands of the Spanish.</a:t>
            </a:r>
          </a:p>
        </p:txBody>
      </p:sp>
      <p:pic>
        <p:nvPicPr>
          <p:cNvPr id="25603" name="Picture 7" descr="defenceless-cubans">
            <a:extLst>
              <a:ext uri="{FF2B5EF4-FFF2-40B4-BE49-F238E27FC236}">
                <a16:creationId xmlns:a16="http://schemas.microsoft.com/office/drawing/2014/main" id="{EB8C40EA-43E5-4053-8828-06D95CE7A3FD}"/>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971800" y="685800"/>
            <a:ext cx="57150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a:extLst>
              <a:ext uri="{FF2B5EF4-FFF2-40B4-BE49-F238E27FC236}">
                <a16:creationId xmlns:a16="http://schemas.microsoft.com/office/drawing/2014/main" id="{22B7369E-47E8-44F9-B37E-D50BBF8F7D57}"/>
              </a:ext>
            </a:extLst>
          </p:cNvPr>
          <p:cNvSpPr>
            <a:spLocks noGrp="1" noChangeArrowheads="1"/>
          </p:cNvSpPr>
          <p:nvPr>
            <p:ph type="body" sz="half" idx="4294967295"/>
          </p:nvPr>
        </p:nvSpPr>
        <p:spPr>
          <a:xfrm>
            <a:off x="0" y="1600200"/>
            <a:ext cx="4038600" cy="4525963"/>
          </a:xfrm>
        </p:spPr>
        <p:txBody>
          <a:bodyPr/>
          <a:lstStyle/>
          <a:p>
            <a:pPr eaLnBrk="1" hangingPunct="1"/>
            <a:r>
              <a:rPr lang="en-US" altLang="en-US" sz="2800"/>
              <a:t>Many Americans wanted the U.S. government to help the Cubans.</a:t>
            </a:r>
          </a:p>
          <a:p>
            <a:pPr lvl="1" eaLnBrk="1" hangingPunct="1"/>
            <a:r>
              <a:rPr lang="en-US" altLang="en-US" sz="2400"/>
              <a:t>President Grover Cleveland was against interfering in Cuban affairs.</a:t>
            </a:r>
          </a:p>
        </p:txBody>
      </p:sp>
      <p:pic>
        <p:nvPicPr>
          <p:cNvPr id="26627" name="Picture 7" descr="cleveland">
            <a:extLst>
              <a:ext uri="{FF2B5EF4-FFF2-40B4-BE49-F238E27FC236}">
                <a16:creationId xmlns:a16="http://schemas.microsoft.com/office/drawing/2014/main" id="{D5D91483-12D3-447E-ACFB-2E4073BB2A39}"/>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267200" y="1524000"/>
            <a:ext cx="29368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a:extLst>
              <a:ext uri="{FF2B5EF4-FFF2-40B4-BE49-F238E27FC236}">
                <a16:creationId xmlns:a16="http://schemas.microsoft.com/office/drawing/2014/main" id="{4CEE2D0E-30AC-49F1-AB2A-F6F9BAF59D16}"/>
              </a:ext>
            </a:extLst>
          </p:cNvPr>
          <p:cNvSpPr>
            <a:spLocks noGrp="1" noChangeArrowheads="1"/>
          </p:cNvSpPr>
          <p:nvPr>
            <p:ph type="body" sz="half" idx="4294967295"/>
          </p:nvPr>
        </p:nvSpPr>
        <p:spPr>
          <a:xfrm>
            <a:off x="0" y="1600200"/>
            <a:ext cx="3048000" cy="4525963"/>
          </a:xfrm>
        </p:spPr>
        <p:txBody>
          <a:bodyPr/>
          <a:lstStyle/>
          <a:p>
            <a:pPr eaLnBrk="1" hangingPunct="1"/>
            <a:r>
              <a:rPr lang="en-US" altLang="en-US" sz="2800"/>
              <a:t>The American press and journalists covered the conditions of the Cuban people.</a:t>
            </a:r>
          </a:p>
          <a:p>
            <a:pPr lvl="1" eaLnBrk="1" hangingPunct="1"/>
            <a:r>
              <a:rPr lang="en-US" altLang="en-US" sz="2400"/>
              <a:t>Their reports were graphic and shocking.</a:t>
            </a:r>
          </a:p>
        </p:txBody>
      </p:sp>
      <p:pic>
        <p:nvPicPr>
          <p:cNvPr id="27651" name="Picture 11" descr="coronado_08-16-06_">
            <a:extLst>
              <a:ext uri="{FF2B5EF4-FFF2-40B4-BE49-F238E27FC236}">
                <a16:creationId xmlns:a16="http://schemas.microsoft.com/office/drawing/2014/main" id="{330E0DEB-305A-480B-876E-38E78A9774AE}"/>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124200" y="914400"/>
            <a:ext cx="54102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a:extLst>
              <a:ext uri="{FF2B5EF4-FFF2-40B4-BE49-F238E27FC236}">
                <a16:creationId xmlns:a16="http://schemas.microsoft.com/office/drawing/2014/main" id="{5CD2580D-443B-4A5A-8496-14D60BBBEBEA}"/>
              </a:ext>
            </a:extLst>
          </p:cNvPr>
          <p:cNvSpPr>
            <a:spLocks noGrp="1" noChangeArrowheads="1"/>
          </p:cNvSpPr>
          <p:nvPr>
            <p:ph type="body" sz="half" idx="4294967295"/>
          </p:nvPr>
        </p:nvSpPr>
        <p:spPr>
          <a:xfrm>
            <a:off x="0" y="1600200"/>
            <a:ext cx="4038600" cy="4525963"/>
          </a:xfrm>
        </p:spPr>
        <p:txBody>
          <a:bodyPr/>
          <a:lstStyle/>
          <a:p>
            <a:pPr eaLnBrk="1" hangingPunct="1"/>
            <a:r>
              <a:rPr lang="en-US" altLang="en-US" sz="2800"/>
              <a:t>Their reports were often false, biased, and over exaggerated</a:t>
            </a:r>
          </a:p>
          <a:p>
            <a:pPr lvl="1" eaLnBrk="1" hangingPunct="1"/>
            <a:r>
              <a:rPr lang="en-US" altLang="en-US" sz="2400"/>
              <a:t>Yellow Journalism: Over exaggerated, sensationalized reporting; not necessarily true.  </a:t>
            </a:r>
          </a:p>
        </p:txBody>
      </p:sp>
      <p:pic>
        <p:nvPicPr>
          <p:cNvPr id="28675" name="Picture 7" descr="3">
            <a:extLst>
              <a:ext uri="{FF2B5EF4-FFF2-40B4-BE49-F238E27FC236}">
                <a16:creationId xmlns:a16="http://schemas.microsoft.com/office/drawing/2014/main" id="{B330BBA5-0772-458A-A380-931835F7413F}"/>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114800" y="914400"/>
            <a:ext cx="41910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3E44B096-3D15-47DB-B720-7052F29DB485}"/>
              </a:ext>
            </a:extLst>
          </p:cNvPr>
          <p:cNvSpPr>
            <a:spLocks noGrp="1" noChangeArrowheads="1"/>
          </p:cNvSpPr>
          <p:nvPr>
            <p:ph type="body" sz="half" idx="4294967295"/>
          </p:nvPr>
        </p:nvSpPr>
        <p:spPr>
          <a:xfrm>
            <a:off x="0" y="1600200"/>
            <a:ext cx="2667000" cy="4525963"/>
          </a:xfrm>
        </p:spPr>
        <p:txBody>
          <a:bodyPr/>
          <a:lstStyle/>
          <a:p>
            <a:pPr eaLnBrk="1" hangingPunct="1">
              <a:lnSpc>
                <a:spcPct val="90000"/>
              </a:lnSpc>
            </a:pPr>
            <a:r>
              <a:rPr lang="en-US" altLang="en-US" sz="2400"/>
              <a:t>Yellow Journalism caused Americans to pressure new president McKinley to act on the Cuban situation.</a:t>
            </a:r>
          </a:p>
          <a:p>
            <a:pPr lvl="1" eaLnBrk="1" hangingPunct="1">
              <a:lnSpc>
                <a:spcPct val="90000"/>
              </a:lnSpc>
            </a:pPr>
            <a:r>
              <a:rPr lang="en-US" altLang="en-US" sz="2000"/>
              <a:t>Many even pushed for war with Spain over the situation.</a:t>
            </a:r>
          </a:p>
        </p:txBody>
      </p:sp>
      <p:pic>
        <p:nvPicPr>
          <p:cNvPr id="29699" name="Picture 7" descr="cartoon">
            <a:extLst>
              <a:ext uri="{FF2B5EF4-FFF2-40B4-BE49-F238E27FC236}">
                <a16:creationId xmlns:a16="http://schemas.microsoft.com/office/drawing/2014/main" id="{CCDD22F5-3CB7-4314-8C6E-2F9C6F553CC0}"/>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895600" y="1295400"/>
            <a:ext cx="56388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a:extLst>
              <a:ext uri="{FF2B5EF4-FFF2-40B4-BE49-F238E27FC236}">
                <a16:creationId xmlns:a16="http://schemas.microsoft.com/office/drawing/2014/main" id="{A98F1F9D-2D0D-4FF8-AF7F-77CDC0DA1C5E}"/>
              </a:ext>
            </a:extLst>
          </p:cNvPr>
          <p:cNvSpPr>
            <a:spLocks noGrp="1" noChangeArrowheads="1"/>
          </p:cNvSpPr>
          <p:nvPr>
            <p:ph type="body" sz="half" idx="4294967295"/>
          </p:nvPr>
        </p:nvSpPr>
        <p:spPr>
          <a:xfrm>
            <a:off x="0" y="914400"/>
            <a:ext cx="3124200" cy="5211763"/>
          </a:xfrm>
        </p:spPr>
        <p:txBody>
          <a:bodyPr/>
          <a:lstStyle/>
          <a:p>
            <a:pPr eaLnBrk="1" hangingPunct="1"/>
            <a:r>
              <a:rPr lang="en-US" altLang="en-US" sz="2400"/>
              <a:t>American Involvement in Cuba</a:t>
            </a:r>
          </a:p>
          <a:p>
            <a:pPr lvl="1" eaLnBrk="1" hangingPunct="1"/>
            <a:r>
              <a:rPr lang="en-US" altLang="en-US" sz="2000"/>
              <a:t>1898, McKinley sent the warship, </a:t>
            </a:r>
            <a:r>
              <a:rPr lang="en-US" altLang="en-US" sz="2000" i="1"/>
              <a:t>Maine</a:t>
            </a:r>
            <a:r>
              <a:rPr lang="en-US" altLang="en-US" sz="2000"/>
              <a:t>, to Cuba to protect American citizens and property in Cuba.</a:t>
            </a:r>
          </a:p>
          <a:p>
            <a:pPr lvl="1" eaLnBrk="1" hangingPunct="1"/>
            <a:r>
              <a:rPr lang="en-US" altLang="en-US" sz="2000"/>
              <a:t>It sat in Cuba’s capital city, Havana, for 3 weeks.</a:t>
            </a:r>
          </a:p>
        </p:txBody>
      </p:sp>
      <p:pic>
        <p:nvPicPr>
          <p:cNvPr id="30723" name="Picture 7" descr="maine1">
            <a:extLst>
              <a:ext uri="{FF2B5EF4-FFF2-40B4-BE49-F238E27FC236}">
                <a16:creationId xmlns:a16="http://schemas.microsoft.com/office/drawing/2014/main" id="{E2AD0C71-B75C-4E45-9AF2-78B9CE2437B7}"/>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895600" y="304800"/>
            <a:ext cx="56388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AFF192F-7F0E-4E17-8E66-5820D61C6B2A}"/>
              </a:ext>
            </a:extLst>
          </p:cNvPr>
          <p:cNvSpPr>
            <a:spLocks noGrp="1"/>
          </p:cNvSpPr>
          <p:nvPr>
            <p:ph type="title"/>
          </p:nvPr>
        </p:nvSpPr>
        <p:spPr/>
        <p:txBody>
          <a:bodyPr/>
          <a:lstStyle/>
          <a:p>
            <a:r>
              <a:rPr lang="en-US" altLang="en-US"/>
              <a:t>Samoa</a:t>
            </a:r>
          </a:p>
        </p:txBody>
      </p:sp>
      <p:sp>
        <p:nvSpPr>
          <p:cNvPr id="4099" name="Content Placeholder 2">
            <a:extLst>
              <a:ext uri="{FF2B5EF4-FFF2-40B4-BE49-F238E27FC236}">
                <a16:creationId xmlns:a16="http://schemas.microsoft.com/office/drawing/2014/main" id="{C8D81EE8-B25F-4F10-9D0D-C79D90292446}"/>
              </a:ext>
            </a:extLst>
          </p:cNvPr>
          <p:cNvSpPr>
            <a:spLocks noGrp="1"/>
          </p:cNvSpPr>
          <p:nvPr>
            <p:ph idx="1"/>
          </p:nvPr>
        </p:nvSpPr>
        <p:spPr/>
        <p:txBody>
          <a:bodyPr/>
          <a:lstStyle/>
          <a:p>
            <a:r>
              <a:rPr lang="en-US" altLang="en-US"/>
              <a:t>Samoans gave the here countries special trading privileges</a:t>
            </a:r>
          </a:p>
          <a:p>
            <a:r>
              <a:rPr lang="en-US" altLang="en-US"/>
              <a:t>The three countries decided to divide up the islands without asking the Samoans.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mn">
            <a:extLst>
              <a:ext uri="{FF2B5EF4-FFF2-40B4-BE49-F238E27FC236}">
                <a16:creationId xmlns:a16="http://schemas.microsoft.com/office/drawing/2014/main" id="{EE4514E8-523A-4A71-9943-46580F85BDDD}"/>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3400" y="914400"/>
            <a:ext cx="8077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7" name="Text Box 6">
            <a:extLst>
              <a:ext uri="{FF2B5EF4-FFF2-40B4-BE49-F238E27FC236}">
                <a16:creationId xmlns:a16="http://schemas.microsoft.com/office/drawing/2014/main" id="{1BF89499-D2D0-472F-A27E-AF8B2B35F4B3}"/>
              </a:ext>
            </a:extLst>
          </p:cNvPr>
          <p:cNvSpPr txBox="1">
            <a:spLocks noChangeArrowheads="1"/>
          </p:cNvSpPr>
          <p:nvPr/>
        </p:nvSpPr>
        <p:spPr bwMode="auto">
          <a:xfrm>
            <a:off x="2905125" y="493713"/>
            <a:ext cx="380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The </a:t>
            </a:r>
            <a:r>
              <a:rPr lang="en-US" altLang="en-US" sz="1800" i="1"/>
              <a:t>Maine</a:t>
            </a:r>
            <a:r>
              <a:rPr lang="en-US" altLang="en-US" sz="1800"/>
              <a:t> at Havana Harbor, Cuba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3752889F-B83E-40B9-956A-93EF2A6F3FE9}"/>
              </a:ext>
            </a:extLst>
          </p:cNvPr>
          <p:cNvSpPr>
            <a:spLocks noGrp="1" noChangeArrowheads="1"/>
          </p:cNvSpPr>
          <p:nvPr>
            <p:ph type="title"/>
          </p:nvPr>
        </p:nvSpPr>
        <p:spPr/>
        <p:txBody>
          <a:bodyPr/>
          <a:lstStyle/>
          <a:p>
            <a:pPr eaLnBrk="1" hangingPunct="1"/>
            <a:r>
              <a:rPr lang="en-US" altLang="en-US" sz="2400"/>
              <a:t>One night it exploded in Havana harbor.</a:t>
            </a:r>
            <a:br>
              <a:rPr lang="en-US" altLang="en-US" sz="4000"/>
            </a:br>
            <a:endParaRPr lang="en-US" altLang="en-US" sz="4000"/>
          </a:p>
        </p:txBody>
      </p:sp>
      <p:sp>
        <p:nvSpPr>
          <p:cNvPr id="32771" name="Rectangle 5">
            <a:extLst>
              <a:ext uri="{FF2B5EF4-FFF2-40B4-BE49-F238E27FC236}">
                <a16:creationId xmlns:a16="http://schemas.microsoft.com/office/drawing/2014/main" id="{A6448647-745C-4207-9CC2-F6D25C66798C}"/>
              </a:ext>
            </a:extLst>
          </p:cNvPr>
          <p:cNvSpPr>
            <a:spLocks noGrp="1" noChangeArrowheads="1"/>
          </p:cNvSpPr>
          <p:nvPr>
            <p:ph type="body" sz="half" idx="1"/>
          </p:nvPr>
        </p:nvSpPr>
        <p:spPr>
          <a:xfrm>
            <a:off x="457200" y="1676400"/>
            <a:ext cx="8229600" cy="152400"/>
          </a:xfrm>
        </p:spPr>
        <p:txBody>
          <a:bodyPr/>
          <a:lstStyle/>
          <a:p>
            <a:pPr eaLnBrk="1" hangingPunct="1">
              <a:lnSpc>
                <a:spcPct val="80000"/>
              </a:lnSpc>
            </a:pPr>
            <a:endParaRPr lang="en-US" altLang="en-US" sz="800"/>
          </a:p>
        </p:txBody>
      </p:sp>
      <p:pic>
        <p:nvPicPr>
          <p:cNvPr id="32772" name="Picture 7" descr="h61236">
            <a:extLst>
              <a:ext uri="{FF2B5EF4-FFF2-40B4-BE49-F238E27FC236}">
                <a16:creationId xmlns:a16="http://schemas.microsoft.com/office/drawing/2014/main" id="{E76FD2E6-6E41-4F1B-B032-9B5A622C968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762000"/>
            <a:ext cx="83058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15CDDB00-275B-465F-B6F0-3EA47557A38A}"/>
              </a:ext>
            </a:extLst>
          </p:cNvPr>
          <p:cNvSpPr>
            <a:spLocks noGrp="1" noChangeArrowheads="1"/>
          </p:cNvSpPr>
          <p:nvPr>
            <p:ph type="title" idx="4294967295"/>
          </p:nvPr>
        </p:nvSpPr>
        <p:spPr>
          <a:xfrm>
            <a:off x="0" y="274638"/>
            <a:ext cx="8229600" cy="1143000"/>
          </a:xfrm>
        </p:spPr>
        <p:txBody>
          <a:bodyPr/>
          <a:lstStyle/>
          <a:p>
            <a:pPr eaLnBrk="1" hangingPunct="1"/>
            <a:r>
              <a:rPr lang="en-US" altLang="en-US" sz="4000"/>
              <a:t>   260 officers and crew were killed.</a:t>
            </a:r>
            <a:br>
              <a:rPr lang="en-US" altLang="en-US" sz="4000"/>
            </a:br>
            <a:endParaRPr lang="en-US" altLang="en-US" sz="4000"/>
          </a:p>
        </p:txBody>
      </p:sp>
      <p:pic>
        <p:nvPicPr>
          <p:cNvPr id="33795" name="Picture 7" descr="bb10_maine_havana_1898">
            <a:extLst>
              <a:ext uri="{FF2B5EF4-FFF2-40B4-BE49-F238E27FC236}">
                <a16:creationId xmlns:a16="http://schemas.microsoft.com/office/drawing/2014/main" id="{C8B83E03-C62F-4DA3-815B-C4120E491D0C}"/>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066800" y="1447800"/>
            <a:ext cx="69342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fsSPAW144">
            <a:extLst>
              <a:ext uri="{FF2B5EF4-FFF2-40B4-BE49-F238E27FC236}">
                <a16:creationId xmlns:a16="http://schemas.microsoft.com/office/drawing/2014/main" id="{C3D2D6E3-6316-4755-9D4A-E847146B7FA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4800" y="304800"/>
            <a:ext cx="8610600" cy="624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USSMaine">
            <a:extLst>
              <a:ext uri="{FF2B5EF4-FFF2-40B4-BE49-F238E27FC236}">
                <a16:creationId xmlns:a16="http://schemas.microsoft.com/office/drawing/2014/main" id="{466BC695-7F7B-48AC-8206-CD2D5EFD8F85}"/>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00200" y="838200"/>
            <a:ext cx="60960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3" name="Text Box 6">
            <a:extLst>
              <a:ext uri="{FF2B5EF4-FFF2-40B4-BE49-F238E27FC236}">
                <a16:creationId xmlns:a16="http://schemas.microsoft.com/office/drawing/2014/main" id="{FD77C1DA-E5C7-4352-A1E0-62138EDB9793}"/>
              </a:ext>
            </a:extLst>
          </p:cNvPr>
          <p:cNvSpPr txBox="1">
            <a:spLocks noChangeArrowheads="1"/>
          </p:cNvSpPr>
          <p:nvPr/>
        </p:nvSpPr>
        <p:spPr bwMode="auto">
          <a:xfrm>
            <a:off x="1600200" y="417513"/>
            <a:ext cx="5715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844" name="Text Box 7">
            <a:extLst>
              <a:ext uri="{FF2B5EF4-FFF2-40B4-BE49-F238E27FC236}">
                <a16:creationId xmlns:a16="http://schemas.microsoft.com/office/drawing/2014/main" id="{B21A1C62-FCFF-415F-8EA9-0A762E9F6FB1}"/>
              </a:ext>
            </a:extLst>
          </p:cNvPr>
          <p:cNvSpPr txBox="1">
            <a:spLocks noChangeArrowheads="1"/>
          </p:cNvSpPr>
          <p:nvPr/>
        </p:nvSpPr>
        <p:spPr bwMode="auto">
          <a:xfrm>
            <a:off x="2438400" y="152400"/>
            <a:ext cx="399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          The mast of the </a:t>
            </a:r>
            <a:r>
              <a:rPr lang="en-US" altLang="en-US" sz="1800" i="1"/>
              <a:t>Maine</a:t>
            </a:r>
            <a:endParaRPr lang="en-US" altLang="en-US" sz="1800"/>
          </a:p>
          <a:p>
            <a:pPr eaLnBrk="1" hangingPunct="1">
              <a:spcBef>
                <a:spcPct val="0"/>
              </a:spcBef>
              <a:buFontTx/>
              <a:buNone/>
            </a:pPr>
            <a:r>
              <a:rPr lang="en-US" altLang="en-US" sz="1800"/>
              <a:t>Arlington Cemetery, Washington D.C.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a:extLst>
              <a:ext uri="{FF2B5EF4-FFF2-40B4-BE49-F238E27FC236}">
                <a16:creationId xmlns:a16="http://schemas.microsoft.com/office/drawing/2014/main" id="{15FBC467-BFE8-4A7F-B526-5B4500943576}"/>
              </a:ext>
            </a:extLst>
          </p:cNvPr>
          <p:cNvSpPr>
            <a:spLocks noGrp="1" noChangeArrowheads="1"/>
          </p:cNvSpPr>
          <p:nvPr>
            <p:ph type="body" sz="half" idx="4294967295"/>
          </p:nvPr>
        </p:nvSpPr>
        <p:spPr>
          <a:xfrm>
            <a:off x="0" y="1600200"/>
            <a:ext cx="2514600" cy="4525963"/>
          </a:xfrm>
        </p:spPr>
        <p:txBody>
          <a:bodyPr/>
          <a:lstStyle/>
          <a:p>
            <a:pPr eaLnBrk="1" hangingPunct="1"/>
            <a:r>
              <a:rPr lang="en-US" altLang="en-US" sz="2800"/>
              <a:t>The newspapers blamed Spain, even though the explosion may had been an accident.</a:t>
            </a:r>
          </a:p>
        </p:txBody>
      </p:sp>
      <p:pic>
        <p:nvPicPr>
          <p:cNvPr id="36867" name="Picture 7" descr="MaineHeadline2">
            <a:extLst>
              <a:ext uri="{FF2B5EF4-FFF2-40B4-BE49-F238E27FC236}">
                <a16:creationId xmlns:a16="http://schemas.microsoft.com/office/drawing/2014/main" id="{891D42E5-F09C-4702-A111-8ECEE012E42C}"/>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438400" y="762000"/>
            <a:ext cx="64008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a:extLst>
              <a:ext uri="{FF2B5EF4-FFF2-40B4-BE49-F238E27FC236}">
                <a16:creationId xmlns:a16="http://schemas.microsoft.com/office/drawing/2014/main" id="{2833F4D6-61ED-475C-8DE5-3ADD9ABE1191}"/>
              </a:ext>
            </a:extLst>
          </p:cNvPr>
          <p:cNvSpPr>
            <a:spLocks noGrp="1" noChangeArrowheads="1"/>
          </p:cNvSpPr>
          <p:nvPr>
            <p:ph type="body" sz="half" idx="4294967295"/>
          </p:nvPr>
        </p:nvSpPr>
        <p:spPr>
          <a:xfrm>
            <a:off x="0" y="1600200"/>
            <a:ext cx="4038600" cy="4525963"/>
          </a:xfrm>
        </p:spPr>
        <p:txBody>
          <a:bodyPr/>
          <a:lstStyle/>
          <a:p>
            <a:pPr eaLnBrk="1" hangingPunct="1"/>
            <a:r>
              <a:rPr lang="en-US" altLang="en-US" sz="2800"/>
              <a:t>The rallying cry for revenge against Spain was, “Remember the Maine”</a:t>
            </a:r>
          </a:p>
        </p:txBody>
      </p:sp>
      <p:pic>
        <p:nvPicPr>
          <p:cNvPr id="37891" name="Picture 7" descr="maine">
            <a:extLst>
              <a:ext uri="{FF2B5EF4-FFF2-40B4-BE49-F238E27FC236}">
                <a16:creationId xmlns:a16="http://schemas.microsoft.com/office/drawing/2014/main" id="{54F40CE0-FB3B-4FE6-9C93-F875276B9A9F}"/>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86200" y="1676400"/>
            <a:ext cx="52578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7AD4242-4CB6-4363-BC4C-61AE4AD451A3}"/>
              </a:ext>
            </a:extLst>
          </p:cNvPr>
          <p:cNvSpPr>
            <a:spLocks noGrp="1" noChangeArrowheads="1"/>
          </p:cNvSpPr>
          <p:nvPr>
            <p:ph type="title"/>
          </p:nvPr>
        </p:nvSpPr>
        <p:spPr>
          <a:xfrm>
            <a:off x="457200" y="0"/>
            <a:ext cx="3581400" cy="3733800"/>
          </a:xfrm>
        </p:spPr>
        <p:txBody>
          <a:bodyPr/>
          <a:lstStyle/>
          <a:p>
            <a:pPr algn="l" eaLnBrk="1" hangingPunct="1"/>
            <a:br>
              <a:rPr lang="en-US" altLang="en-US" sz="2400">
                <a:solidFill>
                  <a:srgbClr val="000000"/>
                </a:solidFill>
                <a:cs typeface="Times New Roman" panose="02020603050405020304" pitchFamily="18" charset="0"/>
              </a:rPr>
            </a:br>
            <a:br>
              <a:rPr lang="en-US" altLang="en-US" sz="2400">
                <a:solidFill>
                  <a:srgbClr val="000000"/>
                </a:solidFill>
                <a:cs typeface="Times New Roman" panose="02020603050405020304" pitchFamily="18" charset="0"/>
              </a:rPr>
            </a:br>
            <a:br>
              <a:rPr lang="en-US" altLang="en-US" sz="2400">
                <a:solidFill>
                  <a:srgbClr val="000000"/>
                </a:solidFill>
                <a:cs typeface="Times New Roman" panose="02020603050405020304" pitchFamily="18" charset="0"/>
              </a:rPr>
            </a:br>
            <a:br>
              <a:rPr lang="en-US" altLang="en-US" sz="2400">
                <a:solidFill>
                  <a:srgbClr val="000000"/>
                </a:solidFill>
                <a:cs typeface="Times New Roman" panose="02020603050405020304" pitchFamily="18" charset="0"/>
              </a:rPr>
            </a:br>
            <a:br>
              <a:rPr lang="en-US" altLang="en-US" sz="2400">
                <a:solidFill>
                  <a:srgbClr val="000000"/>
                </a:solidFill>
                <a:cs typeface="Times New Roman" panose="02020603050405020304" pitchFamily="18" charset="0"/>
              </a:rPr>
            </a:br>
            <a:br>
              <a:rPr lang="en-US" altLang="en-US" sz="2400">
                <a:solidFill>
                  <a:srgbClr val="000000"/>
                </a:solidFill>
                <a:cs typeface="Times New Roman" panose="02020603050405020304" pitchFamily="18" charset="0"/>
              </a:rPr>
            </a:br>
            <a:br>
              <a:rPr lang="en-US" altLang="en-US" sz="2400">
                <a:solidFill>
                  <a:srgbClr val="000000"/>
                </a:solidFill>
                <a:cs typeface="Times New Roman" panose="02020603050405020304" pitchFamily="18" charset="0"/>
              </a:rPr>
            </a:br>
            <a:br>
              <a:rPr lang="en-US" altLang="en-US" sz="2400">
                <a:solidFill>
                  <a:srgbClr val="000000"/>
                </a:solidFill>
                <a:cs typeface="Times New Roman" panose="02020603050405020304" pitchFamily="18" charset="0"/>
              </a:rPr>
            </a:br>
            <a:br>
              <a:rPr lang="en-US" altLang="en-US" sz="2400">
                <a:solidFill>
                  <a:srgbClr val="000000"/>
                </a:solidFill>
                <a:cs typeface="Times New Roman" panose="02020603050405020304" pitchFamily="18" charset="0"/>
              </a:rPr>
            </a:br>
            <a:r>
              <a:rPr lang="en-US" altLang="en-US" sz="2400">
                <a:solidFill>
                  <a:srgbClr val="000000"/>
                </a:solidFill>
                <a:cs typeface="Times New Roman" panose="02020603050405020304" pitchFamily="18" charset="0"/>
              </a:rPr>
              <a:t>McKinley demanded Spain stop its inhumane treatment of Cubans.</a:t>
            </a:r>
            <a:br>
              <a:rPr lang="en-US" altLang="en-US" sz="2400">
                <a:solidFill>
                  <a:srgbClr val="000000"/>
                </a:solidFill>
                <a:cs typeface="Times New Roman" panose="02020603050405020304" pitchFamily="18" charset="0"/>
              </a:rPr>
            </a:br>
            <a:br>
              <a:rPr lang="en-US" altLang="en-US" sz="2400">
                <a:solidFill>
                  <a:srgbClr val="000000"/>
                </a:solidFill>
                <a:cs typeface="Times New Roman" panose="02020603050405020304" pitchFamily="18" charset="0"/>
              </a:rPr>
            </a:br>
            <a:r>
              <a:rPr lang="en-US" altLang="en-US" sz="2400">
                <a:solidFill>
                  <a:srgbClr val="000000"/>
                </a:solidFill>
                <a:cs typeface="Times New Roman" panose="02020603050405020304" pitchFamily="18" charset="0"/>
              </a:rPr>
              <a:t>Spain agreed to some, but not all, of McKinley’s demands.</a:t>
            </a:r>
            <a:br>
              <a:rPr lang="en-US" altLang="en-US" sz="2400">
                <a:solidFill>
                  <a:srgbClr val="000000"/>
                </a:solidFill>
                <a:cs typeface="Times New Roman" panose="02020603050405020304" pitchFamily="18" charset="0"/>
              </a:rPr>
            </a:br>
            <a:br>
              <a:rPr lang="en-US" altLang="en-US" sz="2400">
                <a:solidFill>
                  <a:srgbClr val="000000"/>
                </a:solidFill>
                <a:cs typeface="Times New Roman" panose="02020603050405020304" pitchFamily="18" charset="0"/>
              </a:rPr>
            </a:br>
            <a:r>
              <a:rPr lang="en-US" altLang="en-US" sz="2400">
                <a:solidFill>
                  <a:srgbClr val="000000"/>
                </a:solidFill>
                <a:cs typeface="Times New Roman" panose="02020603050405020304" pitchFamily="18" charset="0"/>
              </a:rPr>
              <a:t>Congress and the President were not satisfied and decided to officially recognize Cuba’s independence from Spain.</a:t>
            </a:r>
          </a:p>
        </p:txBody>
      </p:sp>
      <p:pic>
        <p:nvPicPr>
          <p:cNvPr id="38915" name="Picture 10" descr="william-mckinley-picture">
            <a:extLst>
              <a:ext uri="{FF2B5EF4-FFF2-40B4-BE49-F238E27FC236}">
                <a16:creationId xmlns:a16="http://schemas.microsoft.com/office/drawing/2014/main" id="{DC6443B1-4FB9-4973-9F77-DCE2953CE5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2362200"/>
            <a:ext cx="3810000" cy="353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CC38CA4-D51A-43AE-990B-BCFC8A55888D}"/>
              </a:ext>
            </a:extLst>
          </p:cNvPr>
          <p:cNvSpPr>
            <a:spLocks noGrp="1" noChangeArrowheads="1"/>
          </p:cNvSpPr>
          <p:nvPr>
            <p:ph type="title"/>
          </p:nvPr>
        </p:nvSpPr>
        <p:spPr/>
        <p:txBody>
          <a:bodyPr/>
          <a:lstStyle/>
          <a:p>
            <a:pPr marL="908050" indent="-908050" eaLnBrk="1" hangingPunct="1"/>
            <a:r>
              <a:rPr lang="en-US" altLang="en-US" sz="2400">
                <a:solidFill>
                  <a:srgbClr val="000000"/>
                </a:solidFill>
                <a:cs typeface="Times New Roman" panose="02020603050405020304" pitchFamily="18" charset="0"/>
              </a:rPr>
              <a:t>Congress approved the use of American troops to enforce the withdrawal of Spanish troops.</a:t>
            </a:r>
            <a:br>
              <a:rPr lang="en-US" altLang="en-US" sz="2400">
                <a:solidFill>
                  <a:srgbClr val="000000"/>
                </a:solidFill>
                <a:cs typeface="Times New Roman" panose="02020603050405020304" pitchFamily="18" charset="0"/>
              </a:rPr>
            </a:br>
            <a:r>
              <a:rPr lang="en-US" altLang="en-US" sz="2400">
                <a:solidFill>
                  <a:srgbClr val="000000"/>
                </a:solidFill>
                <a:cs typeface="Times New Roman" panose="02020603050405020304" pitchFamily="18" charset="0"/>
              </a:rPr>
              <a:t>The U.S. declared war on Spain on April 25, 1898.</a:t>
            </a:r>
          </a:p>
        </p:txBody>
      </p:sp>
      <p:pic>
        <p:nvPicPr>
          <p:cNvPr id="39939" name="Picture 5" descr="patriots">
            <a:extLst>
              <a:ext uri="{FF2B5EF4-FFF2-40B4-BE49-F238E27FC236}">
                <a16:creationId xmlns:a16="http://schemas.microsoft.com/office/drawing/2014/main" id="{790B3981-85DF-49FE-AC71-907FD4F7EE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14500" y="1952625"/>
            <a:ext cx="5715000" cy="3819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FF0CF4F6-D4BD-4556-89AF-A5126D200A39}"/>
              </a:ext>
            </a:extLst>
          </p:cNvPr>
          <p:cNvSpPr>
            <a:spLocks noGrp="1" noChangeArrowheads="1"/>
          </p:cNvSpPr>
          <p:nvPr>
            <p:ph type="title"/>
          </p:nvPr>
        </p:nvSpPr>
        <p:spPr/>
        <p:txBody>
          <a:bodyPr/>
          <a:lstStyle/>
          <a:p>
            <a:pPr marL="1117600" indent="-1117600" eaLnBrk="1" hangingPunct="1"/>
            <a:r>
              <a:rPr lang="en-US" altLang="en-US"/>
              <a:t>Spanish-American War</a:t>
            </a:r>
          </a:p>
        </p:txBody>
      </p:sp>
      <p:pic>
        <p:nvPicPr>
          <p:cNvPr id="40963" name="Picture 6" descr="300px-San_Juan_Hill_by_Kurz_and_Allison">
            <a:extLst>
              <a:ext uri="{FF2B5EF4-FFF2-40B4-BE49-F238E27FC236}">
                <a16:creationId xmlns:a16="http://schemas.microsoft.com/office/drawing/2014/main" id="{F1CB09FA-CE0A-4319-B2D0-51F335B23C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447800"/>
            <a:ext cx="5943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BF91A9BE-9821-430E-9422-0510ED63EEE2}"/>
              </a:ext>
            </a:extLst>
          </p:cNvPr>
          <p:cNvSpPr>
            <a:spLocks noGrp="1"/>
          </p:cNvSpPr>
          <p:nvPr>
            <p:ph type="title"/>
          </p:nvPr>
        </p:nvSpPr>
        <p:spPr/>
        <p:txBody>
          <a:bodyPr/>
          <a:lstStyle/>
          <a:p>
            <a:r>
              <a:rPr lang="en-US" altLang="en-US"/>
              <a:t>Samoa </a:t>
            </a:r>
          </a:p>
        </p:txBody>
      </p:sp>
      <p:sp>
        <p:nvSpPr>
          <p:cNvPr id="5123" name="Content Placeholder 2">
            <a:extLst>
              <a:ext uri="{FF2B5EF4-FFF2-40B4-BE49-F238E27FC236}">
                <a16:creationId xmlns:a16="http://schemas.microsoft.com/office/drawing/2014/main" id="{19F34DD5-D787-4C83-87B5-B0CC30E2DB90}"/>
              </a:ext>
            </a:extLst>
          </p:cNvPr>
          <p:cNvSpPr>
            <a:spLocks noGrp="1"/>
          </p:cNvSpPr>
          <p:nvPr>
            <p:ph idx="1"/>
          </p:nvPr>
        </p:nvSpPr>
        <p:spPr/>
        <p:txBody>
          <a:bodyPr/>
          <a:lstStyle/>
          <a:p>
            <a:pPr marL="0" indent="0">
              <a:buFontTx/>
              <a:buNone/>
            </a:pPr>
            <a:r>
              <a:rPr lang="en-US" altLang="en-US"/>
              <a:t>  The U.S and Germany divided Samoa.</a:t>
            </a:r>
          </a:p>
          <a:p>
            <a:pPr marL="0" indent="0">
              <a:buFontTx/>
              <a:buNone/>
            </a:pPr>
            <a:r>
              <a:rPr lang="en-US" altLang="en-US"/>
              <a:t>   Great Britiain agreed to leave  in exchange              for rights on other Pacific Islands</a:t>
            </a:r>
          </a:p>
          <a:p>
            <a:pPr marL="0" indent="0">
              <a:buFontTx/>
              <a:buNone/>
            </a:pPr>
            <a:r>
              <a:rPr lang="en-US" altLang="en-US"/>
              <a:t>The U.S annexed their share of Samoa in 1899</a:t>
            </a:r>
          </a:p>
          <a:p>
            <a:pPr marL="0" indent="0">
              <a:buFontTx/>
              <a:buNone/>
            </a:pPr>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3426746B-0D80-4260-A037-E271BF2C4B8C}"/>
              </a:ext>
            </a:extLst>
          </p:cNvPr>
          <p:cNvSpPr>
            <a:spLocks noGrp="1" noChangeArrowheads="1"/>
          </p:cNvSpPr>
          <p:nvPr>
            <p:ph type="title"/>
          </p:nvPr>
        </p:nvSpPr>
        <p:spPr/>
        <p:txBody>
          <a:bodyPr/>
          <a:lstStyle/>
          <a:p>
            <a:pPr eaLnBrk="1" hangingPunct="1"/>
            <a:r>
              <a:rPr lang="en-US" altLang="en-US" sz="2800"/>
              <a:t>The war was not just fought in Cuba.</a:t>
            </a:r>
            <a:br>
              <a:rPr lang="en-US" altLang="en-US" sz="2800"/>
            </a:br>
            <a:r>
              <a:rPr lang="en-US" altLang="en-US" sz="2800"/>
              <a:t>The first encounter of the war was in the Spanish colony of the Philippines</a:t>
            </a:r>
          </a:p>
        </p:txBody>
      </p:sp>
      <p:pic>
        <p:nvPicPr>
          <p:cNvPr id="41987" name="Picture 15" descr="philippines">
            <a:extLst>
              <a:ext uri="{FF2B5EF4-FFF2-40B4-BE49-F238E27FC236}">
                <a16:creationId xmlns:a16="http://schemas.microsoft.com/office/drawing/2014/main" id="{99DD677A-C3F5-441E-A7B7-7FAAAB222F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524000"/>
            <a:ext cx="68580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4D43DDF3-80AD-435D-B406-AE214DD536AA}"/>
              </a:ext>
            </a:extLst>
          </p:cNvPr>
          <p:cNvSpPr>
            <a:spLocks noGrp="1" noChangeArrowheads="1"/>
          </p:cNvSpPr>
          <p:nvPr>
            <p:ph type="title"/>
          </p:nvPr>
        </p:nvSpPr>
        <p:spPr>
          <a:xfrm>
            <a:off x="457200" y="-56041"/>
            <a:ext cx="8229600" cy="2178169"/>
          </a:xfrm>
        </p:spPr>
        <p:txBody>
          <a:bodyPr/>
          <a:lstStyle/>
          <a:p>
            <a:pPr marL="838200" indent="-838200" algn="l">
              <a:buFont typeface="Wingdings" panose="05000000000000000000" pitchFamily="2" charset="2"/>
              <a:buChar char="§"/>
            </a:pPr>
            <a:r>
              <a:rPr lang="en-US" sz="2800" dirty="0">
                <a:ea typeface="+mj-lt"/>
                <a:cs typeface="+mj-lt"/>
              </a:rPr>
              <a:t>Commodore Matthew Perry led the navy in a surprise attack on Spanish ships based at Manila Bay.</a:t>
            </a:r>
            <a:br>
              <a:rPr lang="en-US" sz="2800" dirty="0">
                <a:ea typeface="+mj-lt"/>
                <a:cs typeface="+mj-lt"/>
              </a:rPr>
            </a:br>
            <a:r>
              <a:rPr lang="en-US" sz="2800" dirty="0">
                <a:ea typeface="+mj-lt"/>
                <a:cs typeface="+mj-lt"/>
              </a:rPr>
              <a:t>		</a:t>
            </a:r>
            <a:r>
              <a:rPr lang="en-US" sz="2800">
                <a:ea typeface="+mj-lt"/>
                <a:cs typeface="+mj-lt"/>
              </a:rPr>
              <a:t>American </a:t>
            </a:r>
            <a:r>
              <a:rPr lang="en-US" sz="2800" dirty="0">
                <a:ea typeface="+mj-lt"/>
                <a:cs typeface="+mj-lt"/>
              </a:rPr>
              <a:t>troops and Filipino </a:t>
            </a:r>
            <a:r>
              <a:rPr lang="en-US" sz="2800">
                <a:ea typeface="+mj-lt"/>
                <a:cs typeface="+mj-lt"/>
              </a:rPr>
              <a:t>rebels 		captured</a:t>
            </a:r>
            <a:r>
              <a:rPr lang="en-US" sz="2800" dirty="0">
                <a:ea typeface="+mj-lt"/>
                <a:cs typeface="+mj-lt"/>
              </a:rPr>
              <a:t> the city of Manila.</a:t>
            </a:r>
            <a:endParaRPr lang="en-US" dirty="0"/>
          </a:p>
        </p:txBody>
      </p:sp>
      <p:pic>
        <p:nvPicPr>
          <p:cNvPr id="43011" name="Picture 6" descr="perry_mc_port">
            <a:extLst>
              <a:ext uri="{FF2B5EF4-FFF2-40B4-BE49-F238E27FC236}">
                <a16:creationId xmlns:a16="http://schemas.microsoft.com/office/drawing/2014/main" id="{E66E017B-B051-49C8-9DBC-0B455490EB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2362200"/>
            <a:ext cx="441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300px-Manila646_1899">
            <a:extLst>
              <a:ext uri="{FF2B5EF4-FFF2-40B4-BE49-F238E27FC236}">
                <a16:creationId xmlns:a16="http://schemas.microsoft.com/office/drawing/2014/main" id="{F873DB50-62E5-4489-B5C4-6A3AE005C9E5}"/>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81000" y="342900"/>
            <a:ext cx="8305800" cy="5767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filipino">
            <a:extLst>
              <a:ext uri="{FF2B5EF4-FFF2-40B4-BE49-F238E27FC236}">
                <a16:creationId xmlns:a16="http://schemas.microsoft.com/office/drawing/2014/main" id="{F4F16981-BF5D-47C4-8ED4-4E9751112CBB}"/>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4800" y="395288"/>
            <a:ext cx="8305800" cy="5767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philippines">
            <a:extLst>
              <a:ext uri="{FF2B5EF4-FFF2-40B4-BE49-F238E27FC236}">
                <a16:creationId xmlns:a16="http://schemas.microsoft.com/office/drawing/2014/main" id="{A5BE757F-147F-4C31-903E-DD0653B06076}"/>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4800" y="358775"/>
            <a:ext cx="8229600" cy="5902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manilla_page1">
            <a:extLst>
              <a:ext uri="{FF2B5EF4-FFF2-40B4-BE49-F238E27FC236}">
                <a16:creationId xmlns:a16="http://schemas.microsoft.com/office/drawing/2014/main" id="{E5C1D741-3A54-4B19-A324-D858FB00D555}"/>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81000" y="274638"/>
            <a:ext cx="8001000" cy="614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D727C0DD-35DE-4BF4-8FE0-27979619B44B}"/>
              </a:ext>
            </a:extLst>
          </p:cNvPr>
          <p:cNvSpPr>
            <a:spLocks noGrp="1" noChangeArrowheads="1"/>
          </p:cNvSpPr>
          <p:nvPr>
            <p:ph type="title"/>
          </p:nvPr>
        </p:nvSpPr>
        <p:spPr>
          <a:xfrm>
            <a:off x="228600" y="0"/>
            <a:ext cx="8458200" cy="1371600"/>
          </a:xfrm>
        </p:spPr>
        <p:txBody>
          <a:bodyPr/>
          <a:lstStyle/>
          <a:p>
            <a:pPr marL="457200" indent="-457200" algn="l" eaLnBrk="1" hangingPunct="1">
              <a:buFont typeface="Wingdings" panose="05000000000000000000" pitchFamily="2" charset="2"/>
              <a:buChar char="§"/>
            </a:pPr>
            <a:br>
              <a:rPr lang="en-US" altLang="en-US" sz="2800" dirty="0"/>
            </a:br>
            <a:br>
              <a:rPr lang="en-US" altLang="en-US" sz="2800"/>
            </a:br>
            <a:r>
              <a:rPr lang="en-US" altLang="en-US" sz="2800"/>
              <a:t>America </a:t>
            </a:r>
            <a:r>
              <a:rPr lang="en-US" altLang="en-US" sz="2800" dirty="0"/>
              <a:t>supplied Filipino rebels with weapons.</a:t>
            </a:r>
            <a:br>
              <a:rPr lang="en-US" altLang="en-US" sz="2800" dirty="0"/>
            </a:br>
            <a:r>
              <a:rPr lang="en-US" altLang="en-US" sz="2800" dirty="0"/>
              <a:t>The rebels took control of the main island, Luzon.</a:t>
            </a:r>
            <a:br>
              <a:rPr lang="en-US" altLang="en-US" sz="2800" dirty="0"/>
            </a:br>
            <a:r>
              <a:rPr lang="en-US" altLang="en-US" sz="2800" dirty="0"/>
              <a:t>	Filipinos declared their independence from 	Spain and formed a democratic republic.</a:t>
            </a:r>
            <a:br>
              <a:rPr lang="en-US" altLang="en-US" sz="2800" dirty="0"/>
            </a:br>
            <a:r>
              <a:rPr lang="en-US" altLang="en-US" sz="2800" dirty="0"/>
              <a:t>	They expected support from the U.S.</a:t>
            </a:r>
          </a:p>
        </p:txBody>
      </p:sp>
      <p:pic>
        <p:nvPicPr>
          <p:cNvPr id="48131" name="Picture 10" descr="kurzquinqua">
            <a:extLst>
              <a:ext uri="{FF2B5EF4-FFF2-40B4-BE49-F238E27FC236}">
                <a16:creationId xmlns:a16="http://schemas.microsoft.com/office/drawing/2014/main" id="{1C0D69BC-9B98-43B6-B884-A8CACE9CA6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2667000"/>
            <a:ext cx="80010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a:extLst>
              <a:ext uri="{FF2B5EF4-FFF2-40B4-BE49-F238E27FC236}">
                <a16:creationId xmlns:a16="http://schemas.microsoft.com/office/drawing/2014/main" id="{76555799-9CF2-40FE-BEA2-2843388D35EB}"/>
              </a:ext>
            </a:extLst>
          </p:cNvPr>
          <p:cNvSpPr>
            <a:spLocks noGrp="1" noChangeArrowheads="1"/>
          </p:cNvSpPr>
          <p:nvPr>
            <p:ph type="title"/>
          </p:nvPr>
        </p:nvSpPr>
        <p:spPr>
          <a:xfrm>
            <a:off x="457200" y="274638"/>
            <a:ext cx="8229600" cy="1782762"/>
          </a:xfrm>
        </p:spPr>
        <p:txBody>
          <a:bodyPr/>
          <a:lstStyle/>
          <a:p>
            <a:pPr eaLnBrk="1" hangingPunct="1"/>
            <a:r>
              <a:rPr lang="en-US" altLang="en-US" sz="2400" b="1"/>
              <a:t>The U.S. attack on Cuba </a:t>
            </a:r>
            <a:br>
              <a:rPr lang="en-US" altLang="en-US" sz="2400" b="1"/>
            </a:br>
            <a:r>
              <a:rPr lang="en-US" altLang="en-US" sz="2400"/>
              <a:t>The U.S. attacked the port town of Santiago, Cuba</a:t>
            </a:r>
            <a:br>
              <a:rPr lang="en-US" altLang="en-US" sz="2400"/>
            </a:br>
            <a:r>
              <a:rPr lang="en-US" altLang="en-US" sz="2400"/>
              <a:t>The U.S. navy blockaded Spanish ships in Santiago Harbor.</a:t>
            </a:r>
          </a:p>
        </p:txBody>
      </p:sp>
      <p:pic>
        <p:nvPicPr>
          <p:cNvPr id="49155" name="Picture 7" descr="12_battle">
            <a:extLst>
              <a:ext uri="{FF2B5EF4-FFF2-40B4-BE49-F238E27FC236}">
                <a16:creationId xmlns:a16="http://schemas.microsoft.com/office/drawing/2014/main" id="{373E6784-BEA8-4F7A-8EE0-C52107FB8C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981200"/>
            <a:ext cx="81534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a:extLst>
              <a:ext uri="{FF2B5EF4-FFF2-40B4-BE49-F238E27FC236}">
                <a16:creationId xmlns:a16="http://schemas.microsoft.com/office/drawing/2014/main" id="{386F46B7-D01C-439A-B3A1-DA6F8853E4D3}"/>
              </a:ext>
            </a:extLst>
          </p:cNvPr>
          <p:cNvSpPr>
            <a:spLocks noGrp="1" noChangeArrowheads="1"/>
          </p:cNvSpPr>
          <p:nvPr>
            <p:ph type="title"/>
          </p:nvPr>
        </p:nvSpPr>
        <p:spPr/>
        <p:txBody>
          <a:bodyPr/>
          <a:lstStyle/>
          <a:p>
            <a:pPr eaLnBrk="1" hangingPunct="1"/>
            <a:br>
              <a:rPr lang="en-US" altLang="en-US" sz="2000"/>
            </a:br>
            <a:br>
              <a:rPr lang="en-US" altLang="en-US" sz="2000"/>
            </a:br>
            <a:r>
              <a:rPr lang="en-US" altLang="en-US" sz="2000"/>
              <a:t>17,000 American troops landed in Santiago</a:t>
            </a:r>
            <a:br>
              <a:rPr lang="en-US" altLang="en-US" sz="2000"/>
            </a:br>
            <a:br>
              <a:rPr lang="en-US" altLang="en-US" sz="2000"/>
            </a:br>
            <a:r>
              <a:rPr lang="en-US" altLang="en-US" sz="2000"/>
              <a:t>¼ were African Americans</a:t>
            </a:r>
            <a:br>
              <a:rPr lang="en-US" altLang="en-US" sz="2000"/>
            </a:br>
            <a:r>
              <a:rPr lang="en-US" altLang="en-US" sz="2000"/>
              <a:t>The Americans were inexperienced and unprepared</a:t>
            </a:r>
            <a:r>
              <a:rPr lang="en-US" altLang="en-US" sz="4000"/>
              <a:t> </a:t>
            </a:r>
          </a:p>
        </p:txBody>
      </p:sp>
      <p:pic>
        <p:nvPicPr>
          <p:cNvPr id="50179" name="Picture 6" descr="liberators_of_cuba">
            <a:extLst>
              <a:ext uri="{FF2B5EF4-FFF2-40B4-BE49-F238E27FC236}">
                <a16:creationId xmlns:a16="http://schemas.microsoft.com/office/drawing/2014/main" id="{916839BA-D45F-4466-BE73-DFB93E15B4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2133600"/>
            <a:ext cx="68580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a:extLst>
              <a:ext uri="{FF2B5EF4-FFF2-40B4-BE49-F238E27FC236}">
                <a16:creationId xmlns:a16="http://schemas.microsoft.com/office/drawing/2014/main" id="{7FE32FC0-DFD2-493B-8E87-0E45E5B9670F}"/>
              </a:ext>
            </a:extLst>
          </p:cNvPr>
          <p:cNvSpPr>
            <a:spLocks noGrp="1" noChangeArrowheads="1"/>
          </p:cNvSpPr>
          <p:nvPr>
            <p:ph type="title"/>
          </p:nvPr>
        </p:nvSpPr>
        <p:spPr/>
        <p:txBody>
          <a:bodyPr/>
          <a:lstStyle/>
          <a:p>
            <a:pPr eaLnBrk="1" hangingPunct="1"/>
            <a:r>
              <a:rPr lang="en-US" altLang="en-US" sz="2800"/>
              <a:t>The Spanish fleet attempted to break through the blockade </a:t>
            </a:r>
            <a:br>
              <a:rPr lang="en-US" altLang="en-US" sz="2800"/>
            </a:br>
            <a:endParaRPr lang="en-US" altLang="en-US" sz="2800"/>
          </a:p>
        </p:txBody>
      </p:sp>
      <p:pic>
        <p:nvPicPr>
          <p:cNvPr id="51203" name="Picture 6" descr="200432">
            <a:extLst>
              <a:ext uri="{FF2B5EF4-FFF2-40B4-BE49-F238E27FC236}">
                <a16:creationId xmlns:a16="http://schemas.microsoft.com/office/drawing/2014/main" id="{0F0903F1-36B2-4BBA-93AA-BCC3B6A2E0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143000"/>
            <a:ext cx="83820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D11FD4CB-BABE-4ED2-A8AF-EFA0CD5FAB10}"/>
              </a:ext>
            </a:extLst>
          </p:cNvPr>
          <p:cNvSpPr>
            <a:spLocks noGrp="1" noChangeArrowheads="1"/>
          </p:cNvSpPr>
          <p:nvPr>
            <p:ph type="title"/>
          </p:nvPr>
        </p:nvSpPr>
        <p:spPr/>
        <p:txBody>
          <a:bodyPr/>
          <a:lstStyle/>
          <a:p>
            <a:pPr eaLnBrk="1" hangingPunct="1"/>
            <a:r>
              <a:rPr lang="en-US" altLang="en-US" sz="4000"/>
              <a:t>China</a:t>
            </a:r>
            <a:br>
              <a:rPr lang="en-US" altLang="en-US" sz="4000"/>
            </a:br>
            <a:r>
              <a:rPr lang="en-US" altLang="en-US" sz="2800"/>
              <a:t>China had political unrest and lack of industry</a:t>
            </a:r>
            <a:br>
              <a:rPr lang="en-US" altLang="en-US" sz="2800"/>
            </a:br>
            <a:r>
              <a:rPr lang="en-US" altLang="en-US" sz="2800"/>
              <a:t>China was too weak to resist foreign influence</a:t>
            </a:r>
          </a:p>
        </p:txBody>
      </p:sp>
      <p:sp>
        <p:nvSpPr>
          <p:cNvPr id="6147" name="Rectangle 5">
            <a:extLst>
              <a:ext uri="{FF2B5EF4-FFF2-40B4-BE49-F238E27FC236}">
                <a16:creationId xmlns:a16="http://schemas.microsoft.com/office/drawing/2014/main" id="{191C1627-F963-47CC-96B3-EDD85DBADCBE}"/>
              </a:ext>
            </a:extLst>
          </p:cNvPr>
          <p:cNvSpPr>
            <a:spLocks noGrp="1" noChangeArrowheads="1"/>
          </p:cNvSpPr>
          <p:nvPr>
            <p:ph type="body" sz="half" idx="1"/>
          </p:nvPr>
        </p:nvSpPr>
        <p:spPr>
          <a:xfrm>
            <a:off x="457200" y="1600200"/>
            <a:ext cx="8229600" cy="1447800"/>
          </a:xfrm>
        </p:spPr>
        <p:txBody>
          <a:bodyPr/>
          <a:lstStyle/>
          <a:p>
            <a:pPr eaLnBrk="1" hangingPunct="1"/>
            <a:endParaRPr lang="en-US" altLang="en-US" sz="2800"/>
          </a:p>
        </p:txBody>
      </p:sp>
      <p:pic>
        <p:nvPicPr>
          <p:cNvPr id="6148" name="Picture 7" descr="CHINA%20map">
            <a:extLst>
              <a:ext uri="{FF2B5EF4-FFF2-40B4-BE49-F238E27FC236}">
                <a16:creationId xmlns:a16="http://schemas.microsoft.com/office/drawing/2014/main" id="{0D779390-9BE6-4857-9CDA-8F0EEFC450B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1600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a:extLst>
              <a:ext uri="{FF2B5EF4-FFF2-40B4-BE49-F238E27FC236}">
                <a16:creationId xmlns:a16="http://schemas.microsoft.com/office/drawing/2014/main" id="{95C5B9FE-5D5E-477A-81B1-10DE4EC09EF1}"/>
              </a:ext>
            </a:extLst>
          </p:cNvPr>
          <p:cNvSpPr>
            <a:spLocks noGrp="1" noChangeArrowheads="1"/>
          </p:cNvSpPr>
          <p:nvPr>
            <p:ph type="title"/>
          </p:nvPr>
        </p:nvSpPr>
        <p:spPr/>
        <p:txBody>
          <a:bodyPr/>
          <a:lstStyle/>
          <a:p>
            <a:pPr eaLnBrk="1" hangingPunct="1"/>
            <a:r>
              <a:rPr lang="en-US" altLang="en-US" sz="3600"/>
              <a:t>In four hours the entire Spanish fleet was destroyed.</a:t>
            </a:r>
          </a:p>
        </p:txBody>
      </p:sp>
      <p:pic>
        <p:nvPicPr>
          <p:cNvPr id="52227" name="Picture 5" descr="warca">
            <a:extLst>
              <a:ext uri="{FF2B5EF4-FFF2-40B4-BE49-F238E27FC236}">
                <a16:creationId xmlns:a16="http://schemas.microsoft.com/office/drawing/2014/main" id="{CDA411A7-A665-476E-9E78-5FFBBE2961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447800"/>
            <a:ext cx="79248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a:extLst>
              <a:ext uri="{FF2B5EF4-FFF2-40B4-BE49-F238E27FC236}">
                <a16:creationId xmlns:a16="http://schemas.microsoft.com/office/drawing/2014/main" id="{74BBBF97-985B-43DD-87A7-DE632B53D83F}"/>
              </a:ext>
            </a:extLst>
          </p:cNvPr>
          <p:cNvSpPr>
            <a:spLocks noGrp="1" noChangeArrowheads="1"/>
          </p:cNvSpPr>
          <p:nvPr>
            <p:ph type="title"/>
          </p:nvPr>
        </p:nvSpPr>
        <p:spPr/>
        <p:txBody>
          <a:bodyPr/>
          <a:lstStyle/>
          <a:p>
            <a:pPr marL="908050" indent="-908050" eaLnBrk="1" hangingPunct="1"/>
            <a:r>
              <a:rPr lang="en-US" altLang="en-US" sz="4000"/>
              <a:t>The U.S. attack at the Battle of San Juan Hill</a:t>
            </a:r>
          </a:p>
        </p:txBody>
      </p:sp>
      <p:pic>
        <p:nvPicPr>
          <p:cNvPr id="53251" name="Picture 8" descr="2659062">
            <a:extLst>
              <a:ext uri="{FF2B5EF4-FFF2-40B4-BE49-F238E27FC236}">
                <a16:creationId xmlns:a16="http://schemas.microsoft.com/office/drawing/2014/main" id="{A165B3E2-F58D-4ADD-A8C0-99D4E99627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676400"/>
            <a:ext cx="76200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a:extLst>
              <a:ext uri="{FF2B5EF4-FFF2-40B4-BE49-F238E27FC236}">
                <a16:creationId xmlns:a16="http://schemas.microsoft.com/office/drawing/2014/main" id="{3F00C850-8DED-4F96-BCB3-7E9944FF2012}"/>
              </a:ext>
            </a:extLst>
          </p:cNvPr>
          <p:cNvSpPr>
            <a:spLocks noGrp="1" noChangeArrowheads="1"/>
          </p:cNvSpPr>
          <p:nvPr>
            <p:ph type="title"/>
          </p:nvPr>
        </p:nvSpPr>
        <p:spPr/>
        <p:txBody>
          <a:bodyPr/>
          <a:lstStyle/>
          <a:p>
            <a:pPr marL="838200" indent="-838200" eaLnBrk="1" hangingPunct="1"/>
            <a:r>
              <a:rPr lang="en-US" altLang="en-US" sz="2800"/>
              <a:t>Theodore Roosevelt resigned from his job as Assistant Secretary of the Navy to join the fighting in Cuba</a:t>
            </a:r>
          </a:p>
        </p:txBody>
      </p:sp>
      <p:pic>
        <p:nvPicPr>
          <p:cNvPr id="54275" name="Picture 7" descr="teddy-roosevelt">
            <a:extLst>
              <a:ext uri="{FF2B5EF4-FFF2-40B4-BE49-F238E27FC236}">
                <a16:creationId xmlns:a16="http://schemas.microsoft.com/office/drawing/2014/main" id="{D7E5EBFE-5A2F-48E6-89B8-908AF44C42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1524000"/>
            <a:ext cx="44958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DD6B5C71-70A7-43EA-A47A-3F401FE3C190}"/>
              </a:ext>
            </a:extLst>
          </p:cNvPr>
          <p:cNvSpPr>
            <a:spLocks noGrp="1" noChangeArrowheads="1"/>
          </p:cNvSpPr>
          <p:nvPr>
            <p:ph type="title"/>
          </p:nvPr>
        </p:nvSpPr>
        <p:spPr/>
        <p:txBody>
          <a:bodyPr/>
          <a:lstStyle/>
          <a:p>
            <a:pPr algn="l" eaLnBrk="1" hangingPunct="1"/>
            <a:br>
              <a:rPr lang="en-US" altLang="en-US" sz="2000"/>
            </a:br>
            <a:br>
              <a:rPr lang="en-US" altLang="en-US" sz="2000"/>
            </a:br>
            <a:r>
              <a:rPr lang="en-US" altLang="en-US" sz="2000"/>
              <a:t>-He led the First Regiment of U.S. Cavalry Volunteers, also known as  the </a:t>
            </a:r>
            <a:r>
              <a:rPr lang="en-US" altLang="en-US" sz="2000">
                <a:solidFill>
                  <a:srgbClr val="FF0000"/>
                </a:solidFill>
              </a:rPr>
              <a:t>Rough Riders</a:t>
            </a:r>
            <a:br>
              <a:rPr lang="en-US" altLang="en-US" sz="2000"/>
            </a:br>
            <a:r>
              <a:rPr lang="en-US" altLang="en-US" sz="2000"/>
              <a:t>	-The Rough Riders were an assorted group of college students 	and former cowboys.</a:t>
            </a:r>
            <a:br>
              <a:rPr lang="en-US" altLang="en-US" sz="2000"/>
            </a:br>
            <a:r>
              <a:rPr lang="en-US" altLang="en-US" sz="2000"/>
              <a:t>	-The Rough Riders joined the Battle of San Juan Hill already in 	progress</a:t>
            </a:r>
          </a:p>
        </p:txBody>
      </p:sp>
      <p:pic>
        <p:nvPicPr>
          <p:cNvPr id="55299" name="Picture 6" descr="HC1x4">
            <a:extLst>
              <a:ext uri="{FF2B5EF4-FFF2-40B4-BE49-F238E27FC236}">
                <a16:creationId xmlns:a16="http://schemas.microsoft.com/office/drawing/2014/main" id="{3783A24C-D219-4CF5-B3F7-540313F1DF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2133600"/>
            <a:ext cx="79248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0" name="Text Box 7">
            <a:extLst>
              <a:ext uri="{FF2B5EF4-FFF2-40B4-BE49-F238E27FC236}">
                <a16:creationId xmlns:a16="http://schemas.microsoft.com/office/drawing/2014/main" id="{ACD53333-4B34-4ED2-AA98-9A6915495556}"/>
              </a:ext>
            </a:extLst>
          </p:cNvPr>
          <p:cNvSpPr txBox="1">
            <a:spLocks noChangeArrowheads="1"/>
          </p:cNvSpPr>
          <p:nvPr/>
        </p:nvSpPr>
        <p:spPr bwMode="auto">
          <a:xfrm>
            <a:off x="5334000" y="3040063"/>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FF0000"/>
                </a:solidFill>
              </a:rPr>
              <a:t>Roosevelt</a:t>
            </a:r>
          </a:p>
        </p:txBody>
      </p:sp>
      <p:sp>
        <p:nvSpPr>
          <p:cNvPr id="55301" name="Line 10">
            <a:extLst>
              <a:ext uri="{FF2B5EF4-FFF2-40B4-BE49-F238E27FC236}">
                <a16:creationId xmlns:a16="http://schemas.microsoft.com/office/drawing/2014/main" id="{2ADF316F-7B62-4B08-A0CE-835A81099A74}"/>
              </a:ext>
            </a:extLst>
          </p:cNvPr>
          <p:cNvSpPr>
            <a:spLocks noChangeShapeType="1"/>
          </p:cNvSpPr>
          <p:nvPr/>
        </p:nvSpPr>
        <p:spPr bwMode="auto">
          <a:xfrm flipH="1">
            <a:off x="4572000" y="3352800"/>
            <a:ext cx="1143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tr1898cuba">
            <a:extLst>
              <a:ext uri="{FF2B5EF4-FFF2-40B4-BE49-F238E27FC236}">
                <a16:creationId xmlns:a16="http://schemas.microsoft.com/office/drawing/2014/main" id="{735BC3E5-80FB-498F-BBE2-256CC37DF914}"/>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14400" y="390525"/>
            <a:ext cx="7543800" cy="599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a:extLst>
              <a:ext uri="{FF2B5EF4-FFF2-40B4-BE49-F238E27FC236}">
                <a16:creationId xmlns:a16="http://schemas.microsoft.com/office/drawing/2014/main" id="{A120A542-868D-4B25-A28E-D8C90BC0656D}"/>
              </a:ext>
            </a:extLst>
          </p:cNvPr>
          <p:cNvSpPr>
            <a:spLocks noGrp="1" noChangeArrowheads="1"/>
          </p:cNvSpPr>
          <p:nvPr>
            <p:ph type="title"/>
          </p:nvPr>
        </p:nvSpPr>
        <p:spPr/>
        <p:txBody>
          <a:bodyPr/>
          <a:lstStyle/>
          <a:p>
            <a:pPr marL="838200" indent="-838200" eaLnBrk="1" hangingPunct="1"/>
            <a:r>
              <a:rPr lang="en-US" altLang="en-US" sz="4000"/>
              <a:t>The Americans captured San Juan Hill after intense fighting. </a:t>
            </a:r>
          </a:p>
        </p:txBody>
      </p:sp>
      <p:pic>
        <p:nvPicPr>
          <p:cNvPr id="57347" name="Picture 8" descr="300px-San_Juan_Hill_by_Kurz_and_Allison">
            <a:extLst>
              <a:ext uri="{FF2B5EF4-FFF2-40B4-BE49-F238E27FC236}">
                <a16:creationId xmlns:a16="http://schemas.microsoft.com/office/drawing/2014/main" id="{60180412-42A9-4258-AFB2-81800396BC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676400"/>
            <a:ext cx="7467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KentuckPortoRico">
            <a:extLst>
              <a:ext uri="{FF2B5EF4-FFF2-40B4-BE49-F238E27FC236}">
                <a16:creationId xmlns:a16="http://schemas.microsoft.com/office/drawing/2014/main" id="{901E3980-6611-44D5-990A-B9F4494E8C1D}"/>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457200"/>
            <a:ext cx="82296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o18221">
            <a:extLst>
              <a:ext uri="{FF2B5EF4-FFF2-40B4-BE49-F238E27FC236}">
                <a16:creationId xmlns:a16="http://schemas.microsoft.com/office/drawing/2014/main" id="{4D5C8E6B-6DB5-45B6-BDD5-DEC5A5772858}"/>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4800" y="390525"/>
            <a:ext cx="8534400" cy="6211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a:extLst>
              <a:ext uri="{FF2B5EF4-FFF2-40B4-BE49-F238E27FC236}">
                <a16:creationId xmlns:a16="http://schemas.microsoft.com/office/drawing/2014/main" id="{EEFDEBEA-6EFD-4A99-A81D-107670319E35}"/>
              </a:ext>
            </a:extLst>
          </p:cNvPr>
          <p:cNvSpPr>
            <a:spLocks noGrp="1" noChangeArrowheads="1"/>
          </p:cNvSpPr>
          <p:nvPr>
            <p:ph type="title" sz="quarter"/>
          </p:nvPr>
        </p:nvSpPr>
        <p:spPr/>
        <p:txBody>
          <a:bodyPr/>
          <a:lstStyle/>
          <a:p>
            <a:pPr algn="l" eaLnBrk="1" hangingPunct="1"/>
            <a:r>
              <a:rPr lang="en-US" altLang="en-US" sz="2000"/>
              <a:t>The destruction of the Spanish fleet at Santiago and the capture of San Juan Hill ended the Spanish resistance in Cuba.</a:t>
            </a:r>
            <a:br>
              <a:rPr lang="en-US" altLang="en-US" sz="2000"/>
            </a:br>
            <a:r>
              <a:rPr lang="en-US" altLang="en-US" sz="2000"/>
              <a:t>The Spanish colony of Puerto Rico was also quickly taken over too.    </a:t>
            </a:r>
            <a:r>
              <a:rPr lang="en-US" altLang="en-US" sz="4000"/>
              <a:t> </a:t>
            </a:r>
          </a:p>
        </p:txBody>
      </p:sp>
      <p:pic>
        <p:nvPicPr>
          <p:cNvPr id="60419" name="Picture 19" descr="800px-Flag_of_Cuba">
            <a:extLst>
              <a:ext uri="{FF2B5EF4-FFF2-40B4-BE49-F238E27FC236}">
                <a16:creationId xmlns:a16="http://schemas.microsoft.com/office/drawing/2014/main" id="{98E35645-2362-4CE5-AE41-FCD73D1D98A1}"/>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81000" y="1447800"/>
            <a:ext cx="41910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0" name="Picture 20" descr="800px-Flag_of_Puerto_Rico">
            <a:extLst>
              <a:ext uri="{FF2B5EF4-FFF2-40B4-BE49-F238E27FC236}">
                <a16:creationId xmlns:a16="http://schemas.microsoft.com/office/drawing/2014/main" id="{6D87512F-9A21-4E00-ACE9-B4071772860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953000" y="1447800"/>
            <a:ext cx="39624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1" name="Picture 22" descr="puerto-rico">
            <a:extLst>
              <a:ext uri="{FF2B5EF4-FFF2-40B4-BE49-F238E27FC236}">
                <a16:creationId xmlns:a16="http://schemas.microsoft.com/office/drawing/2014/main" id="{2BCD2AAC-DDAB-42BD-AEC7-BE2CC9588D3F}"/>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953000" y="3352800"/>
            <a:ext cx="39624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2" name="Picture 23" descr="map-of-cuba">
            <a:extLst>
              <a:ext uri="{FF2B5EF4-FFF2-40B4-BE49-F238E27FC236}">
                <a16:creationId xmlns:a16="http://schemas.microsoft.com/office/drawing/2014/main" id="{D833AEEF-C4E4-4F1B-B35D-41916046240A}"/>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81000" y="3352800"/>
            <a:ext cx="41910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a:extLst>
              <a:ext uri="{FF2B5EF4-FFF2-40B4-BE49-F238E27FC236}">
                <a16:creationId xmlns:a16="http://schemas.microsoft.com/office/drawing/2014/main" id="{65621336-6932-4AAE-B15A-8A3573FD75BE}"/>
              </a:ext>
            </a:extLst>
          </p:cNvPr>
          <p:cNvSpPr>
            <a:spLocks noGrp="1" noChangeArrowheads="1"/>
          </p:cNvSpPr>
          <p:nvPr>
            <p:ph type="title"/>
          </p:nvPr>
        </p:nvSpPr>
        <p:spPr/>
        <p:txBody>
          <a:bodyPr/>
          <a:lstStyle/>
          <a:p>
            <a:pPr eaLnBrk="1" hangingPunct="1"/>
            <a:r>
              <a:rPr lang="en-US" altLang="en-US" sz="2800" b="1"/>
              <a:t>End of the War</a:t>
            </a:r>
            <a:br>
              <a:rPr lang="en-US" altLang="en-US" sz="2800"/>
            </a:br>
            <a:r>
              <a:rPr lang="en-US" altLang="en-US" sz="2800"/>
              <a:t>The Spanish signed the Treaty of Paris on December 10, 1898, marking the official end of the war.</a:t>
            </a:r>
          </a:p>
        </p:txBody>
      </p:sp>
      <p:pic>
        <p:nvPicPr>
          <p:cNvPr id="61443" name="Picture 8" descr="cuba_libre_hw">
            <a:extLst>
              <a:ext uri="{FF2B5EF4-FFF2-40B4-BE49-F238E27FC236}">
                <a16:creationId xmlns:a16="http://schemas.microsoft.com/office/drawing/2014/main" id="{363C075C-91E7-466B-A82B-263C377E367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20738" y="1600200"/>
            <a:ext cx="331152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4" name="Picture 9" descr="flag1">
            <a:extLst>
              <a:ext uri="{FF2B5EF4-FFF2-40B4-BE49-F238E27FC236}">
                <a16:creationId xmlns:a16="http://schemas.microsoft.com/office/drawing/2014/main" id="{C274500C-B7B4-46E9-A427-77D39719A7C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60950" y="1676400"/>
            <a:ext cx="3178175"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E4327F3F-A453-4191-830B-5E617ED0F28A}"/>
              </a:ext>
            </a:extLst>
          </p:cNvPr>
          <p:cNvSpPr>
            <a:spLocks noGrp="1" noChangeArrowheads="1"/>
          </p:cNvSpPr>
          <p:nvPr>
            <p:ph type="title"/>
          </p:nvPr>
        </p:nvSpPr>
        <p:spPr/>
        <p:txBody>
          <a:bodyPr/>
          <a:lstStyle/>
          <a:p>
            <a:pPr eaLnBrk="1" hangingPunct="1"/>
            <a:r>
              <a:rPr lang="en-US" altLang="en-US" sz="2800"/>
              <a:t>Japan and European countries made their move on China and took control of it’s different regions</a:t>
            </a:r>
          </a:p>
        </p:txBody>
      </p:sp>
      <p:pic>
        <p:nvPicPr>
          <p:cNvPr id="7171" name="Picture 7" descr="image004">
            <a:extLst>
              <a:ext uri="{FF2B5EF4-FFF2-40B4-BE49-F238E27FC236}">
                <a16:creationId xmlns:a16="http://schemas.microsoft.com/office/drawing/2014/main" id="{C613032A-D413-4DB4-996E-FE0D391B9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371600"/>
            <a:ext cx="5791200" cy="5129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a:extLst>
              <a:ext uri="{FF2B5EF4-FFF2-40B4-BE49-F238E27FC236}">
                <a16:creationId xmlns:a16="http://schemas.microsoft.com/office/drawing/2014/main" id="{AF658A1F-8A72-4208-9476-ED70C6E6EC7F}"/>
              </a:ext>
            </a:extLst>
          </p:cNvPr>
          <p:cNvSpPr>
            <a:spLocks noGrp="1" noChangeArrowheads="1"/>
          </p:cNvSpPr>
          <p:nvPr>
            <p:ph type="title"/>
          </p:nvPr>
        </p:nvSpPr>
        <p:spPr/>
        <p:txBody>
          <a:bodyPr/>
          <a:lstStyle/>
          <a:p>
            <a:pPr eaLnBrk="1" hangingPunct="1"/>
            <a:r>
              <a:rPr lang="en-US" altLang="en-US"/>
              <a:t>Details of the Treaty</a:t>
            </a:r>
          </a:p>
        </p:txBody>
      </p:sp>
      <p:sp>
        <p:nvSpPr>
          <p:cNvPr id="62467" name="Rectangle 7">
            <a:extLst>
              <a:ext uri="{FF2B5EF4-FFF2-40B4-BE49-F238E27FC236}">
                <a16:creationId xmlns:a16="http://schemas.microsoft.com/office/drawing/2014/main" id="{47FC1DC9-A9BB-4672-87C1-6EDEC67A31DE}"/>
              </a:ext>
            </a:extLst>
          </p:cNvPr>
          <p:cNvSpPr>
            <a:spLocks noGrp="1" noChangeArrowheads="1"/>
          </p:cNvSpPr>
          <p:nvPr>
            <p:ph type="body" sz="half" idx="1"/>
          </p:nvPr>
        </p:nvSpPr>
        <p:spPr>
          <a:xfrm>
            <a:off x="228600" y="1600200"/>
            <a:ext cx="3886200" cy="4525963"/>
          </a:xfrm>
        </p:spPr>
        <p:txBody>
          <a:bodyPr/>
          <a:lstStyle/>
          <a:p>
            <a:pPr marL="577850" indent="-577850" eaLnBrk="1" hangingPunct="1">
              <a:lnSpc>
                <a:spcPct val="90000"/>
              </a:lnSpc>
            </a:pPr>
            <a:r>
              <a:rPr lang="en-US" altLang="en-US" sz="2000"/>
              <a:t>Cuba became an American protectorate </a:t>
            </a:r>
          </a:p>
          <a:p>
            <a:pPr marL="577850" indent="-577850" eaLnBrk="1" hangingPunct="1">
              <a:lnSpc>
                <a:spcPct val="90000"/>
              </a:lnSpc>
            </a:pPr>
            <a:r>
              <a:rPr lang="en-US" altLang="en-US" sz="2000"/>
              <a:t>Protectorate: A country that is technically independent but actually under the control of another country.</a:t>
            </a:r>
          </a:p>
          <a:p>
            <a:pPr marL="577850" indent="-577850" eaLnBrk="1" hangingPunct="1">
              <a:lnSpc>
                <a:spcPct val="90000"/>
              </a:lnSpc>
            </a:pPr>
            <a:r>
              <a:rPr lang="en-US" altLang="en-US" sz="2000"/>
              <a:t>Puerto Rico, and the small Pacific islands of Guam and Wake became territories of the U.S.</a:t>
            </a:r>
          </a:p>
          <a:p>
            <a:pPr marL="577850" indent="-577850" eaLnBrk="1" hangingPunct="1">
              <a:lnSpc>
                <a:spcPct val="90000"/>
              </a:lnSpc>
            </a:pPr>
            <a:r>
              <a:rPr lang="en-US" altLang="en-US" sz="2000"/>
              <a:t>The U.S. paid $20 million to Spain for the Philippines.</a:t>
            </a:r>
          </a:p>
        </p:txBody>
      </p:sp>
      <p:pic>
        <p:nvPicPr>
          <p:cNvPr id="62468" name="Picture 15" descr="030">
            <a:extLst>
              <a:ext uri="{FF2B5EF4-FFF2-40B4-BE49-F238E27FC236}">
                <a16:creationId xmlns:a16="http://schemas.microsoft.com/office/drawing/2014/main" id="{8ED1C483-F66B-4766-BB21-C6F8D2D17EE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14800" y="1295400"/>
            <a:ext cx="48006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image028">
            <a:extLst>
              <a:ext uri="{FF2B5EF4-FFF2-40B4-BE49-F238E27FC236}">
                <a16:creationId xmlns:a16="http://schemas.microsoft.com/office/drawing/2014/main" id="{6E511C25-66A5-4B8C-8723-4F02E231A318}"/>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8600" y="0"/>
            <a:ext cx="8382000" cy="670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territoriesmap">
            <a:extLst>
              <a:ext uri="{FF2B5EF4-FFF2-40B4-BE49-F238E27FC236}">
                <a16:creationId xmlns:a16="http://schemas.microsoft.com/office/drawing/2014/main" id="{15382F60-2813-491D-B195-9ECD8760431F}"/>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4800" y="304800"/>
            <a:ext cx="8610600" cy="624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Imperial">
            <a:extLst>
              <a:ext uri="{FF2B5EF4-FFF2-40B4-BE49-F238E27FC236}">
                <a16:creationId xmlns:a16="http://schemas.microsoft.com/office/drawing/2014/main" id="{B75B0D71-9EA1-4984-A43B-CB138EF3E87F}"/>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228600"/>
            <a:ext cx="8153400" cy="640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0F36FAB0-1C39-480D-B902-899FAACCE0E5}"/>
              </a:ext>
            </a:extLst>
          </p:cNvPr>
          <p:cNvSpPr>
            <a:spLocks noGrp="1" noChangeArrowheads="1"/>
          </p:cNvSpPr>
          <p:nvPr>
            <p:ph type="title"/>
          </p:nvPr>
        </p:nvSpPr>
        <p:spPr/>
        <p:txBody>
          <a:bodyPr/>
          <a:lstStyle/>
          <a:p>
            <a:pPr eaLnBrk="1" hangingPunct="1"/>
            <a:r>
              <a:rPr lang="en-US" altLang="en-US" sz="4000"/>
              <a:t>Details of the Spanish-American War</a:t>
            </a:r>
          </a:p>
        </p:txBody>
      </p:sp>
      <p:sp>
        <p:nvSpPr>
          <p:cNvPr id="66563" name="Rectangle 7">
            <a:extLst>
              <a:ext uri="{FF2B5EF4-FFF2-40B4-BE49-F238E27FC236}">
                <a16:creationId xmlns:a16="http://schemas.microsoft.com/office/drawing/2014/main" id="{6B729658-B2A0-40D0-A751-570850080CCA}"/>
              </a:ext>
            </a:extLst>
          </p:cNvPr>
          <p:cNvSpPr>
            <a:spLocks noGrp="1" noChangeArrowheads="1"/>
          </p:cNvSpPr>
          <p:nvPr>
            <p:ph type="body" sz="half" idx="1"/>
          </p:nvPr>
        </p:nvSpPr>
        <p:spPr/>
        <p:txBody>
          <a:bodyPr/>
          <a:lstStyle/>
          <a:p>
            <a:pPr marL="577850" indent="-577850" eaLnBrk="1" hangingPunct="1"/>
            <a:r>
              <a:rPr lang="en-US" altLang="en-US" sz="2800"/>
              <a:t>The war lasted fewer than 4 months</a:t>
            </a:r>
          </a:p>
          <a:p>
            <a:pPr marL="577850" indent="-577850" eaLnBrk="1" hangingPunct="1"/>
            <a:r>
              <a:rPr lang="en-US" altLang="en-US" sz="2800"/>
              <a:t>400 Americans died in combat, but 2,000 Americans died from diseases such as malaria and yellow fever.</a:t>
            </a:r>
          </a:p>
        </p:txBody>
      </p:sp>
      <p:pic>
        <p:nvPicPr>
          <p:cNvPr id="66564" name="Picture 9" descr="Vet-spanishAmerican">
            <a:extLst>
              <a:ext uri="{FF2B5EF4-FFF2-40B4-BE49-F238E27FC236}">
                <a16:creationId xmlns:a16="http://schemas.microsoft.com/office/drawing/2014/main" id="{CE4DC7D6-25C8-47F5-B612-F40F7852681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447800"/>
            <a:ext cx="46482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a:extLst>
              <a:ext uri="{FF2B5EF4-FFF2-40B4-BE49-F238E27FC236}">
                <a16:creationId xmlns:a16="http://schemas.microsoft.com/office/drawing/2014/main" id="{CE8E08A5-8F6F-4772-A3E5-0993D351BE39}"/>
              </a:ext>
            </a:extLst>
          </p:cNvPr>
          <p:cNvSpPr>
            <a:spLocks noGrp="1" noChangeArrowheads="1"/>
          </p:cNvSpPr>
          <p:nvPr>
            <p:ph type="title"/>
          </p:nvPr>
        </p:nvSpPr>
        <p:spPr/>
        <p:txBody>
          <a:bodyPr/>
          <a:lstStyle/>
          <a:p>
            <a:pPr eaLnBrk="1" hangingPunct="1"/>
            <a:endParaRPr lang="en-US" altLang="en-US"/>
          </a:p>
        </p:txBody>
      </p:sp>
      <p:sp>
        <p:nvSpPr>
          <p:cNvPr id="67587" name="Rectangle 7">
            <a:extLst>
              <a:ext uri="{FF2B5EF4-FFF2-40B4-BE49-F238E27FC236}">
                <a16:creationId xmlns:a16="http://schemas.microsoft.com/office/drawing/2014/main" id="{65095A47-237B-4BA6-95C0-ABCFE5148BB5}"/>
              </a:ext>
            </a:extLst>
          </p:cNvPr>
          <p:cNvSpPr>
            <a:spLocks noGrp="1" noChangeArrowheads="1"/>
          </p:cNvSpPr>
          <p:nvPr>
            <p:ph type="body" sz="half" idx="1"/>
          </p:nvPr>
        </p:nvSpPr>
        <p:spPr/>
        <p:txBody>
          <a:bodyPr/>
          <a:lstStyle/>
          <a:p>
            <a:pPr eaLnBrk="1" hangingPunct="1">
              <a:lnSpc>
                <a:spcPct val="90000"/>
              </a:lnSpc>
            </a:pPr>
            <a:r>
              <a:rPr lang="en-US" altLang="en-US" sz="2400"/>
              <a:t>80 years later, a new investigation was launched to determine the actual cause of the U.S.S. Maine explosion.</a:t>
            </a:r>
          </a:p>
          <a:p>
            <a:pPr lvl="1" eaLnBrk="1" hangingPunct="1">
              <a:lnSpc>
                <a:spcPct val="90000"/>
              </a:lnSpc>
            </a:pPr>
            <a:r>
              <a:rPr lang="en-US" altLang="en-US" sz="2000"/>
              <a:t>The wall of a coal burning room heated up ammunition stored on the opposite side.</a:t>
            </a:r>
          </a:p>
          <a:p>
            <a:pPr lvl="2" eaLnBrk="1" hangingPunct="1">
              <a:lnSpc>
                <a:spcPct val="90000"/>
              </a:lnSpc>
            </a:pPr>
            <a:r>
              <a:rPr lang="en-US" altLang="en-US" sz="1800"/>
              <a:t>This was the </a:t>
            </a:r>
            <a:r>
              <a:rPr lang="en-US" altLang="en-US" sz="1800" i="1"/>
              <a:t>POSSIBLE </a:t>
            </a:r>
            <a:r>
              <a:rPr lang="en-US" altLang="en-US" sz="1800"/>
              <a:t>cause of the explosion. </a:t>
            </a:r>
          </a:p>
        </p:txBody>
      </p:sp>
      <p:pic>
        <p:nvPicPr>
          <p:cNvPr id="67588" name="Picture 5" descr="eeis_03_img0979">
            <a:extLst>
              <a:ext uri="{FF2B5EF4-FFF2-40B4-BE49-F238E27FC236}">
                <a16:creationId xmlns:a16="http://schemas.microsoft.com/office/drawing/2014/main" id="{407A60FD-04A5-4B3F-A18E-7F8D1EBFA15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576513"/>
            <a:ext cx="4038600" cy="257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DB83DFB5-5FD9-4450-8FCE-E62E76F029CA}"/>
              </a:ext>
            </a:extLst>
          </p:cNvPr>
          <p:cNvSpPr>
            <a:spLocks noGrp="1" noChangeArrowheads="1"/>
          </p:cNvSpPr>
          <p:nvPr>
            <p:ph type="body" sz="half" idx="4294967295"/>
          </p:nvPr>
        </p:nvSpPr>
        <p:spPr>
          <a:xfrm>
            <a:off x="0" y="1600200"/>
            <a:ext cx="4038600" cy="4525963"/>
          </a:xfrm>
        </p:spPr>
        <p:txBody>
          <a:bodyPr/>
          <a:lstStyle/>
          <a:p>
            <a:pPr eaLnBrk="1" hangingPunct="1"/>
            <a:r>
              <a:rPr lang="en-US" altLang="en-US" sz="2800"/>
              <a:t>Spheres of Influence: Areas were countries enjoyed special rights and powers in China</a:t>
            </a:r>
          </a:p>
          <a:p>
            <a:pPr lvl="1" eaLnBrk="1" hangingPunct="1"/>
            <a:r>
              <a:rPr lang="en-US" altLang="en-US" sz="2400"/>
              <a:t>Formosa: Japan</a:t>
            </a:r>
          </a:p>
          <a:p>
            <a:pPr lvl="1" eaLnBrk="1" hangingPunct="1"/>
            <a:r>
              <a:rPr lang="en-US" altLang="en-US" sz="2400"/>
              <a:t>Shandong: Germany</a:t>
            </a:r>
          </a:p>
          <a:p>
            <a:pPr lvl="1" eaLnBrk="1" hangingPunct="1"/>
            <a:r>
              <a:rPr lang="en-US" altLang="en-US" sz="2400"/>
              <a:t>Various: Great Britain</a:t>
            </a:r>
          </a:p>
          <a:p>
            <a:pPr lvl="1" eaLnBrk="1" hangingPunct="1"/>
            <a:r>
              <a:rPr lang="en-US" altLang="en-US" sz="2400"/>
              <a:t>Manchuria: Russia</a:t>
            </a:r>
          </a:p>
        </p:txBody>
      </p:sp>
      <p:pic>
        <p:nvPicPr>
          <p:cNvPr id="8195" name="Picture 9" descr="06">
            <a:extLst>
              <a:ext uri="{FF2B5EF4-FFF2-40B4-BE49-F238E27FC236}">
                <a16:creationId xmlns:a16="http://schemas.microsoft.com/office/drawing/2014/main" id="{BAF6E959-7C2B-43E6-BDF9-D71DF4852945}"/>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979863" y="609600"/>
            <a:ext cx="5164137"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78D2DACB-EBB6-400D-A0A8-2A2321198037}"/>
              </a:ext>
            </a:extLst>
          </p:cNvPr>
          <p:cNvSpPr>
            <a:spLocks noGrp="1" noChangeArrowheads="1"/>
          </p:cNvSpPr>
          <p:nvPr>
            <p:ph type="body" sz="half" idx="4294967295"/>
          </p:nvPr>
        </p:nvSpPr>
        <p:spPr>
          <a:xfrm>
            <a:off x="0" y="1600200"/>
            <a:ext cx="4038600" cy="4525963"/>
          </a:xfrm>
        </p:spPr>
        <p:txBody>
          <a:bodyPr/>
          <a:lstStyle/>
          <a:p>
            <a:pPr eaLnBrk="1" hangingPunct="1"/>
            <a:r>
              <a:rPr lang="en-US" altLang="en-US" sz="2800"/>
              <a:t>Secretary of State John Hay wanted to expand American trade in China.</a:t>
            </a:r>
          </a:p>
        </p:txBody>
      </p:sp>
      <p:pic>
        <p:nvPicPr>
          <p:cNvPr id="9219" name="Picture 9" descr="meissner_fig05a">
            <a:extLst>
              <a:ext uri="{FF2B5EF4-FFF2-40B4-BE49-F238E27FC236}">
                <a16:creationId xmlns:a16="http://schemas.microsoft.com/office/drawing/2014/main" id="{6B26588D-4131-4E67-A3AB-0663C7F33ED6}"/>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800600" y="1447800"/>
            <a:ext cx="43434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BF6B8650-73B9-40B0-8F23-F1211FA64D38}"/>
              </a:ext>
            </a:extLst>
          </p:cNvPr>
          <p:cNvSpPr>
            <a:spLocks noGrp="1" noChangeArrowheads="1"/>
          </p:cNvSpPr>
          <p:nvPr>
            <p:ph type="body" sz="half" idx="4294967295"/>
          </p:nvPr>
        </p:nvSpPr>
        <p:spPr>
          <a:xfrm>
            <a:off x="0" y="838200"/>
            <a:ext cx="5029200" cy="5287963"/>
          </a:xfrm>
        </p:spPr>
        <p:txBody>
          <a:bodyPr/>
          <a:lstStyle/>
          <a:p>
            <a:pPr eaLnBrk="1" hangingPunct="1"/>
            <a:r>
              <a:rPr lang="en-US" altLang="en-US" sz="2800"/>
              <a:t>He proposed the Open Door Policy</a:t>
            </a:r>
          </a:p>
          <a:p>
            <a:pPr lvl="1" eaLnBrk="1" hangingPunct="1"/>
            <a:r>
              <a:rPr lang="en-US" altLang="en-US" sz="2400"/>
              <a:t>Called for each foreign country to be able to trade freely in the others sphere of influence.</a:t>
            </a:r>
          </a:p>
          <a:p>
            <a:pPr lvl="1" eaLnBrk="1" hangingPunct="1"/>
            <a:r>
              <a:rPr lang="en-US" altLang="en-US" sz="2400"/>
              <a:t>At first the other countries were opposed to it.</a:t>
            </a:r>
          </a:p>
          <a:p>
            <a:pPr lvl="1" eaLnBrk="1" hangingPunct="1"/>
            <a:endParaRPr lang="en-US" altLang="en-US" sz="2400"/>
          </a:p>
          <a:p>
            <a:pPr eaLnBrk="1" hangingPunct="1"/>
            <a:endParaRPr lang="en-US" altLang="en-US" sz="2800"/>
          </a:p>
        </p:txBody>
      </p:sp>
      <p:pic>
        <p:nvPicPr>
          <p:cNvPr id="10243" name="Picture 7" descr="408px-John_Hay,_bw_photo_portrait,_1897">
            <a:extLst>
              <a:ext uri="{FF2B5EF4-FFF2-40B4-BE49-F238E27FC236}">
                <a16:creationId xmlns:a16="http://schemas.microsoft.com/office/drawing/2014/main" id="{C24DC670-F5A6-44FF-8601-A43C7B3FE583}"/>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876800" y="1752600"/>
            <a:ext cx="31242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1270</TotalTime>
  <Words>954</Words>
  <Application>Microsoft Office PowerPoint</Application>
  <PresentationFormat>On-screen Show (4:3)</PresentationFormat>
  <Paragraphs>101</Paragraphs>
  <Slides>65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65</vt:i4>
      </vt:variant>
    </vt:vector>
  </HeadingPairs>
  <TitlesOfParts>
    <vt:vector size="68" baseType="lpstr">
      <vt:lpstr>Arial</vt:lpstr>
      <vt:lpstr>Wingdings</vt:lpstr>
      <vt:lpstr>Default Design</vt:lpstr>
      <vt:lpstr>Chapter 7 Section 2 &amp; 3 </vt:lpstr>
      <vt:lpstr>Samoa</vt:lpstr>
      <vt:lpstr>Samoa</vt:lpstr>
      <vt:lpstr>Samoa </vt:lpstr>
      <vt:lpstr>China China had political unrest and lack of industry China was too weak to resist foreign influence</vt:lpstr>
      <vt:lpstr>Japan and European countries made their move on China and took control of it’s different regions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Japan Russo-Japanese War </vt:lpstr>
      <vt:lpstr>Japan attacked and destroyed a Russian fleet in southern Manchuria </vt:lpstr>
      <vt:lpstr>PowerPoint Presentation</vt:lpstr>
      <vt:lpstr>PowerPoint Presentation</vt:lpstr>
      <vt:lpstr>PowerPoint Presentation</vt:lpstr>
      <vt:lpstr>The Cuban Rebellion Spain’s last major possession in the Western Hemisphere was Cuba.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night it exploded in Havana harbor. </vt:lpstr>
      <vt:lpstr>   260 officers and crew were killed. </vt:lpstr>
      <vt:lpstr>PowerPoint Presentation</vt:lpstr>
      <vt:lpstr>PowerPoint Presentation</vt:lpstr>
      <vt:lpstr>PowerPoint Presentation</vt:lpstr>
      <vt:lpstr>PowerPoint Presentation</vt:lpstr>
      <vt:lpstr>         McKinley demanded Spain stop its inhumane treatment of Cubans.  Spain agreed to some, but not all, of McKinley’s demands.  Congress and the President were not satisfied and decided to officially recognize Cuba’s independence from Spain.</vt:lpstr>
      <vt:lpstr>Congress approved the use of American troops to enforce the withdrawal of Spanish troops. The U.S. declared war on Spain on April 25, 1898.</vt:lpstr>
      <vt:lpstr>Spanish-American War</vt:lpstr>
      <vt:lpstr>The war was not just fought in Cuba. The first encounter of the war was in the Spanish colony of the Philippines</vt:lpstr>
      <vt:lpstr>Commodore Matthew Perry led the navy in a surprise attack on Spanish ships based at Manila Bay.   American troops and Filipino rebels   captured the city of Manila.</vt:lpstr>
      <vt:lpstr>PowerPoint Presentation</vt:lpstr>
      <vt:lpstr>PowerPoint Presentation</vt:lpstr>
      <vt:lpstr>PowerPoint Presentation</vt:lpstr>
      <vt:lpstr>PowerPoint Presentation</vt:lpstr>
      <vt:lpstr>  America supplied Filipino rebels with weapons. The rebels took control of the main island, Luzon.  Filipinos declared their independence from  Spain and formed a democratic republic.  They expected support from the U.S.</vt:lpstr>
      <vt:lpstr>The U.S. attack on Cuba  The U.S. attacked the port town of Santiago, Cuba The U.S. navy blockaded Spanish ships in Santiago Harbor.</vt:lpstr>
      <vt:lpstr>  17,000 American troops landed in Santiago  ¼ were African Americans The Americans were inexperienced and unprepared </vt:lpstr>
      <vt:lpstr>The Spanish fleet attempted to break through the blockade  </vt:lpstr>
      <vt:lpstr>In four hours the entire Spanish fleet was destroyed.</vt:lpstr>
      <vt:lpstr>The U.S. attack at the Battle of San Juan Hill</vt:lpstr>
      <vt:lpstr>Theodore Roosevelt resigned from his job as Assistant Secretary of the Navy to join the fighting in Cuba</vt:lpstr>
      <vt:lpstr>  -He led the First Regiment of U.S. Cavalry Volunteers, also known as  the Rough Riders  -The Rough Riders were an assorted group of college students  and former cowboys.  -The Rough Riders joined the Battle of San Juan Hill already in  progress</vt:lpstr>
      <vt:lpstr>PowerPoint Presentation</vt:lpstr>
      <vt:lpstr>The Americans captured San Juan Hill after intense fighting. </vt:lpstr>
      <vt:lpstr>PowerPoint Presentation</vt:lpstr>
      <vt:lpstr>PowerPoint Presentation</vt:lpstr>
      <vt:lpstr>The destruction of the Spanish fleet at Santiago and the capture of San Juan Hill ended the Spanish resistance in Cuba. The Spanish colony of Puerto Rico was also quickly taken over too.     </vt:lpstr>
      <vt:lpstr>End of the War The Spanish signed the Treaty of Paris on December 10, 1898, marking the official end of the war.</vt:lpstr>
      <vt:lpstr>Details of the Treaty</vt:lpstr>
      <vt:lpstr>PowerPoint Presentation</vt:lpstr>
      <vt:lpstr>PowerPoint Presentation</vt:lpstr>
      <vt:lpstr>PowerPoint Presentation</vt:lpstr>
      <vt:lpstr>Details of the Spanish-American War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Chrusciel</dc:creator>
  <cp:lastModifiedBy>Roxanne Rodgers</cp:lastModifiedBy>
  <cp:revision>30</cp:revision>
  <dcterms:created xsi:type="dcterms:W3CDTF">2007-12-05T05:07:43Z</dcterms:created>
  <dcterms:modified xsi:type="dcterms:W3CDTF">2019-10-31T14:03:57Z</dcterms:modified>
</cp:coreProperties>
</file>