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92" r:id="rId3"/>
    <p:sldId id="296" r:id="rId4"/>
    <p:sldId id="295" r:id="rId5"/>
    <p:sldId id="294" r:id="rId6"/>
    <p:sldId id="293" r:id="rId7"/>
    <p:sldId id="291" r:id="rId8"/>
    <p:sldId id="290" r:id="rId9"/>
    <p:sldId id="289" r:id="rId10"/>
    <p:sldId id="257" r:id="rId11"/>
    <p:sldId id="298" r:id="rId12"/>
    <p:sldId id="299" r:id="rId13"/>
    <p:sldId id="258" r:id="rId14"/>
    <p:sldId id="300" r:id="rId15"/>
    <p:sldId id="259" r:id="rId16"/>
    <p:sldId id="260" r:id="rId17"/>
    <p:sldId id="261" r:id="rId18"/>
    <p:sldId id="286" r:id="rId19"/>
    <p:sldId id="287" r:id="rId20"/>
    <p:sldId id="288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AEA4E-D63A-4034-B9CB-BC1C9B0AF531}" v="1" dt="2019-10-31T02:40:33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058" autoAdjust="0"/>
  </p:normalViewPr>
  <p:slideViewPr>
    <p:cSldViewPr>
      <p:cViewPr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xanne Rodgers" userId="a12c481e-6715-44c4-bf4a-fff4b41f5ff3" providerId="ADAL" clId="{856B3066-51A5-4A60-A1B2-DE269011F2F4}"/>
    <pc:docChg chg="modSld">
      <pc:chgData name="Roxanne Rodgers" userId="a12c481e-6715-44c4-bf4a-fff4b41f5ff3" providerId="ADAL" clId="{856B3066-51A5-4A60-A1B2-DE269011F2F4}" dt="2019-10-31T02:41:25.479" v="42" actId="1076"/>
      <pc:docMkLst>
        <pc:docMk/>
      </pc:docMkLst>
      <pc:sldChg chg="addSp modSp">
        <pc:chgData name="Roxanne Rodgers" userId="a12c481e-6715-44c4-bf4a-fff4b41f5ff3" providerId="ADAL" clId="{856B3066-51A5-4A60-A1B2-DE269011F2F4}" dt="2019-10-31T02:41:25.479" v="42" actId="1076"/>
        <pc:sldMkLst>
          <pc:docMk/>
          <pc:sldMk cId="0" sldId="256"/>
        </pc:sldMkLst>
        <pc:spChg chg="add mod">
          <ac:chgData name="Roxanne Rodgers" userId="a12c481e-6715-44c4-bf4a-fff4b41f5ff3" providerId="ADAL" clId="{856B3066-51A5-4A60-A1B2-DE269011F2F4}" dt="2019-10-31T02:41:25.479" v="42" actId="1076"/>
          <ac:spMkLst>
            <pc:docMk/>
            <pc:sldMk cId="0" sldId="256"/>
            <ac:spMk id="2" creationId="{DBB48DAB-BBA6-46A0-ABEE-31F6BFDB65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B0446-0DCB-43CD-8AB8-D3640DD20B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82F64-A176-482F-A617-79A4E2EC0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9131E3-8A55-4770-8AA5-CCB7C75EC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9A20E-215B-4566-A8C3-1DEC6D024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18E30-C95B-4FE1-B8D7-5A201883C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0AF5A-5D10-4D4A-8858-84AD1D058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80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6AE62E-9003-42A7-B143-A3F92B32B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D63A52-DD05-47A3-B3DB-AED664F21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3DA5D0-2C6B-4757-8A2A-CBFD9B18D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A1DFD-D793-4B1B-9D83-76478E9E2A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22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83CA06-A4B8-48EE-A326-604D29B6F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692C8E-16DB-490F-8A49-F83894423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279B77-5BEC-41AB-A2BD-3EF6F70C9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D0D2E-110E-4BE6-8A71-9F3493C75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47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2F745D-1016-4B10-BA93-448132961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7F66F6-F932-4D2D-8CB7-1F71119D4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B26826-B6DE-4FA1-81EA-D4AB4B566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EFAE0-EBD8-4CCB-9FFE-870EF9529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28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0727C-F2AC-491F-8C90-2727D6CCD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A658D-07B3-4089-AFF8-B958EFABA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14684-1726-4EC3-92B8-7594FCFFC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80814-1B58-484D-929D-F696705C5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66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D3D82B9-E2E8-482A-8250-462DA228C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B66D84-FDCE-4897-9D50-3B1F79CFF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048197D-A242-46B2-AFA1-529F16A34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3976D-F767-4ED6-A2CF-1D0146FA9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34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E2931-5A3C-4A6D-B61D-0657D847F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8F7EC-7A80-47EC-861C-B8D8960C8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C081C-4190-4E29-87C0-8879E366F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4F551-F2EA-474C-B494-A13E5AA67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0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F99E0-3C7A-4B4A-B575-3BE381C52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E6979E-D127-43C4-946E-EBCAB25B0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1A71C2-4B27-473D-A6CC-5572A36694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0FAB6-25AD-45D9-B8EF-5DB0D7CF1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6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E8A5CA-9E7E-4541-91AE-F325D84FD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AFB2F7-770A-4C3B-AC1C-B12670EFC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4FF829-F4FD-4EF1-971F-EF00EDB21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E1936-89FD-4AA4-A05E-88CC3709E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5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9568EF-54DF-4925-8D1F-F80854061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F8354-C687-4C17-8EB6-1F708962B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0080A-B4C2-4EFF-B2BF-D64FCF916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37143-0B93-4A6B-9220-067FAB64E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77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B31289-F6C5-454C-9FAA-608E6B90B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B0192F-3CD4-4754-9FB9-F1EB7FD97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32686B-3F79-4F8A-8814-01009DA72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37C15-BC7D-4A22-9DBC-7D983568C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B39157-6EA6-4E58-828B-F5948B240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593BD7-1FA6-4529-B23D-A47D4B9733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71F1E6-124A-4ACC-9907-0E5A227F2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2A07F-C041-4C48-B306-A74812A3A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87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D4AF65-2850-4F5D-861D-1BF87A852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0E8385-311B-4A62-AA63-B5DEE1352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217375-71F5-4655-8A7C-8D196453D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9A-3F68-496D-BB39-8B68C61CA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59C39-6CE5-483F-9939-4D542B948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A11FE-3430-4616-B2CC-9424CF28E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30FA6-E27C-49AD-A631-DAAD06373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2FC9A-20CA-4F03-85CD-6090C13AB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48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C0C7E2-D84E-47F0-8881-720D1995D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58A8A-23BD-431D-82E9-63CDDC230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B6713-1020-482D-BEE5-316A44259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42B97-15B2-43B7-98AD-E16D04F4C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3D76EB-2BE5-4BD8-82F3-273529234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804F88-6527-4189-82F5-DDED81D12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351F85-4DC4-4C47-949C-2B173C55ED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F98EB3-765C-4B4B-BE88-C88DFF1E3A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EF8E00-6A17-4F5F-A9B9-DF9CA3E006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1A21D2-6C54-47D9-85D9-F742778126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index_co">
            <a:extLst>
              <a:ext uri="{FF2B5EF4-FFF2-40B4-BE49-F238E27FC236}">
                <a16:creationId xmlns:a16="http://schemas.microsoft.com/office/drawing/2014/main" id="{53618F29-8E4A-4FDC-8F3D-E5D7E704E82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295400"/>
            <a:ext cx="69088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48DAB-BBA6-46A0-ABEE-31F6BFDB6568}"/>
              </a:ext>
            </a:extLst>
          </p:cNvPr>
          <p:cNvSpPr txBox="1"/>
          <p:nvPr/>
        </p:nvSpPr>
        <p:spPr>
          <a:xfrm>
            <a:off x="2133600" y="5257800"/>
            <a:ext cx="5115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Chapter 7 Section 1 </a:t>
            </a:r>
          </a:p>
          <a:p>
            <a:pPr algn="ctr"/>
            <a:r>
              <a:rPr lang="en-US" sz="4000" b="1" dirty="0"/>
              <a:t>Power Point Notes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75554EC8-AE07-4F04-BE5A-DAD80A39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Age of Imperialism</a:t>
            </a: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E0EDB462-7DF0-4F92-9256-BD3CB86C85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r>
              <a:rPr lang="en-US" altLang="en-US" sz="2400"/>
              <a:t>Asia and Africa were full of valuable resources that powerful countries like England, France, and Germany wanted.</a:t>
            </a:r>
          </a:p>
        </p:txBody>
      </p:sp>
      <p:pic>
        <p:nvPicPr>
          <p:cNvPr id="11268" name="Picture 8" descr="africa%20imperialism">
            <a:extLst>
              <a:ext uri="{FF2B5EF4-FFF2-40B4-BE49-F238E27FC236}">
                <a16:creationId xmlns:a16="http://schemas.microsoft.com/office/drawing/2014/main" id="{735D9710-6080-45FA-AAFD-51925D720CB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524000"/>
            <a:ext cx="4800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rhodes">
            <a:extLst>
              <a:ext uri="{FF2B5EF4-FFF2-40B4-BE49-F238E27FC236}">
                <a16:creationId xmlns:a16="http://schemas.microsoft.com/office/drawing/2014/main" id="{BE4E39AE-2989-4F6B-88CC-29885601609D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533400"/>
            <a:ext cx="4240213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cramble-for-africa">
            <a:extLst>
              <a:ext uri="{FF2B5EF4-FFF2-40B4-BE49-F238E27FC236}">
                <a16:creationId xmlns:a16="http://schemas.microsoft.com/office/drawing/2014/main" id="{A850A651-C28C-4F38-8703-AF570C56BB8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1563" y="274638"/>
            <a:ext cx="446087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74AD1F9-7FD2-475C-A480-415A1D6AB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Age of Imperialism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C5E31399-80DC-48BC-B364-447CAC8306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000"/>
              <a:t>These countries went in and took over parts of Africa and Asia like India, Afghanistan, Vietnam, Philippines, etc.</a:t>
            </a:r>
          </a:p>
          <a:p>
            <a:pPr marL="914400" lvl="1" indent="-457200" eaLnBrk="1" hangingPunct="1"/>
            <a:r>
              <a:rPr lang="en-US" altLang="en-US" sz="1600"/>
              <a:t>The take over of these weak countries was called Imperialism.</a:t>
            </a:r>
          </a:p>
        </p:txBody>
      </p:sp>
      <p:pic>
        <p:nvPicPr>
          <p:cNvPr id="14340" name="Picture 9" descr="Imperialism_in_Asia">
            <a:extLst>
              <a:ext uri="{FF2B5EF4-FFF2-40B4-BE49-F238E27FC236}">
                <a16:creationId xmlns:a16="http://schemas.microsoft.com/office/drawing/2014/main" id="{51F95F98-3469-42F6-A9DF-AB144D754F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590800"/>
            <a:ext cx="6781800" cy="40227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G-British%20Imperialism%20in%20South%20Africa_0001_wmv1">
            <a:extLst>
              <a:ext uri="{FF2B5EF4-FFF2-40B4-BE49-F238E27FC236}">
                <a16:creationId xmlns:a16="http://schemas.microsoft.com/office/drawing/2014/main" id="{49335ECC-778F-4190-8C9E-CA2B3603567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6096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9564230-2555-4CEC-AF63-EDFD491CF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Age of Imperialism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2203A934-2C65-4DF5-BF74-D2338127C5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Many Americans believed the U.S. should get involved in imperialism and acquire foreign lands of its own.</a:t>
            </a:r>
          </a:p>
          <a:p>
            <a:pPr marL="952500" lvl="1" indent="-495300" eaLnBrk="1" hangingPunct="1"/>
            <a:r>
              <a:rPr lang="en-US" altLang="en-US" sz="2400"/>
              <a:t>Secretary of State William H. Seward agreed with expanding the U.S.</a:t>
            </a:r>
          </a:p>
        </p:txBody>
      </p:sp>
      <p:pic>
        <p:nvPicPr>
          <p:cNvPr id="16388" name="Picture 9" descr="image">
            <a:extLst>
              <a:ext uri="{FF2B5EF4-FFF2-40B4-BE49-F238E27FC236}">
                <a16:creationId xmlns:a16="http://schemas.microsoft.com/office/drawing/2014/main" id="{B2BAC991-583E-40B5-87E6-2C1CE91CD2D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46482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F5F09F0B-51A0-4EAC-A038-1FEF912C3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Age of Imperialism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38B6DD55-A567-4DD5-9C36-8581CF0271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Seward wanted the U.S. to control the Caribbean, Central America, and the Pacific.</a:t>
            </a:r>
          </a:p>
        </p:txBody>
      </p:sp>
      <p:pic>
        <p:nvPicPr>
          <p:cNvPr id="17412" name="Picture 7" descr="300px-Alaska_purchase">
            <a:extLst>
              <a:ext uri="{FF2B5EF4-FFF2-40B4-BE49-F238E27FC236}">
                <a16:creationId xmlns:a16="http://schemas.microsoft.com/office/drawing/2014/main" id="{C4233980-6EC8-4B66-84C5-D99EF9619A4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752600"/>
            <a:ext cx="4648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1BFCDBC-8E05-4E30-B04B-A461132B9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American Empire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1F18D472-C3A8-469D-9CC1-420CD0BD94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Seward believed an American Empire would need 3 things in order to be successful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A canal across Central America, connecting the Pacific and the Atlantic.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A transcontinental railroad system</a:t>
            </a:r>
          </a:p>
          <a:p>
            <a:pPr marL="1295400" lvl="2" indent="-3810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/>
              <a:t>A telegraph system</a:t>
            </a:r>
          </a:p>
        </p:txBody>
      </p:sp>
      <p:pic>
        <p:nvPicPr>
          <p:cNvPr id="18436" name="Picture 10" descr="2">
            <a:extLst>
              <a:ext uri="{FF2B5EF4-FFF2-40B4-BE49-F238E27FC236}">
                <a16:creationId xmlns:a16="http://schemas.microsoft.com/office/drawing/2014/main" id="{4D26B0E9-3FC9-423F-9521-682C884A24B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47800"/>
            <a:ext cx="4267200" cy="233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1" descr="half_33-telegraph_pole-b+w_orton">
            <a:extLst>
              <a:ext uri="{FF2B5EF4-FFF2-40B4-BE49-F238E27FC236}">
                <a16:creationId xmlns:a16="http://schemas.microsoft.com/office/drawing/2014/main" id="{A3CCCB1E-C3A6-45DB-80C7-29F80DE789E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886200"/>
            <a:ext cx="426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3D69E394-AEF3-4FCD-9CDC-E5514B4E4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Alaska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1F7DA0E7-D197-4BB0-9B77-DF628D37CD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Seward bought Alaska from Russia for $7.2 million in 1867</a:t>
            </a:r>
          </a:p>
        </p:txBody>
      </p:sp>
      <p:pic>
        <p:nvPicPr>
          <p:cNvPr id="19460" name="Picture 7" descr="30119_6">
            <a:extLst>
              <a:ext uri="{FF2B5EF4-FFF2-40B4-BE49-F238E27FC236}">
                <a16:creationId xmlns:a16="http://schemas.microsoft.com/office/drawing/2014/main" id="{43734D64-346B-4AF6-8A14-FCDC505F6FC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447800"/>
            <a:ext cx="48768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178973E8-F69C-4D9D-8888-CFC013205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Alaska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224599AF-C6F1-4B53-BC78-310F9082D2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400"/>
              <a:t>Many people thought this was foolish. They didn’t understand why the U.S. wanted the barren, icy land.</a:t>
            </a:r>
          </a:p>
          <a:p>
            <a:pPr marL="914400" lvl="1" indent="-457200" eaLnBrk="1" hangingPunct="1"/>
            <a:r>
              <a:rPr lang="en-US" altLang="en-US" sz="2000"/>
              <a:t>They changed their mind once gold was discovered in the 1890’s.</a:t>
            </a:r>
          </a:p>
          <a:p>
            <a:pPr marL="914400" lvl="1" indent="-457200" eaLnBrk="1" hangingPunct="1"/>
            <a:r>
              <a:rPr lang="en-US" altLang="en-US" sz="2000"/>
              <a:t>Alaska became a United States territory in 1912.</a:t>
            </a:r>
          </a:p>
        </p:txBody>
      </p:sp>
      <p:pic>
        <p:nvPicPr>
          <p:cNvPr id="20484" name="Picture 7" descr="3">
            <a:extLst>
              <a:ext uri="{FF2B5EF4-FFF2-40B4-BE49-F238E27FC236}">
                <a16:creationId xmlns:a16="http://schemas.microsoft.com/office/drawing/2014/main" id="{2BAEA19C-7CED-4920-8A88-23F91BF4870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6400"/>
            <a:ext cx="4724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00F180B-7310-46AC-82CA-B93301811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American Foreign Policy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7381C381-50BC-4670-BDAF-59C9742703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Way back in 1796, George Washington told Americans to continue to trade with other countries, but do not get involved in their politics or affairs.</a:t>
            </a:r>
          </a:p>
        </p:txBody>
      </p:sp>
      <p:pic>
        <p:nvPicPr>
          <p:cNvPr id="3076" name="Picture 8" descr="cons1787">
            <a:extLst>
              <a:ext uri="{FF2B5EF4-FFF2-40B4-BE49-F238E27FC236}">
                <a16:creationId xmlns:a16="http://schemas.microsoft.com/office/drawing/2014/main" id="{9845BCCB-EB7B-4811-9170-29B72B4FC1B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5BFA0368-153C-46B5-954F-39DBECC40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Securing the Western Hemisphere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44D11D98-F472-4111-A60F-DBD98E070D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European countries were trading with South American, Central American, and Caribbean countries. 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/>
              <a:t>The possibility of European influence in those areas made the U.S. nervous and upset.</a:t>
            </a:r>
          </a:p>
        </p:txBody>
      </p:sp>
      <p:pic>
        <p:nvPicPr>
          <p:cNvPr id="21508" name="Picture 8" descr="monroedoctrine">
            <a:extLst>
              <a:ext uri="{FF2B5EF4-FFF2-40B4-BE49-F238E27FC236}">
                <a16:creationId xmlns:a16="http://schemas.microsoft.com/office/drawing/2014/main" id="{B89F2E60-DAD4-43C3-AD36-3032D8A2DB0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4495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B3FC1A35-3298-417C-96E3-C9FF36AA7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Securing the Western Hemisphere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6860E525-9375-431C-BAF3-E5146B3EE5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As a result, President James Monroe issued the Monroe Doctrine in 1823 </a:t>
            </a:r>
          </a:p>
        </p:txBody>
      </p:sp>
      <p:pic>
        <p:nvPicPr>
          <p:cNvPr id="22532" name="Picture 7" descr="000117136_400">
            <a:extLst>
              <a:ext uri="{FF2B5EF4-FFF2-40B4-BE49-F238E27FC236}">
                <a16:creationId xmlns:a16="http://schemas.microsoft.com/office/drawing/2014/main" id="{D94806A4-D982-4FE1-8708-5F287BF716A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47244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A41B610D-F57D-4609-AA92-A77BDDF6E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Securing the Western Hemisphere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1FDE9E2A-BB87-4643-BA14-84BF45083C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It discouraged European countries from forming new colonies in North or South America.</a:t>
            </a:r>
          </a:p>
          <a:p>
            <a:pPr marL="914400" lvl="1" indent="-457200" eaLnBrk="1" hangingPunct="1"/>
            <a:r>
              <a:rPr lang="en-US" altLang="en-US" sz="2400"/>
              <a:t>The U.S. made agreements with and began to influence the economies of Latin America.</a:t>
            </a:r>
          </a:p>
        </p:txBody>
      </p:sp>
      <p:pic>
        <p:nvPicPr>
          <p:cNvPr id="23556" name="Picture 7" descr="169_02_2">
            <a:extLst>
              <a:ext uri="{FF2B5EF4-FFF2-40B4-BE49-F238E27FC236}">
                <a16:creationId xmlns:a16="http://schemas.microsoft.com/office/drawing/2014/main" id="{8D62CFEB-7523-46F2-AF59-2E182EE1D57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8213" y="1719263"/>
            <a:ext cx="3838575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8C48CBAC-2760-491B-98DA-A0BED7A8A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Securing the Western Hemisphere 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F08B5A54-47AF-49E7-A936-EC2437F53B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The Pan-American Union was formed.</a:t>
            </a:r>
          </a:p>
          <a:p>
            <a:pPr marL="952500" lvl="1" indent="-495300" eaLnBrk="1" hangingPunct="1"/>
            <a:r>
              <a:rPr lang="en-US" altLang="en-US" sz="2400"/>
              <a:t>The Union agreed to share information with other countries of the Union.</a:t>
            </a:r>
          </a:p>
        </p:txBody>
      </p:sp>
      <p:pic>
        <p:nvPicPr>
          <p:cNvPr id="24580" name="Picture 7" descr="panam1">
            <a:extLst>
              <a:ext uri="{FF2B5EF4-FFF2-40B4-BE49-F238E27FC236}">
                <a16:creationId xmlns:a16="http://schemas.microsoft.com/office/drawing/2014/main" id="{24B7A5F3-3655-4EC7-A4F3-7C4B066FEAA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388" y="2290763"/>
            <a:ext cx="3324225" cy="314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BD858E50-37C7-4C41-B301-058D68B9A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Navy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7FD7ACE8-86B8-451B-B86D-4DE7EFD988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Captain Alfred Thayer Mahan told Congress it needed to improve and enlarge the navy.</a:t>
            </a:r>
          </a:p>
        </p:txBody>
      </p:sp>
      <p:pic>
        <p:nvPicPr>
          <p:cNvPr id="25604" name="Picture 7" descr="h48058">
            <a:extLst>
              <a:ext uri="{FF2B5EF4-FFF2-40B4-BE49-F238E27FC236}">
                <a16:creationId xmlns:a16="http://schemas.microsoft.com/office/drawing/2014/main" id="{A176D011-D391-4C97-8B59-7AF2DDB2E41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0" y="1600200"/>
            <a:ext cx="33655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F1232206-50A1-43D3-B400-E55FADDC5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Navy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92AC9E84-2C3A-40C2-B09D-C36E720AE3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The construction of steel-hulled warships was approved in 1883.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/>
              <a:t>Steam power and steel hulls replaced sails and wooden ships.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/>
              <a:t>By 1900, the naval power of the U.S. was ready for any challenge.</a:t>
            </a:r>
          </a:p>
        </p:txBody>
      </p:sp>
      <p:pic>
        <p:nvPicPr>
          <p:cNvPr id="26628" name="Picture 7" descr="olympia">
            <a:extLst>
              <a:ext uri="{FF2B5EF4-FFF2-40B4-BE49-F238E27FC236}">
                <a16:creationId xmlns:a16="http://schemas.microsoft.com/office/drawing/2014/main" id="{2F3F6D4E-E923-45B3-90EA-6FF6843CBC7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36850"/>
            <a:ext cx="4038600" cy="225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9101CC00-32DE-47F1-A26B-6D68FF008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Building a Navy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819930A3-6303-4513-A512-89C3425D05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Mahan advised Congress that overseas colonies would be needed where ships could refuel on long journeys.</a:t>
            </a:r>
          </a:p>
        </p:txBody>
      </p:sp>
      <p:pic>
        <p:nvPicPr>
          <p:cNvPr id="27652" name="Picture 7" descr="EBook01pddStanley41Big">
            <a:extLst>
              <a:ext uri="{FF2B5EF4-FFF2-40B4-BE49-F238E27FC236}">
                <a16:creationId xmlns:a16="http://schemas.microsoft.com/office/drawing/2014/main" id="{A4C7CFF7-39C1-4B76-B5DF-9151FECFC34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828800"/>
            <a:ext cx="46482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2C1BE2F-D99E-4A56-BDBE-537057DA8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Pacific Islands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D724B7C9-345E-45E9-90CC-A2425125EEB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4800600" y="1600200"/>
            <a:ext cx="4038600" cy="3048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</a:pPr>
            <a:endParaRPr lang="en-US" altLang="en-US" sz="1600"/>
          </a:p>
        </p:txBody>
      </p:sp>
      <p:pic>
        <p:nvPicPr>
          <p:cNvPr id="28676" name="Picture 9" descr="hawaiiana">
            <a:extLst>
              <a:ext uri="{FF2B5EF4-FFF2-40B4-BE49-F238E27FC236}">
                <a16:creationId xmlns:a16="http://schemas.microsoft.com/office/drawing/2014/main" id="{174A5153-39B8-4F5A-B487-84EC1614398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0" y="2452688"/>
            <a:ext cx="4699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0BC22A9E-6141-4FB6-A355-97C770120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Midway Islands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E18E8C09-EAEE-483B-B715-6B8CA7D2A8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Secretary of State William H. Seward looked to the Pacific Islands to build its empire.</a:t>
            </a:r>
          </a:p>
          <a:p>
            <a:pPr marL="1327150" lvl="2" indent="-412750" eaLnBrk="1" hangingPunct="1"/>
            <a:r>
              <a:rPr lang="en-US" altLang="en-US" sz="2000"/>
              <a:t>He purchased the two small islands of Midway.</a:t>
            </a:r>
          </a:p>
        </p:txBody>
      </p:sp>
      <p:pic>
        <p:nvPicPr>
          <p:cNvPr id="29700" name="Picture 7" descr="oceania_map_UTexas">
            <a:extLst>
              <a:ext uri="{FF2B5EF4-FFF2-40B4-BE49-F238E27FC236}">
                <a16:creationId xmlns:a16="http://schemas.microsoft.com/office/drawing/2014/main" id="{CFED7C4F-073F-4E51-8033-D1AB9E0A543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48006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BA4804CB-3A04-46EB-9A31-E1A3CB335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Midway Islands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034ED7FD-C93C-4EEF-A5CA-25158ED501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Midway is located 3,000 miles west of California.</a:t>
            </a:r>
          </a:p>
          <a:p>
            <a:pPr marL="914400" lvl="1" indent="-457200" eaLnBrk="1" hangingPunct="1"/>
            <a:r>
              <a:rPr lang="en-US" altLang="en-US" sz="2400"/>
              <a:t>This made a perfect place for ships to stop and refuel on their way to China.</a:t>
            </a:r>
          </a:p>
        </p:txBody>
      </p:sp>
      <p:pic>
        <p:nvPicPr>
          <p:cNvPr id="30724" name="Picture 7" descr="midwypuc">
            <a:extLst>
              <a:ext uri="{FF2B5EF4-FFF2-40B4-BE49-F238E27FC236}">
                <a16:creationId xmlns:a16="http://schemas.microsoft.com/office/drawing/2014/main" id="{35922E10-44F3-447D-8364-00CC663808C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2257425"/>
            <a:ext cx="3267075" cy="320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57F09AEB-E9AB-4F8C-B419-3B111A290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E12DAE6F-E7F2-4E0A-AE54-04A4CE27BD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/>
              <a:t>Washington strongly urged Americans to avoid making permanent relationships with other countries.</a:t>
            </a:r>
          </a:p>
          <a:p>
            <a:pPr marL="952500" lvl="1" indent="-495300" eaLnBrk="1" hangingPunct="1"/>
            <a:r>
              <a:rPr lang="en-US" altLang="en-US" sz="2000"/>
              <a:t>This way of dealing with other countries is called </a:t>
            </a:r>
            <a:r>
              <a:rPr lang="en-US" altLang="en-US" sz="2000" i="1"/>
              <a:t>Isolationism</a:t>
            </a:r>
          </a:p>
          <a:p>
            <a:pPr marL="1327150" lvl="2" indent="-412750" eaLnBrk="1" hangingPunct="1"/>
            <a:r>
              <a:rPr lang="en-US" altLang="en-US" sz="1800"/>
              <a:t>For 100 years the United States followed Washington’s rule and isolated itself politically from other countries.</a:t>
            </a:r>
          </a:p>
        </p:txBody>
      </p:sp>
      <p:pic>
        <p:nvPicPr>
          <p:cNvPr id="4100" name="Picture 9" descr="6a00cdf7e640dc094f00d4144e1bad3c7f-200pi">
            <a:extLst>
              <a:ext uri="{FF2B5EF4-FFF2-40B4-BE49-F238E27FC236}">
                <a16:creationId xmlns:a16="http://schemas.microsoft.com/office/drawing/2014/main" id="{D2A1C2E3-E72C-41A4-B46A-B2B913FA802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05000"/>
            <a:ext cx="45720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A9F655F0-3D15-4C9A-A024-BB39081BE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EBFBD685-4A4F-4C96-BCCA-808AA39B18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Midway is very close to the Hawaiian Islands, so trade between Hawaii and the U.S. increased</a:t>
            </a:r>
          </a:p>
        </p:txBody>
      </p:sp>
      <p:pic>
        <p:nvPicPr>
          <p:cNvPr id="31748" name="Picture 7" descr="Hawaii_Islands2">
            <a:extLst>
              <a:ext uri="{FF2B5EF4-FFF2-40B4-BE49-F238E27FC236}">
                <a16:creationId xmlns:a16="http://schemas.microsoft.com/office/drawing/2014/main" id="{61156804-3C99-4F19-8A71-9DD164E7731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5050" y="2128838"/>
            <a:ext cx="3644900" cy="346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EDF6DC30-4005-4765-8B00-93A48A6AA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A600D210-D70D-40EC-8E5E-C2CE207A40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Americans in the whaling trade settled there.</a:t>
            </a:r>
          </a:p>
        </p:txBody>
      </p:sp>
      <p:pic>
        <p:nvPicPr>
          <p:cNvPr id="32772" name="Picture 7" descr="hawaiispermwhaling1833">
            <a:extLst>
              <a:ext uri="{FF2B5EF4-FFF2-40B4-BE49-F238E27FC236}">
                <a16:creationId xmlns:a16="http://schemas.microsoft.com/office/drawing/2014/main" id="{DEA3B19E-3C8D-4E8B-9E88-586EEF41196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4724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9B6A78E4-5E32-4B19-BB08-270F12A1B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E3E824C6-4CEC-434D-9B92-DADDC3BC12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 dirty="0"/>
              <a:t>American Christian missionaries-built schools and churches and translated the Bible into Hawaiian.</a:t>
            </a:r>
          </a:p>
        </p:txBody>
      </p:sp>
      <p:pic>
        <p:nvPicPr>
          <p:cNvPr id="33796" name="Picture 7" descr="hist_big">
            <a:extLst>
              <a:ext uri="{FF2B5EF4-FFF2-40B4-BE49-F238E27FC236}">
                <a16:creationId xmlns:a16="http://schemas.microsoft.com/office/drawing/2014/main" id="{F93AB6ED-A92D-4D5E-8137-DBBE281AD9B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76400"/>
            <a:ext cx="45720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6C337EA8-3F87-4F8D-B3C7-F1BED5A5B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7EFA9C50-A79A-4971-930E-74CA951BE9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114800" cy="45259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/>
              <a:t>Unfortunately, Americans brought many infectious diseases to Hawaii.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en-US"/>
              <a:t>Hawaiians were not immune to these diseases and thousands died.</a:t>
            </a:r>
          </a:p>
        </p:txBody>
      </p:sp>
      <p:pic>
        <p:nvPicPr>
          <p:cNvPr id="34820" name="Picture 7" descr="letsgofishing">
            <a:extLst>
              <a:ext uri="{FF2B5EF4-FFF2-40B4-BE49-F238E27FC236}">
                <a16:creationId xmlns:a16="http://schemas.microsoft.com/office/drawing/2014/main" id="{8E338354-CF83-4530-B2D3-DBCDB2220D1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76400"/>
            <a:ext cx="441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B3A52C6B-0BCE-49D9-BDB1-252D4B88E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1088D104-EAAA-4535-9297-3FAE38BE83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6764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/>
              <a:t>Traders and missionaries bought land and established sugarcane plantations</a:t>
            </a:r>
          </a:p>
          <a:p>
            <a:pPr marL="1295400" lvl="2" indent="-381000" eaLnBrk="1" hangingPunct="1"/>
            <a:r>
              <a:rPr lang="en-US" altLang="en-US" sz="2000"/>
              <a:t>Thousands of immigrants from China and Japan worked on the plantations</a:t>
            </a:r>
          </a:p>
        </p:txBody>
      </p:sp>
      <p:pic>
        <p:nvPicPr>
          <p:cNvPr id="35844" name="Picture 9" descr="sugar1">
            <a:extLst>
              <a:ext uri="{FF2B5EF4-FFF2-40B4-BE49-F238E27FC236}">
                <a16:creationId xmlns:a16="http://schemas.microsoft.com/office/drawing/2014/main" id="{9C6094DA-6373-4971-95A6-AA5FA1DF02F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946400"/>
            <a:ext cx="5791200" cy="3773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752AEC67-2430-4B12-8BF6-059452EEA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6F30C99F-82B8-4163-B4C3-A3ADE40299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Americans expanded their economic and political influence over the islands.</a:t>
            </a:r>
          </a:p>
        </p:txBody>
      </p:sp>
      <p:pic>
        <p:nvPicPr>
          <p:cNvPr id="36868" name="Picture 7" descr="flaggor">
            <a:extLst>
              <a:ext uri="{FF2B5EF4-FFF2-40B4-BE49-F238E27FC236}">
                <a16:creationId xmlns:a16="http://schemas.microsoft.com/office/drawing/2014/main" id="{6C96A1C6-18E4-4222-A80A-C2B8AF95C71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833563"/>
            <a:ext cx="4724400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CA7B9178-5D33-467F-B701-99ADC7969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C9F22F86-BC42-43AF-B2CF-80D99330DC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U.S. encouraged Hawaii to declare its independence from England in 1842 </a:t>
            </a:r>
          </a:p>
        </p:txBody>
      </p:sp>
      <p:pic>
        <p:nvPicPr>
          <p:cNvPr id="37892" name="Picture 7" descr="Kuokoa">
            <a:extLst>
              <a:ext uri="{FF2B5EF4-FFF2-40B4-BE49-F238E27FC236}">
                <a16:creationId xmlns:a16="http://schemas.microsoft.com/office/drawing/2014/main" id="{69E35B8A-76E5-4B66-A35A-04F4E44629C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365125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73DA54B8-E188-4D2C-94BE-C2F178648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403A87E3-5B88-4151-A25C-5382D7C7A9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U.S. allowed Hawaii to export sugar to the U.S. without being taxed.</a:t>
            </a:r>
          </a:p>
          <a:p>
            <a:pPr marL="914400" lvl="1" indent="-457200" eaLnBrk="1" hangingPunct="1"/>
            <a:r>
              <a:rPr lang="en-US" altLang="en-US" sz="2400"/>
              <a:t>Exports to the U.S. greatly increased and American planters in Hawaii made a lot of money.</a:t>
            </a:r>
          </a:p>
        </p:txBody>
      </p:sp>
      <p:pic>
        <p:nvPicPr>
          <p:cNvPr id="38916" name="Picture 7" descr="SugarCane">
            <a:extLst>
              <a:ext uri="{FF2B5EF4-FFF2-40B4-BE49-F238E27FC236}">
                <a16:creationId xmlns:a16="http://schemas.microsoft.com/office/drawing/2014/main" id="{16EBD53E-1F28-42AA-948B-BAD976204EE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76400"/>
            <a:ext cx="4343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8E2257C3-C981-4133-955A-136F1C9DB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8B25F1AA-911F-4F60-9F90-64AC69BF1E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U.S. persuaded King Kalakaua to permit an American naval base to be built at Pearl Harbor</a:t>
            </a:r>
          </a:p>
          <a:p>
            <a:pPr marL="914400" lvl="1" indent="-457200" eaLnBrk="1" hangingPunct="1"/>
            <a:r>
              <a:rPr lang="en-US" altLang="en-US" sz="2400"/>
              <a:t>In exchange, America renewed it trade agreement with Hawaii (No taxes on Hawaiian sugar)</a:t>
            </a:r>
          </a:p>
        </p:txBody>
      </p:sp>
      <p:pic>
        <p:nvPicPr>
          <p:cNvPr id="39940" name="Picture 7" descr="Kamehamehav">
            <a:extLst>
              <a:ext uri="{FF2B5EF4-FFF2-40B4-BE49-F238E27FC236}">
                <a16:creationId xmlns:a16="http://schemas.microsoft.com/office/drawing/2014/main" id="{F42010C4-4F36-4D9D-884A-7452CD06B11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71600"/>
            <a:ext cx="27432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10" descr="pearlharbor">
            <a:extLst>
              <a:ext uri="{FF2B5EF4-FFF2-40B4-BE49-F238E27FC236}">
                <a16:creationId xmlns:a16="http://schemas.microsoft.com/office/drawing/2014/main" id="{71C7E929-98C1-42FE-A650-E9DD212B4EB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4038600"/>
            <a:ext cx="4724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303E91D7-B321-45A1-9642-CEEEAA62F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CFAED9F5-CF6A-4C41-B362-B87E73FFAD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1447800"/>
          </a:xfrm>
        </p:spPr>
        <p:txBody>
          <a:bodyPr/>
          <a:lstStyle/>
          <a:p>
            <a:pPr marL="952500" lvl="1" indent="-495300" eaLnBrk="1" hangingPunct="1">
              <a:lnSpc>
                <a:spcPct val="90000"/>
              </a:lnSpc>
            </a:pPr>
            <a:r>
              <a:rPr lang="en-US" altLang="en-US" sz="2400"/>
              <a:t>American sugar producers in the States complained that Hawaiian sugar exports were not taxed.</a:t>
            </a:r>
          </a:p>
          <a:p>
            <a:pPr marL="1327150" lvl="2" indent="-412750" eaLnBrk="1" hangingPunct="1">
              <a:lnSpc>
                <a:spcPct val="90000"/>
              </a:lnSpc>
            </a:pPr>
            <a:r>
              <a:rPr lang="en-US" altLang="en-US" sz="2000"/>
              <a:t>Congress changed the policy and charged a tariff on Hawaiian sugar</a:t>
            </a:r>
          </a:p>
        </p:txBody>
      </p:sp>
      <p:pic>
        <p:nvPicPr>
          <p:cNvPr id="40964" name="Picture 8" descr="[Sugar]%20Cane%20cutting%20[on%20the%20island%20of]%20Hawaii,%201932">
            <a:extLst>
              <a:ext uri="{FF2B5EF4-FFF2-40B4-BE49-F238E27FC236}">
                <a16:creationId xmlns:a16="http://schemas.microsoft.com/office/drawing/2014/main" id="{E03A444D-A181-4FBE-B8FD-937BCFB91FC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14600"/>
            <a:ext cx="73152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277CD6DD-67DD-4CE7-9FC4-0CE9CA60C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Foreign Trade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E30DF92A-5B19-433A-B0C1-5ACFE65B1B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Even though the U.S. stayed out of foreign countries affairs, they did trade with some other countries.</a:t>
            </a:r>
          </a:p>
          <a:p>
            <a:pPr marL="1327150" lvl="2" indent="-412750" eaLnBrk="1" hangingPunct="1"/>
            <a:r>
              <a:rPr lang="en-US" altLang="en-US" sz="2000"/>
              <a:t>China was a trading partner of the U.S.</a:t>
            </a:r>
          </a:p>
        </p:txBody>
      </p:sp>
      <p:pic>
        <p:nvPicPr>
          <p:cNvPr id="5124" name="Picture 7" descr="1HOWTHEC_20">
            <a:extLst>
              <a:ext uri="{FF2B5EF4-FFF2-40B4-BE49-F238E27FC236}">
                <a16:creationId xmlns:a16="http://schemas.microsoft.com/office/drawing/2014/main" id="{2E1A4692-8CE1-45CE-926B-2ACE7B8DFC2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46482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2A2A8330-B796-4D02-9A52-3175B1B48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B9943318-FD1C-40DD-847F-240898ABE4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marL="1714500" lvl="3" indent="-342900" eaLnBrk="1" hangingPunct="1"/>
            <a:r>
              <a:rPr lang="en-US" altLang="en-US"/>
              <a:t>Hawaiian sugar prices fell and exports decreased.</a:t>
            </a:r>
          </a:p>
          <a:p>
            <a:pPr marL="1714500" lvl="3" indent="-342900" eaLnBrk="1" hangingPunct="1"/>
            <a:r>
              <a:rPr lang="en-US" altLang="en-US"/>
              <a:t>American sugar plantation owners in Hawaii hoped to get around the tariff by making Hawaii a territory of the U.S.</a:t>
            </a:r>
          </a:p>
          <a:p>
            <a:pPr marL="1714500" lvl="3" indent="-342900" eaLnBrk="1" hangingPunct="1"/>
            <a:r>
              <a:rPr lang="en-US" altLang="en-US"/>
              <a:t>Native Hawaiians did not want to become a territory and wanted to take back control of their land</a:t>
            </a:r>
          </a:p>
        </p:txBody>
      </p:sp>
      <p:pic>
        <p:nvPicPr>
          <p:cNvPr id="41988" name="Picture 7" descr="2286604779_a03671a52f">
            <a:extLst>
              <a:ext uri="{FF2B5EF4-FFF2-40B4-BE49-F238E27FC236}">
                <a16:creationId xmlns:a16="http://schemas.microsoft.com/office/drawing/2014/main" id="{FC67F967-36AE-437D-B99E-D75DC0CF866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00200"/>
            <a:ext cx="30146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49185254-9A0B-4D8A-88EB-1E16CD7E5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359C35D7-B9C5-4E94-ABEA-333C9FDD01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Queen Liliuokalani took away the special powers of the American plantation owners </a:t>
            </a:r>
          </a:p>
        </p:txBody>
      </p:sp>
      <p:pic>
        <p:nvPicPr>
          <p:cNvPr id="43012" name="Picture 7" descr="sesq1liliuokalani_b">
            <a:extLst>
              <a:ext uri="{FF2B5EF4-FFF2-40B4-BE49-F238E27FC236}">
                <a16:creationId xmlns:a16="http://schemas.microsoft.com/office/drawing/2014/main" id="{C26DA9C0-6649-4C94-9F68-F752FB703A2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572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605E8299-3762-4BFA-9589-ED040DB9E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07F04867-9A9A-4CDB-99B3-4FBD4A6474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In return, American plantation owners revolted and overthrew Liliuokalani, setting up their own temporary, or provisional, government.</a:t>
            </a:r>
          </a:p>
        </p:txBody>
      </p:sp>
      <p:pic>
        <p:nvPicPr>
          <p:cNvPr id="44036" name="Picture 9" descr="plantationrevolt">
            <a:extLst>
              <a:ext uri="{FF2B5EF4-FFF2-40B4-BE49-F238E27FC236}">
                <a16:creationId xmlns:a16="http://schemas.microsoft.com/office/drawing/2014/main" id="{334B9F96-5FC1-44E6-9555-9EB10E3F2DA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828800"/>
            <a:ext cx="4953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215B2B44-6F67-4D80-AF62-E8FF10A5F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6849BC3E-B52B-467D-8910-C6E95D93B4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plantation owners sent a representative to Washington D.C. requesting Hawaiian annexation, or the joining of the Hawaiian Islands with the U.S.</a:t>
            </a:r>
          </a:p>
        </p:txBody>
      </p:sp>
      <p:pic>
        <p:nvPicPr>
          <p:cNvPr id="45060" name="Picture 7" descr="Provisionalgovernmentofhawaiicabinet">
            <a:extLst>
              <a:ext uri="{FF2B5EF4-FFF2-40B4-BE49-F238E27FC236}">
                <a16:creationId xmlns:a16="http://schemas.microsoft.com/office/drawing/2014/main" id="{817A299F-8285-4994-9A65-8FE5367C090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4800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0664603F-3741-446D-9784-FB7E45178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Hawaii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2BE3D276-5BF5-41D9-94F4-F90C25AE8F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Congress approved the treaty in 1898 and Hawaii became a United States territory in 1900. </a:t>
            </a:r>
          </a:p>
        </p:txBody>
      </p:sp>
      <p:pic>
        <p:nvPicPr>
          <p:cNvPr id="46084" name="Picture 8" descr="1841Hawi">
            <a:extLst>
              <a:ext uri="{FF2B5EF4-FFF2-40B4-BE49-F238E27FC236}">
                <a16:creationId xmlns:a16="http://schemas.microsoft.com/office/drawing/2014/main" id="{067A7BD0-0446-4A86-9150-05CED350DC8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600200"/>
            <a:ext cx="48768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47C047BB-E212-468B-8AFA-52439E5E3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ADECD967-AFE6-428A-A603-08D1EEE28F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 dirty="0"/>
              <a:t>With the success of trading with China, some people wanted the U.S. to acquire more trade partners.</a:t>
            </a:r>
          </a:p>
          <a:p>
            <a:pPr marL="952500" lvl="1" indent="-495300" eaLnBrk="1" hangingPunct="1"/>
            <a:r>
              <a:rPr lang="en-US" altLang="en-US" sz="2000" dirty="0"/>
              <a:t>This would go against Washington’s rule of isolationism.</a:t>
            </a:r>
          </a:p>
          <a:p>
            <a:pPr marL="952500" lvl="1" indent="-495300" eaLnBrk="1" hangingPunct="1"/>
            <a:r>
              <a:rPr lang="en-US" altLang="en-US" sz="2000" dirty="0"/>
              <a:t>President Fillmore wanted to set up a trade relation with other countries, like Japan.</a:t>
            </a:r>
          </a:p>
        </p:txBody>
      </p:sp>
      <p:pic>
        <p:nvPicPr>
          <p:cNvPr id="6148" name="Picture 8" descr="fillmore">
            <a:extLst>
              <a:ext uri="{FF2B5EF4-FFF2-40B4-BE49-F238E27FC236}">
                <a16:creationId xmlns:a16="http://schemas.microsoft.com/office/drawing/2014/main" id="{151A751D-8F78-4966-A150-D005280F0D9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413" y="2155825"/>
            <a:ext cx="2414587" cy="341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36CDDEDD-962D-409C-A817-78F0B0F9A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B1A9BED2-35F2-4978-9525-4295059482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Fillmore sent Commodore Matthew Perry and 4 warships to Japan to discuss trade.  </a:t>
            </a:r>
          </a:p>
          <a:p>
            <a:pPr marL="952500" lvl="1" indent="-495300" eaLnBrk="1" hangingPunct="1"/>
            <a:r>
              <a:rPr lang="en-US" altLang="en-US" sz="2400"/>
              <a:t>This would be difficult because Japan isolated itself politically and economically from other countries.</a:t>
            </a:r>
          </a:p>
        </p:txBody>
      </p:sp>
      <p:pic>
        <p:nvPicPr>
          <p:cNvPr id="7172" name="Picture 12" descr="perryphoto">
            <a:extLst>
              <a:ext uri="{FF2B5EF4-FFF2-40B4-BE49-F238E27FC236}">
                <a16:creationId xmlns:a16="http://schemas.microsoft.com/office/drawing/2014/main" id="{8DEC4F06-6093-4435-A11F-B16EC4BAF710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648200"/>
            <a:ext cx="23622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14" descr="untitled">
            <a:extLst>
              <a:ext uri="{FF2B5EF4-FFF2-40B4-BE49-F238E27FC236}">
                <a16:creationId xmlns:a16="http://schemas.microsoft.com/office/drawing/2014/main" id="{7914C409-605C-42FC-BB53-2E54A7E709D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47244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3587835-7901-432C-B497-27483B557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1BBC6DD2-A091-4B38-8601-0C291A5D79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warships intimidated the Japanese, so they agreed to trade with the U.S.</a:t>
            </a:r>
          </a:p>
          <a:p>
            <a:pPr marL="914400" lvl="1" indent="-457200" eaLnBrk="1" hangingPunct="1"/>
            <a:r>
              <a:rPr lang="en-US" altLang="en-US" sz="2400"/>
              <a:t>The treaty was called the Treaty of Kanagawa.</a:t>
            </a:r>
            <a:r>
              <a:rPr lang="en-US" altLang="en-US" sz="1600"/>
              <a:t> </a:t>
            </a:r>
          </a:p>
        </p:txBody>
      </p:sp>
      <p:pic>
        <p:nvPicPr>
          <p:cNvPr id="8196" name="Picture 7" descr="45_Yokohama_crosssect">
            <a:extLst>
              <a:ext uri="{FF2B5EF4-FFF2-40B4-BE49-F238E27FC236}">
                <a16:creationId xmlns:a16="http://schemas.microsoft.com/office/drawing/2014/main" id="{64ECCBEE-3873-4140-9D0A-10471D4F9C9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00200"/>
            <a:ext cx="49530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3D6576D-5555-456B-ADB9-09E78DFDC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4E0E0A4C-82FA-44C0-A0B1-4C3088B2D2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The treaty also allowed United States ships to use 2 Japanese ports for trade purposes.</a:t>
            </a:r>
          </a:p>
          <a:p>
            <a:pPr marL="914400" lvl="1" indent="-457200" eaLnBrk="1" hangingPunct="1"/>
            <a:r>
              <a:rPr lang="en-US" altLang="en-US" sz="2400"/>
              <a:t>From these ports they could trade with all of Asia </a:t>
            </a:r>
          </a:p>
        </p:txBody>
      </p:sp>
      <p:pic>
        <p:nvPicPr>
          <p:cNvPr id="9220" name="Picture 9" descr="01_190_detail_s">
            <a:extLst>
              <a:ext uri="{FF2B5EF4-FFF2-40B4-BE49-F238E27FC236}">
                <a16:creationId xmlns:a16="http://schemas.microsoft.com/office/drawing/2014/main" id="{71639895-CAA8-479A-B6AC-0BCA48FE01E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46482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7AEE3C15-9891-434C-8D70-2401BB4A0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Age of Imperialism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105B9CEA-D803-4F78-94FD-316EC767B3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altLang="en-US" sz="2800"/>
              <a:t>       Powerful countries competed with one another for political and economic control in Asia and Africa</a:t>
            </a:r>
          </a:p>
        </p:txBody>
      </p:sp>
      <p:pic>
        <p:nvPicPr>
          <p:cNvPr id="10244" name="Picture 8" descr="20060517082626!China_imperialism_cartoon[1]">
            <a:extLst>
              <a:ext uri="{FF2B5EF4-FFF2-40B4-BE49-F238E27FC236}">
                <a16:creationId xmlns:a16="http://schemas.microsoft.com/office/drawing/2014/main" id="{6D74E152-DEEA-4BF8-AD4D-15089660ACA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447800"/>
            <a:ext cx="51054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1085</Words>
  <Application>Microsoft Office PowerPoint</Application>
  <PresentationFormat>On-screen Show (4:3)</PresentationFormat>
  <Paragraphs>105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Default Design</vt:lpstr>
      <vt:lpstr>PowerPoint Presentation</vt:lpstr>
      <vt:lpstr>American Foreign Policy</vt:lpstr>
      <vt:lpstr>PowerPoint Presentation</vt:lpstr>
      <vt:lpstr>Foreign Trade</vt:lpstr>
      <vt:lpstr>PowerPoint Presentation</vt:lpstr>
      <vt:lpstr>PowerPoint Presentation</vt:lpstr>
      <vt:lpstr>PowerPoint Presentation</vt:lpstr>
      <vt:lpstr>PowerPoint Presentation</vt:lpstr>
      <vt:lpstr>An Age of Imperialism</vt:lpstr>
      <vt:lpstr>An Age of Imperialism</vt:lpstr>
      <vt:lpstr>PowerPoint Presentation</vt:lpstr>
      <vt:lpstr>PowerPoint Presentation</vt:lpstr>
      <vt:lpstr>An Age of Imperialism</vt:lpstr>
      <vt:lpstr>PowerPoint Presentation</vt:lpstr>
      <vt:lpstr>An Age of Imperialism</vt:lpstr>
      <vt:lpstr>An Age of Imperialism</vt:lpstr>
      <vt:lpstr>An American Empire</vt:lpstr>
      <vt:lpstr>Alaska</vt:lpstr>
      <vt:lpstr>Alaska</vt:lpstr>
      <vt:lpstr>Securing the Western Hemisphere</vt:lpstr>
      <vt:lpstr>Securing the Western Hemisphere</vt:lpstr>
      <vt:lpstr>Securing the Western Hemisphere</vt:lpstr>
      <vt:lpstr>Securing the Western Hemisphere </vt:lpstr>
      <vt:lpstr>Building a Navy</vt:lpstr>
      <vt:lpstr>Building a Navy</vt:lpstr>
      <vt:lpstr>Building a Navy</vt:lpstr>
      <vt:lpstr>Pacific Islands</vt:lpstr>
      <vt:lpstr>Midway Islands</vt:lpstr>
      <vt:lpstr>Midway Islands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  <vt:lpstr>Hawaii</vt:lpstr>
    </vt:vector>
  </TitlesOfParts>
  <Company>SHSD161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User</dc:creator>
  <cp:lastModifiedBy>Roxanne Rodgers</cp:lastModifiedBy>
  <cp:revision>23</cp:revision>
  <cp:lastPrinted>2019-10-30T17:38:23Z</cp:lastPrinted>
  <dcterms:created xsi:type="dcterms:W3CDTF">2007-11-26T03:40:41Z</dcterms:created>
  <dcterms:modified xsi:type="dcterms:W3CDTF">2019-10-31T02:41:25Z</dcterms:modified>
</cp:coreProperties>
</file>