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  <p:sldId id="288" r:id="rId5"/>
    <p:sldId id="272" r:id="rId6"/>
    <p:sldId id="265" r:id="rId7"/>
    <p:sldId id="273" r:id="rId8"/>
    <p:sldId id="274" r:id="rId9"/>
    <p:sldId id="275" r:id="rId10"/>
    <p:sldId id="281" r:id="rId11"/>
    <p:sldId id="282" r:id="rId12"/>
    <p:sldId id="286" r:id="rId13"/>
    <p:sldId id="283" r:id="rId14"/>
    <p:sldId id="284" r:id="rId15"/>
    <p:sldId id="296" r:id="rId16"/>
    <p:sldId id="276" r:id="rId17"/>
    <p:sldId id="285" r:id="rId18"/>
    <p:sldId id="277" r:id="rId19"/>
    <p:sldId id="289" r:id="rId20"/>
    <p:sldId id="290" r:id="rId21"/>
    <p:sldId id="287" r:id="rId22"/>
    <p:sldId id="291" r:id="rId23"/>
    <p:sldId id="292" r:id="rId24"/>
    <p:sldId id="295" r:id="rId25"/>
    <p:sldId id="293" r:id="rId26"/>
    <p:sldId id="294" r:id="rId2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0FC6996-3A2B-4A32-BA20-E0FE954586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92235F6-DA1A-4ECF-BF93-D0B125B33E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8D264C7-D9FD-443C-84EB-3C82F935FA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DC59B4-68FA-4154-ACA0-AD55A7DB90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7721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6D2783-40F5-4D1B-9783-07DB010A29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9307B8A-FDC3-4488-B7AE-AFF8BECADC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D0D99EF-E575-4EFD-B6FE-6BCEB722C5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1DDD40-B456-4FB8-873E-ED0949DC03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2798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CDAC9B0-CEA8-4501-A557-BC9736DA82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388C95E-A2CE-4133-B9C5-9CF00729EA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661C74D-5A6C-4EE4-8CBB-1A7F69D5FE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599BA9-7ED5-4236-AE7B-B171639C6E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19538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FD5C586-145D-48A4-AE67-85E185E685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A06364A-2E5C-4D1C-8BD5-F9B271CC2A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18EDF09-230D-4137-9085-9F04B06432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9CD81E-C28E-406D-A2B9-3A29CEF480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82397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9C49D0D-D1B8-4D9A-A85A-CD6366717B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9C4E358-44C7-480A-8389-6AD797003E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2E29C29-019A-4A2D-8842-9744A68FBD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F01893-4522-4FAF-A6D3-06BB495053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0164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608E03F-E25B-4383-9A5B-3B45B8DB8B1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EEA0021-8A8A-4390-8E30-139F0FA2D3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CB30F73-77CA-4A42-9222-BB2A424EBC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8E31F8-5B21-4F33-9A67-326EEF0B58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91360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44862C3A-5C9D-4126-ADC2-F27FEAB403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25E11399-70F8-4ED5-B3C3-1C3ED25171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47FAB2EF-78BE-48DA-B1A0-6BA9769E2E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7A6E7E-FD65-463D-B81C-64403EB3E3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3751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F30F155-60D2-4E67-8812-585859E942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7996FFD-581B-4BC3-A193-210F330B4E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7806016-4D4D-4100-A71A-F429E4A2AD7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54881C-3FC7-446A-B661-BA0C55B0FE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1264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3BF65B0-91C6-42E3-ABB5-E87DC9AB86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E7C5FB-653E-4A01-AEB2-94CA72608C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1E6C3D4-5D75-4BDC-8C41-E52F4F0FCC6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55EA03-47AA-4D31-9AC4-A44BED4CFF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2561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AB80EAB-3B1D-46E6-838C-9801C71F27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8252EA0-F24A-40EB-BFF1-702B77AD9C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B92A906-CD8D-4EF1-8636-0BBA70A5AB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DB5247-AA89-4024-826C-CFA61495D5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025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210D72A-85EC-4DDD-B406-12011BAFD4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D48EA49-176B-44BE-983F-DC98E9D99D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890D613-7DC1-47CB-9715-43D06D1170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C1D5FF-2B19-4607-8C8C-7EF8428626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3724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08C68F4-238E-4BE0-9C2F-0E3B95C228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ECC5E91-4D8A-4E27-9D09-61C05FDD25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D437CE5-7C08-4C5F-8D03-2C1E3628E8A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BEA48C-82FD-46AA-BD8E-E8C76A8487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2629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B84E75C-A086-4C48-BD26-B45ADB94611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3E017F9-168A-4E0D-8C51-377AE972D0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F86CD7A-7895-46D4-BE7F-AC22224891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F66B17-2638-480C-B53E-8126AA301D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2147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87C0D0-D4F9-42B5-9B8A-69C59598E2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F2AA378-C581-470A-A756-BB0E25657A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A05B06F-3349-4A61-B2B1-671A7EB53D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EAB0B5-3941-43D2-9AE3-033B8FDB17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2479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90C7E4-EBF3-4BDA-915F-CC167624C5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19786A-C260-45D8-AB2A-94EA50F5DA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1A15DE9-72B8-4565-94C7-3C02DB3BF2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CEDEE2-DA00-4ADA-9470-CD27616B1C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1866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22E41F4-C6EE-4F28-A044-CC4B1F3E88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6DEE70A-B19C-4FDB-977F-51F9BDD6AD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570F889-81F5-4D8E-B737-A9BAAEE9CBA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F21EBA0-9FF2-4691-9EE7-5EF7DBBF407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8F0DA58-2929-464B-A560-64DFB5F94D3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9E432514-433A-4C02-AB37-2CB8766D3A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7">
            <a:extLst>
              <a:ext uri="{FF2B5EF4-FFF2-40B4-BE49-F238E27FC236}">
                <a16:creationId xmlns:a16="http://schemas.microsoft.com/office/drawing/2014/main" id="{0BCBF404-A544-490D-9357-9611092703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Progressive Movement</a:t>
            </a:r>
          </a:p>
        </p:txBody>
      </p:sp>
      <p:sp>
        <p:nvSpPr>
          <p:cNvPr id="2051" name="Rectangle 8">
            <a:extLst>
              <a:ext uri="{FF2B5EF4-FFF2-40B4-BE49-F238E27FC236}">
                <a16:creationId xmlns:a16="http://schemas.microsoft.com/office/drawing/2014/main" id="{6E4C7727-6640-44B3-8FEF-0CF38F75131F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577850" indent="-577850" eaLnBrk="1" hangingPunct="1"/>
            <a:r>
              <a:rPr lang="en-US" altLang="en-US" sz="2800"/>
              <a:t>The Progressive Movement was focused on problems in society.</a:t>
            </a:r>
          </a:p>
          <a:p>
            <a:pPr marL="952500" lvl="1" indent="-495300" eaLnBrk="1" hangingPunct="1"/>
            <a:r>
              <a:rPr lang="en-US" altLang="en-US" sz="2400"/>
              <a:t>They wanted to help people who had no money or power.</a:t>
            </a:r>
          </a:p>
        </p:txBody>
      </p:sp>
      <p:pic>
        <p:nvPicPr>
          <p:cNvPr id="2052" name="Picture 10" descr="RiisPic">
            <a:extLst>
              <a:ext uri="{FF2B5EF4-FFF2-40B4-BE49-F238E27FC236}">
                <a16:creationId xmlns:a16="http://schemas.microsoft.com/office/drawing/2014/main" id="{5B6F9FF2-5A0C-4507-AA79-3120508E076E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43400" y="1066800"/>
            <a:ext cx="4800600" cy="5562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5" descr="stockyards-thumb-580xauto-21211">
            <a:extLst>
              <a:ext uri="{FF2B5EF4-FFF2-40B4-BE49-F238E27FC236}">
                <a16:creationId xmlns:a16="http://schemas.microsoft.com/office/drawing/2014/main" id="{D0FEC436-4D8B-4A81-ADC0-F868D15E6F9D}"/>
              </a:ext>
            </a:extLst>
          </p:cNvPr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19200" y="838200"/>
            <a:ext cx="6724650" cy="48466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5" descr="Chicago_stockyards_cattle_pens_men_1909">
            <a:extLst>
              <a:ext uri="{FF2B5EF4-FFF2-40B4-BE49-F238E27FC236}">
                <a16:creationId xmlns:a16="http://schemas.microsoft.com/office/drawing/2014/main" id="{B2BDAF88-4932-41EC-8495-3C453A7A959E}"/>
              </a:ext>
            </a:extLst>
          </p:cNvPr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00200" y="274638"/>
            <a:ext cx="5626100" cy="65833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6a00d8341c630a53ef00e5526b38938834-800wi">
            <a:extLst>
              <a:ext uri="{FF2B5EF4-FFF2-40B4-BE49-F238E27FC236}">
                <a16:creationId xmlns:a16="http://schemas.microsoft.com/office/drawing/2014/main" id="{1C85A443-AA2D-4B8D-B6DC-A0A0B2840707}"/>
              </a:ext>
            </a:extLst>
          </p:cNvPr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46163" y="585788"/>
            <a:ext cx="7050087" cy="5229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 descr="640-004-292A4928">
            <a:extLst>
              <a:ext uri="{FF2B5EF4-FFF2-40B4-BE49-F238E27FC236}">
                <a16:creationId xmlns:a16="http://schemas.microsoft.com/office/drawing/2014/main" id="{47D2729F-59DD-4CEE-9656-57AF2C843251}"/>
              </a:ext>
            </a:extLst>
          </p:cNvPr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66800" y="1108075"/>
            <a:ext cx="7391400" cy="44354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639-004-62422BE1">
            <a:extLst>
              <a:ext uri="{FF2B5EF4-FFF2-40B4-BE49-F238E27FC236}">
                <a16:creationId xmlns:a16="http://schemas.microsoft.com/office/drawing/2014/main" id="{B415E858-D678-4041-95F8-2B354FCCD9EA}"/>
              </a:ext>
            </a:extLst>
          </p:cNvPr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66800" y="914400"/>
            <a:ext cx="7210425" cy="46815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Content Placeholder 2">
            <a:extLst>
              <a:ext uri="{FF2B5EF4-FFF2-40B4-BE49-F238E27FC236}">
                <a16:creationId xmlns:a16="http://schemas.microsoft.com/office/drawing/2014/main" id="{EBE07B48-AFF5-43C6-88A9-B4F69CBD4160}"/>
              </a:ext>
            </a:extLst>
          </p:cNvPr>
          <p:cNvPicPr>
            <a:picLocks noGrp="1" noChangeAspect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" y="533400"/>
            <a:ext cx="8829675" cy="5257800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0BC169BB-3E4C-43BC-9268-614A303B85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Jungle</a:t>
            </a:r>
          </a:p>
        </p:txBody>
      </p:sp>
      <p:pic>
        <p:nvPicPr>
          <p:cNvPr id="17411" name="Picture 6" descr="180px-Slaughterhouse1909">
            <a:extLst>
              <a:ext uri="{FF2B5EF4-FFF2-40B4-BE49-F238E27FC236}">
                <a16:creationId xmlns:a16="http://schemas.microsoft.com/office/drawing/2014/main" id="{342DA847-B11E-4C94-98CC-5EB07F208802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" y="1447800"/>
            <a:ext cx="3657600" cy="4648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7412" name="Picture 9" descr="muckrakers_photo1">
            <a:extLst>
              <a:ext uri="{FF2B5EF4-FFF2-40B4-BE49-F238E27FC236}">
                <a16:creationId xmlns:a16="http://schemas.microsoft.com/office/drawing/2014/main" id="{03232170-B947-4741-9A8D-0BED847188A1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43400" y="1371600"/>
            <a:ext cx="4800600" cy="5334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>
            <a:extLst>
              <a:ext uri="{FF2B5EF4-FFF2-40B4-BE49-F238E27FC236}">
                <a16:creationId xmlns:a16="http://schemas.microsoft.com/office/drawing/2014/main" id="{F39C9007-8DB8-4BE5-8FA9-C1A1ECB6F7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8435" name="Rectangle 5">
            <a:extLst>
              <a:ext uri="{FF2B5EF4-FFF2-40B4-BE49-F238E27FC236}">
                <a16:creationId xmlns:a16="http://schemas.microsoft.com/office/drawing/2014/main" id="{72ADF33F-0728-4BFC-B0AA-FE7C1126FCFF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lvl="1" eaLnBrk="1" hangingPunct="1"/>
            <a:r>
              <a:rPr lang="en-US" altLang="en-US" sz="2400"/>
              <a:t>Led to the creation of both the….. </a:t>
            </a:r>
          </a:p>
          <a:p>
            <a:pPr lvl="1" eaLnBrk="1" hangingPunct="1">
              <a:buFontTx/>
              <a:buNone/>
            </a:pPr>
            <a:r>
              <a:rPr lang="en-US" altLang="en-US" sz="2400"/>
              <a:t>		-Meat Inspection Act  	-Pure Food Drug Act </a:t>
            </a:r>
          </a:p>
          <a:p>
            <a:pPr eaLnBrk="1" hangingPunct="1">
              <a:buFontTx/>
              <a:buNone/>
            </a:pPr>
            <a:endParaRPr lang="en-US" altLang="en-US" sz="2400"/>
          </a:p>
        </p:txBody>
      </p:sp>
      <p:pic>
        <p:nvPicPr>
          <p:cNvPr id="18436" name="Picture 7" descr="untitled">
            <a:extLst>
              <a:ext uri="{FF2B5EF4-FFF2-40B4-BE49-F238E27FC236}">
                <a16:creationId xmlns:a16="http://schemas.microsoft.com/office/drawing/2014/main" id="{24DEFCBB-78C2-413E-83C3-996ABA540CE0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19600" y="2338388"/>
            <a:ext cx="3757613" cy="39862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81DC0A72-4441-4533-87DE-CB270A1E4F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Jungle</a:t>
            </a:r>
          </a:p>
        </p:txBody>
      </p:sp>
      <p:pic>
        <p:nvPicPr>
          <p:cNvPr id="19459" name="Picture 6" descr="060420_meatPacking_hmed_7p">
            <a:extLst>
              <a:ext uri="{FF2B5EF4-FFF2-40B4-BE49-F238E27FC236}">
                <a16:creationId xmlns:a16="http://schemas.microsoft.com/office/drawing/2014/main" id="{C18465D5-A526-4941-92FB-83A2B1F69856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" y="1600200"/>
            <a:ext cx="3886200" cy="449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9460" name="Picture 7" descr="store-b">
            <a:extLst>
              <a:ext uri="{FF2B5EF4-FFF2-40B4-BE49-F238E27FC236}">
                <a16:creationId xmlns:a16="http://schemas.microsoft.com/office/drawing/2014/main" id="{58281921-C106-412B-AE07-96C48124294F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1600200"/>
            <a:ext cx="4038600" cy="449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>
            <a:extLst>
              <a:ext uri="{FF2B5EF4-FFF2-40B4-BE49-F238E27FC236}">
                <a16:creationId xmlns:a16="http://schemas.microsoft.com/office/drawing/2014/main" id="{4DEF6256-19C7-4978-A60B-B4721975E0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Progressive Individuals</a:t>
            </a:r>
          </a:p>
        </p:txBody>
      </p:sp>
      <p:sp>
        <p:nvSpPr>
          <p:cNvPr id="20483" name="Rectangle 5">
            <a:extLst>
              <a:ext uri="{FF2B5EF4-FFF2-40B4-BE49-F238E27FC236}">
                <a16:creationId xmlns:a16="http://schemas.microsoft.com/office/drawing/2014/main" id="{1C45A4E6-1BEE-4DFF-856D-FABC0399F49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800"/>
              <a:t>W.E.B. Dubois helped found the National Association for the Advancement of Colored People (NAACP)</a:t>
            </a:r>
          </a:p>
          <a:p>
            <a:pPr lvl="1"/>
            <a:r>
              <a:rPr lang="en-US" altLang="en-US" sz="2400"/>
              <a:t>This organization was greatly influential in the fight for African-American rights throughout the 20</a:t>
            </a:r>
            <a:r>
              <a:rPr lang="en-US" altLang="en-US" sz="2400" baseline="30000"/>
              <a:t>th</a:t>
            </a:r>
            <a:r>
              <a:rPr lang="en-US" altLang="en-US" sz="2400"/>
              <a:t> century. </a:t>
            </a:r>
          </a:p>
        </p:txBody>
      </p:sp>
      <p:pic>
        <p:nvPicPr>
          <p:cNvPr id="20484" name="Picture 7" descr="WEB">
            <a:extLst>
              <a:ext uri="{FF2B5EF4-FFF2-40B4-BE49-F238E27FC236}">
                <a16:creationId xmlns:a16="http://schemas.microsoft.com/office/drawing/2014/main" id="{AEE2979C-473A-4E56-A361-E0C45041D241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53000" y="1614488"/>
            <a:ext cx="3962400" cy="3962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>
            <a:extLst>
              <a:ext uri="{FF2B5EF4-FFF2-40B4-BE49-F238E27FC236}">
                <a16:creationId xmlns:a16="http://schemas.microsoft.com/office/drawing/2014/main" id="{CFAB095C-B495-4C16-AFF4-63D64129FB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Progressive Movement</a:t>
            </a:r>
          </a:p>
        </p:txBody>
      </p:sp>
      <p:sp>
        <p:nvSpPr>
          <p:cNvPr id="3075" name="Rectangle 5">
            <a:extLst>
              <a:ext uri="{FF2B5EF4-FFF2-40B4-BE49-F238E27FC236}">
                <a16:creationId xmlns:a16="http://schemas.microsoft.com/office/drawing/2014/main" id="{F20820BE-AE57-40C5-BEB7-B9201585B7F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577850" indent="-577850" eaLnBrk="1" hangingPunct="1"/>
            <a:r>
              <a:rPr lang="en-US" altLang="en-US" sz="2800"/>
              <a:t>Progressives wanted the government to resist big businesses and support the working members of society.</a:t>
            </a:r>
          </a:p>
          <a:p>
            <a:pPr marL="952500" lvl="1" indent="-495300" eaLnBrk="1" hangingPunct="1"/>
            <a:r>
              <a:rPr lang="en-US" altLang="en-US" sz="2400"/>
              <a:t>They believed that government and big business had too much power</a:t>
            </a:r>
            <a:r>
              <a:rPr lang="en-US" altLang="en-US" sz="1800"/>
              <a:t> </a:t>
            </a:r>
          </a:p>
        </p:txBody>
      </p:sp>
      <p:pic>
        <p:nvPicPr>
          <p:cNvPr id="3076" name="Picture 7" descr="BigBusiness">
            <a:extLst>
              <a:ext uri="{FF2B5EF4-FFF2-40B4-BE49-F238E27FC236}">
                <a16:creationId xmlns:a16="http://schemas.microsoft.com/office/drawing/2014/main" id="{11AC5F6B-85B4-458B-9346-EFE588469E0B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19600" y="1600200"/>
            <a:ext cx="4495800" cy="449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>
            <a:extLst>
              <a:ext uri="{FF2B5EF4-FFF2-40B4-BE49-F238E27FC236}">
                <a16:creationId xmlns:a16="http://schemas.microsoft.com/office/drawing/2014/main" id="{2BF7D623-6DD2-4599-9BB8-125CB27750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Progressive Individuals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699D2D0D-C07A-4736-99EF-90E5BAA5F6C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800"/>
              <a:t>Jane Addams opened Hull House in Chicago to provide care for assistance for immigrants and the poor.</a:t>
            </a:r>
          </a:p>
          <a:p>
            <a:pPr lvl="1"/>
            <a:r>
              <a:rPr lang="en-US" altLang="en-US" sz="2400"/>
              <a:t>English lessons</a:t>
            </a:r>
          </a:p>
          <a:p>
            <a:pPr lvl="1"/>
            <a:r>
              <a:rPr lang="en-US" altLang="en-US" sz="2400"/>
              <a:t>Medical Care</a:t>
            </a:r>
          </a:p>
          <a:p>
            <a:pPr lvl="1"/>
            <a:r>
              <a:rPr lang="en-US" altLang="en-US" sz="2400"/>
              <a:t>Food and Shelter</a:t>
            </a:r>
          </a:p>
        </p:txBody>
      </p:sp>
      <p:pic>
        <p:nvPicPr>
          <p:cNvPr id="21508" name="Picture 6" descr="jane addams">
            <a:extLst>
              <a:ext uri="{FF2B5EF4-FFF2-40B4-BE49-F238E27FC236}">
                <a16:creationId xmlns:a16="http://schemas.microsoft.com/office/drawing/2014/main" id="{0B0783D6-F45A-4384-B00A-A2C7E9E705B5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1219200"/>
            <a:ext cx="2297113" cy="29479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1509" name="Picture 8" descr="hullhouse">
            <a:extLst>
              <a:ext uri="{FF2B5EF4-FFF2-40B4-BE49-F238E27FC236}">
                <a16:creationId xmlns:a16="http://schemas.microsoft.com/office/drawing/2014/main" id="{84A052E3-4285-430B-8E28-73F6C40CAC63}"/>
              </a:ext>
            </a:extLst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57800" y="4114800"/>
            <a:ext cx="3405188" cy="25638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802EC486-3547-4E65-BC71-BF5919D0C4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Progressive Individuals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731D1EE2-65C9-40EF-9B45-C3B2A079AA3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800"/>
              <a:t>Roosevelt's Square Deal</a:t>
            </a:r>
          </a:p>
          <a:p>
            <a:pPr lvl="1"/>
            <a:r>
              <a:rPr lang="en-US" altLang="en-US" sz="2400"/>
              <a:t>Promised fair and equal treatment for all</a:t>
            </a:r>
          </a:p>
          <a:p>
            <a:pPr lvl="1"/>
            <a:r>
              <a:rPr lang="en-US" altLang="en-US" sz="2400"/>
              <a:t>Called for regulated business</a:t>
            </a:r>
          </a:p>
          <a:p>
            <a:pPr lvl="1"/>
            <a:r>
              <a:rPr lang="en-US" altLang="en-US" sz="2400"/>
              <a:t>Because of the Square Deal, Roosevelt became president in 1904</a:t>
            </a:r>
            <a:br>
              <a:rPr lang="en-US" altLang="en-US" sz="2400"/>
            </a:br>
            <a:endParaRPr lang="en-US" altLang="en-US" sz="2400"/>
          </a:p>
          <a:p>
            <a:pPr lvl="1"/>
            <a:endParaRPr lang="en-US" altLang="en-US" sz="2400"/>
          </a:p>
        </p:txBody>
      </p:sp>
      <p:pic>
        <p:nvPicPr>
          <p:cNvPr id="22532" name="Picture 6" descr="squaredeal">
            <a:extLst>
              <a:ext uri="{FF2B5EF4-FFF2-40B4-BE49-F238E27FC236}">
                <a16:creationId xmlns:a16="http://schemas.microsoft.com/office/drawing/2014/main" id="{07527032-6FB2-476D-BC18-0B4A9BC394C2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29200" y="1828800"/>
            <a:ext cx="3295650" cy="441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2533" name="Content Placeholder 1">
            <a:extLst>
              <a:ext uri="{FF2B5EF4-FFF2-40B4-BE49-F238E27FC236}">
                <a16:creationId xmlns:a16="http://schemas.microsoft.com/office/drawing/2014/main" id="{A41D0A54-4BAB-4178-86E4-9855BC6608C7}"/>
              </a:ext>
            </a:extLst>
          </p:cNvPr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D064AACC-38A4-493A-9EB6-8817BDAA13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Progressive Individuals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AEF90481-545E-451F-8A77-4C7B39D25AD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Theodore Roosevelt was considered the first environmental president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Balanced business interests and conservation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Proposed the US Forest Service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Formed the National Conservation Commission</a:t>
            </a:r>
          </a:p>
          <a:p>
            <a:pPr lvl="1">
              <a:lnSpc>
                <a:spcPct val="90000"/>
              </a:lnSpc>
            </a:pPr>
            <a:endParaRPr lang="en-US" altLang="en-US" sz="2400"/>
          </a:p>
        </p:txBody>
      </p:sp>
      <p:pic>
        <p:nvPicPr>
          <p:cNvPr id="23556" name="Picture 7" descr="roosenviron">
            <a:extLst>
              <a:ext uri="{FF2B5EF4-FFF2-40B4-BE49-F238E27FC236}">
                <a16:creationId xmlns:a16="http://schemas.microsoft.com/office/drawing/2014/main" id="{648A032B-AE5D-48E8-BA3A-8F166FEAAE15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43400" y="1600200"/>
            <a:ext cx="4191000" cy="4191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BBE9C461-4A71-47EC-B284-B681920149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“Not So” Progressive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D71EF693-1344-401F-93A7-3AF4BF98292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/>
              <a:t>The Klu Klux Klan (KKK)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A group that become popular after the Civil War, especially in the South</a:t>
            </a:r>
          </a:p>
          <a:p>
            <a:pPr lvl="2">
              <a:lnSpc>
                <a:spcPct val="80000"/>
              </a:lnSpc>
            </a:pPr>
            <a:r>
              <a:rPr lang="en-US" altLang="en-US" sz="1800"/>
              <a:t>At first, targeted African Americans (who were recently freed from slavery) with discrimination and violence</a:t>
            </a:r>
          </a:p>
          <a:p>
            <a:pPr lvl="2">
              <a:lnSpc>
                <a:spcPct val="80000"/>
              </a:lnSpc>
            </a:pPr>
            <a:r>
              <a:rPr lang="en-US" altLang="en-US" sz="1800"/>
              <a:t>After the wave of “new immigrants” came to America, they expanded their focus on to southern and eastern Europeans, especially those that were Catholics and Jews. </a:t>
            </a:r>
          </a:p>
        </p:txBody>
      </p:sp>
      <p:pic>
        <p:nvPicPr>
          <p:cNvPr id="24580" name="Picture 6" descr="KKK">
            <a:extLst>
              <a:ext uri="{FF2B5EF4-FFF2-40B4-BE49-F238E27FC236}">
                <a16:creationId xmlns:a16="http://schemas.microsoft.com/office/drawing/2014/main" id="{67E85461-310F-4B50-83E8-B03A4C5149B6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66800" y="4084638"/>
            <a:ext cx="7315200" cy="2468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4">
            <a:extLst>
              <a:ext uri="{FF2B5EF4-FFF2-40B4-BE49-F238E27FC236}">
                <a16:creationId xmlns:a16="http://schemas.microsoft.com/office/drawing/2014/main" id="{9036434F-A6A0-4F0F-911B-709273D88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“Not So” Progressive</a:t>
            </a:r>
          </a:p>
        </p:txBody>
      </p:sp>
      <p:sp>
        <p:nvSpPr>
          <p:cNvPr id="25603" name="Text Placeholder 5">
            <a:extLst>
              <a:ext uri="{FF2B5EF4-FFF2-40B4-BE49-F238E27FC236}">
                <a16:creationId xmlns:a16="http://schemas.microsoft.com/office/drawing/2014/main" id="{AA66A511-0B07-436C-94C9-6606F1C3BA69}"/>
              </a:ext>
            </a:extLst>
          </p:cNvPr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/>
              <a:t>Plessy vs. Ferguson</a:t>
            </a:r>
          </a:p>
          <a:p>
            <a:pPr lvl="1"/>
            <a:r>
              <a:rPr lang="en-US" altLang="en-US"/>
              <a:t>This Supreme Court case legalized segregation</a:t>
            </a:r>
          </a:p>
          <a:p>
            <a:pPr lvl="2"/>
            <a:r>
              <a:rPr lang="en-US" altLang="en-US"/>
              <a:t>As long as it is “separate but equal”</a:t>
            </a:r>
          </a:p>
        </p:txBody>
      </p:sp>
      <p:pic>
        <p:nvPicPr>
          <p:cNvPr id="25604" name="Content Placeholder 7">
            <a:extLst>
              <a:ext uri="{FF2B5EF4-FFF2-40B4-BE49-F238E27FC236}">
                <a16:creationId xmlns:a16="http://schemas.microsoft.com/office/drawing/2014/main" id="{7A8A40F0-3E92-4380-9289-8534EC2A178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0" y="1676400"/>
            <a:ext cx="4002088" cy="4021138"/>
          </a:xfr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BF476627-15DB-4E84-BF11-F44DE81B97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“Not So” Progressive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CF99D8F6-99C8-4CA7-BB0C-2F7D9FD879E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800"/>
              <a:t>Immigration</a:t>
            </a:r>
          </a:p>
          <a:p>
            <a:pPr lvl="1"/>
            <a:r>
              <a:rPr lang="en-US" altLang="en-US" sz="2400"/>
              <a:t>Due to increasing pressure from “native-born” Americans, Congress created some laws and agreements to limit the amount of immigrants allowed into the US</a:t>
            </a:r>
          </a:p>
        </p:txBody>
      </p:sp>
      <p:pic>
        <p:nvPicPr>
          <p:cNvPr id="26628" name="Picture 5" descr="im">
            <a:extLst>
              <a:ext uri="{FF2B5EF4-FFF2-40B4-BE49-F238E27FC236}">
                <a16:creationId xmlns:a16="http://schemas.microsoft.com/office/drawing/2014/main" id="{5CEE278D-ACB9-4C99-90BA-37CA50EE4094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505200" y="3313113"/>
            <a:ext cx="3657600" cy="35448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91E21A38-75AA-4EEA-A887-86F040AD2A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“Not So” Progressive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C4149571-B138-403D-968F-D5992C3DAC5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lvl="2">
              <a:lnSpc>
                <a:spcPct val="90000"/>
              </a:lnSpc>
            </a:pPr>
            <a:r>
              <a:rPr lang="en-US" altLang="en-US" sz="2000"/>
              <a:t>Quotas put a cap on the number of immigrants allowed from each country into the US</a:t>
            </a:r>
          </a:p>
          <a:p>
            <a:pPr lvl="2">
              <a:lnSpc>
                <a:spcPct val="90000"/>
              </a:lnSpc>
            </a:pPr>
            <a:r>
              <a:rPr lang="en-US" altLang="en-US" sz="2000"/>
              <a:t> Gentlemen's Agreement	</a:t>
            </a:r>
          </a:p>
          <a:p>
            <a:pPr lvl="3">
              <a:lnSpc>
                <a:spcPct val="90000"/>
              </a:lnSpc>
            </a:pPr>
            <a:r>
              <a:rPr lang="en-US" altLang="en-US" sz="1800"/>
              <a:t>Treaty between US and Japan to slow Japanese immigration to the US </a:t>
            </a:r>
          </a:p>
          <a:p>
            <a:pPr lvl="2">
              <a:lnSpc>
                <a:spcPct val="90000"/>
              </a:lnSpc>
            </a:pPr>
            <a:r>
              <a:rPr lang="en-US" altLang="en-US" sz="2000"/>
              <a:t>Chinese Exclusion Act</a:t>
            </a:r>
          </a:p>
          <a:p>
            <a:pPr lvl="3">
              <a:lnSpc>
                <a:spcPct val="90000"/>
              </a:lnSpc>
            </a:pPr>
            <a:r>
              <a:rPr lang="en-US" altLang="en-US" sz="1800"/>
              <a:t>Banned Chinese workers from emigrating to the US for 10 years</a:t>
            </a:r>
          </a:p>
          <a:p>
            <a:pPr lvl="3">
              <a:lnSpc>
                <a:spcPct val="90000"/>
              </a:lnSpc>
            </a:pPr>
            <a:endParaRPr lang="en-US" altLang="en-US" sz="1800"/>
          </a:p>
          <a:p>
            <a:pPr>
              <a:lnSpc>
                <a:spcPct val="90000"/>
              </a:lnSpc>
            </a:pPr>
            <a:endParaRPr lang="en-US" altLang="en-US" sz="2800"/>
          </a:p>
        </p:txBody>
      </p:sp>
      <p:pic>
        <p:nvPicPr>
          <p:cNvPr id="27652" name="Picture 5" descr="exclusion">
            <a:extLst>
              <a:ext uri="{FF2B5EF4-FFF2-40B4-BE49-F238E27FC236}">
                <a16:creationId xmlns:a16="http://schemas.microsoft.com/office/drawing/2014/main" id="{1A42F5F2-E259-4CD9-AFA3-17436287EEFB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06950" y="1447800"/>
            <a:ext cx="3602038" cy="5181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>
            <a:extLst>
              <a:ext uri="{FF2B5EF4-FFF2-40B4-BE49-F238E27FC236}">
                <a16:creationId xmlns:a16="http://schemas.microsoft.com/office/drawing/2014/main" id="{4E5DA42A-5CA1-402B-882D-2A3B025613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Progressive Movement</a:t>
            </a:r>
          </a:p>
        </p:txBody>
      </p:sp>
      <p:pic>
        <p:nvPicPr>
          <p:cNvPr id="4099" name="Picture 8" descr="Linc">
            <a:extLst>
              <a:ext uri="{FF2B5EF4-FFF2-40B4-BE49-F238E27FC236}">
                <a16:creationId xmlns:a16="http://schemas.microsoft.com/office/drawing/2014/main" id="{180C1A85-229F-41DA-B727-B4E30F87892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1828800"/>
            <a:ext cx="6205538" cy="4089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A29A7E65-9BBF-4C68-94F1-076C56F789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Progressive Movement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20C328DB-033B-4E46-A482-76592F60045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800"/>
              <a:t>Sherman Anti-Trust Act</a:t>
            </a:r>
          </a:p>
          <a:p>
            <a:pPr lvl="1"/>
            <a:r>
              <a:rPr lang="en-US" altLang="en-US" sz="2400"/>
              <a:t>Passed by Congress to file lawsuits against corporations</a:t>
            </a:r>
          </a:p>
          <a:p>
            <a:pPr lvl="1"/>
            <a:r>
              <a:rPr lang="en-US" altLang="en-US" sz="2400"/>
              <a:t>Used often by President Theodore Roosevelt to bust up trusts</a:t>
            </a:r>
          </a:p>
        </p:txBody>
      </p:sp>
      <p:pic>
        <p:nvPicPr>
          <p:cNvPr id="5124" name="Picture 6" descr="antitrust">
            <a:extLst>
              <a:ext uri="{FF2B5EF4-FFF2-40B4-BE49-F238E27FC236}">
                <a16:creationId xmlns:a16="http://schemas.microsoft.com/office/drawing/2014/main" id="{1A4A4902-B733-4AA8-8CEA-BD8DCA41A768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3733800"/>
            <a:ext cx="8001000" cy="2971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DC83E9CC-4500-4431-A4D8-A0D7270E7D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Progressive Movement</a:t>
            </a:r>
          </a:p>
        </p:txBody>
      </p:sp>
      <p:sp>
        <p:nvSpPr>
          <p:cNvPr id="6147" name="Rectangle 5">
            <a:extLst>
              <a:ext uri="{FF2B5EF4-FFF2-40B4-BE49-F238E27FC236}">
                <a16:creationId xmlns:a16="http://schemas.microsoft.com/office/drawing/2014/main" id="{9F24283B-76C8-4373-A589-929C37A5C82F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533400" indent="-533400" eaLnBrk="1" hangingPunct="1"/>
            <a:r>
              <a:rPr lang="en-US" altLang="en-US" sz="2800"/>
              <a:t>Journalists’ role in reforming society</a:t>
            </a:r>
          </a:p>
        </p:txBody>
      </p:sp>
      <p:pic>
        <p:nvPicPr>
          <p:cNvPr id="6148" name="Picture 9" descr="2599hat">
            <a:extLst>
              <a:ext uri="{FF2B5EF4-FFF2-40B4-BE49-F238E27FC236}">
                <a16:creationId xmlns:a16="http://schemas.microsoft.com/office/drawing/2014/main" id="{38A83685-2513-4525-9013-56EF01ECB851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0" y="2514600"/>
            <a:ext cx="4724400" cy="3581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>
            <a:extLst>
              <a:ext uri="{FF2B5EF4-FFF2-40B4-BE49-F238E27FC236}">
                <a16:creationId xmlns:a16="http://schemas.microsoft.com/office/drawing/2014/main" id="{979ED21D-F3FD-402E-9184-9D73A50693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Progressive Movement</a:t>
            </a:r>
          </a:p>
        </p:txBody>
      </p:sp>
      <p:sp>
        <p:nvSpPr>
          <p:cNvPr id="7171" name="Rectangle 5">
            <a:extLst>
              <a:ext uri="{FF2B5EF4-FFF2-40B4-BE49-F238E27FC236}">
                <a16:creationId xmlns:a16="http://schemas.microsoft.com/office/drawing/2014/main" id="{3D730BB6-D892-4CB3-B5DA-60E890D23FF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533400" indent="-533400" eaLnBrk="1" hangingPunct="1"/>
            <a:r>
              <a:rPr lang="en-US" altLang="en-US" sz="2800"/>
              <a:t>Investigative reporters brought problems to the attention of the public.</a:t>
            </a:r>
          </a:p>
          <a:p>
            <a:pPr marL="914400" lvl="1" indent="-457200" eaLnBrk="1" hangingPunct="1"/>
            <a:r>
              <a:rPr lang="en-US" altLang="en-US" sz="2400"/>
              <a:t>They were called muckrakers</a:t>
            </a:r>
          </a:p>
        </p:txBody>
      </p:sp>
      <p:pic>
        <p:nvPicPr>
          <p:cNvPr id="7172" name="Picture 7" descr="22">
            <a:extLst>
              <a:ext uri="{FF2B5EF4-FFF2-40B4-BE49-F238E27FC236}">
                <a16:creationId xmlns:a16="http://schemas.microsoft.com/office/drawing/2014/main" id="{2068C2BD-BFA5-4FCA-9EB2-04139924E87D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62400" y="1600200"/>
            <a:ext cx="5181600" cy="3962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>
            <a:extLst>
              <a:ext uri="{FF2B5EF4-FFF2-40B4-BE49-F238E27FC236}">
                <a16:creationId xmlns:a16="http://schemas.microsoft.com/office/drawing/2014/main" id="{09EDFA9A-7AE3-44DE-85CB-D38A90C13D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Progressive Movement</a:t>
            </a:r>
          </a:p>
        </p:txBody>
      </p:sp>
      <p:sp>
        <p:nvSpPr>
          <p:cNvPr id="8195" name="Rectangle 5">
            <a:extLst>
              <a:ext uri="{FF2B5EF4-FFF2-40B4-BE49-F238E27FC236}">
                <a16:creationId xmlns:a16="http://schemas.microsoft.com/office/drawing/2014/main" id="{1381DD3E-8FB7-4709-860C-F3F5B4D5F7E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577850" indent="-577850" eaLnBrk="1" hangingPunct="1"/>
            <a:r>
              <a:rPr lang="en-US" altLang="en-US" sz="2800"/>
              <a:t>Lincoln Steffens: wrote, </a:t>
            </a:r>
            <a:r>
              <a:rPr lang="en-US" altLang="en-US" sz="2800" i="1"/>
              <a:t>The Shame of Cities. </a:t>
            </a:r>
          </a:p>
          <a:p>
            <a:pPr marL="952500" lvl="1" indent="-495300" eaLnBrk="1" hangingPunct="1"/>
            <a:r>
              <a:rPr lang="en-US" altLang="en-US" sz="2400"/>
              <a:t>It uncovered the corrupt political machine in the big cities. Called for change in the way cities were run.</a:t>
            </a:r>
          </a:p>
        </p:txBody>
      </p:sp>
      <p:pic>
        <p:nvPicPr>
          <p:cNvPr id="8196" name="Picture 7" descr="JSteffensP">
            <a:extLst>
              <a:ext uri="{FF2B5EF4-FFF2-40B4-BE49-F238E27FC236}">
                <a16:creationId xmlns:a16="http://schemas.microsoft.com/office/drawing/2014/main" id="{34891BA6-ED3E-49DC-8B12-F02417F66647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43400" y="1676400"/>
            <a:ext cx="40386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>
            <a:extLst>
              <a:ext uri="{FF2B5EF4-FFF2-40B4-BE49-F238E27FC236}">
                <a16:creationId xmlns:a16="http://schemas.microsoft.com/office/drawing/2014/main" id="{DCD7A5C0-9453-43FD-9624-18989DB47B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Progressive Movement</a:t>
            </a:r>
          </a:p>
        </p:txBody>
      </p:sp>
      <p:sp>
        <p:nvSpPr>
          <p:cNvPr id="9219" name="Rectangle 5">
            <a:extLst>
              <a:ext uri="{FF2B5EF4-FFF2-40B4-BE49-F238E27FC236}">
                <a16:creationId xmlns:a16="http://schemas.microsoft.com/office/drawing/2014/main" id="{E574CD04-DAAC-4D05-BB3A-2721665D119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577850" indent="-577850" eaLnBrk="1" hangingPunct="1"/>
            <a:r>
              <a:rPr lang="en-US" altLang="en-US" sz="2800"/>
              <a:t>Ida Tarbell:</a:t>
            </a:r>
          </a:p>
          <a:p>
            <a:pPr marL="952500" lvl="1" indent="-495300" eaLnBrk="1" hangingPunct="1"/>
            <a:r>
              <a:rPr lang="en-US" altLang="en-US" sz="2400"/>
              <a:t>wrote articles about unfairness in the oil trusts. </a:t>
            </a:r>
          </a:p>
          <a:p>
            <a:pPr marL="952500" lvl="1" indent="-495300" eaLnBrk="1" hangingPunct="1"/>
            <a:r>
              <a:rPr lang="en-US" altLang="en-US" sz="2400"/>
              <a:t>Her articles led to more government control over oil companies.</a:t>
            </a:r>
          </a:p>
        </p:txBody>
      </p:sp>
      <p:pic>
        <p:nvPicPr>
          <p:cNvPr id="9220" name="Picture 7" descr="tarbell">
            <a:extLst>
              <a:ext uri="{FF2B5EF4-FFF2-40B4-BE49-F238E27FC236}">
                <a16:creationId xmlns:a16="http://schemas.microsoft.com/office/drawing/2014/main" id="{C5F2D138-0E26-4FD6-83F2-8A456BB4DBEE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95800" y="1447800"/>
            <a:ext cx="3810000" cy="4876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>
            <a:extLst>
              <a:ext uri="{FF2B5EF4-FFF2-40B4-BE49-F238E27FC236}">
                <a16:creationId xmlns:a16="http://schemas.microsoft.com/office/drawing/2014/main" id="{8ABD2DC7-1739-4D84-8C8E-4570EE587E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Progressive Movement</a:t>
            </a:r>
          </a:p>
        </p:txBody>
      </p:sp>
      <p:sp>
        <p:nvSpPr>
          <p:cNvPr id="10243" name="Rectangle 5">
            <a:extLst>
              <a:ext uri="{FF2B5EF4-FFF2-40B4-BE49-F238E27FC236}">
                <a16:creationId xmlns:a16="http://schemas.microsoft.com/office/drawing/2014/main" id="{5CCE64D6-851C-472E-8CFA-6FFE1D799FC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577850" indent="-577850" eaLnBrk="1" hangingPunct="1"/>
            <a:r>
              <a:rPr lang="en-US" altLang="en-US" sz="2800"/>
              <a:t>Upton Sinclair: wrote, </a:t>
            </a:r>
            <a:r>
              <a:rPr lang="en-US" altLang="en-US" sz="2800" i="1"/>
              <a:t>The Jungle.</a:t>
            </a:r>
            <a:endParaRPr lang="en-US" altLang="en-US" sz="2800"/>
          </a:p>
          <a:p>
            <a:pPr marL="952500" lvl="1" indent="-495300" eaLnBrk="1" hangingPunct="1"/>
            <a:r>
              <a:rPr lang="en-US" altLang="en-US" sz="2400"/>
              <a:t>Told about the horrors in the meat packing industry. </a:t>
            </a:r>
          </a:p>
        </p:txBody>
      </p:sp>
      <p:pic>
        <p:nvPicPr>
          <p:cNvPr id="10244" name="Picture 13" descr="1561634115">
            <a:extLst>
              <a:ext uri="{FF2B5EF4-FFF2-40B4-BE49-F238E27FC236}">
                <a16:creationId xmlns:a16="http://schemas.microsoft.com/office/drawing/2014/main" id="{B3D30C29-9010-4951-B9A7-D60EF4A0523E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29200" y="1752600"/>
            <a:ext cx="3200400" cy="3886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1425</TotalTime>
  <Words>467</Words>
  <Application>Microsoft Office PowerPoint</Application>
  <PresentationFormat>On-screen Show (4:3)</PresentationFormat>
  <Paragraphs>66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Arial</vt:lpstr>
      <vt:lpstr>Default Design</vt:lpstr>
      <vt:lpstr>Progressive Movement</vt:lpstr>
      <vt:lpstr>Progressive Movement</vt:lpstr>
      <vt:lpstr>Progressive Movement</vt:lpstr>
      <vt:lpstr>Progressive Movement</vt:lpstr>
      <vt:lpstr>Progressive Movement</vt:lpstr>
      <vt:lpstr>Progressive Movement</vt:lpstr>
      <vt:lpstr>Progressive Movement</vt:lpstr>
      <vt:lpstr>Progressive Movement</vt:lpstr>
      <vt:lpstr>Progressive Movement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Jungle</vt:lpstr>
      <vt:lpstr>PowerPoint Presentation</vt:lpstr>
      <vt:lpstr>The Jungle</vt:lpstr>
      <vt:lpstr>Progressive Individuals</vt:lpstr>
      <vt:lpstr>Progressive Individuals</vt:lpstr>
      <vt:lpstr>Progressive Individuals</vt:lpstr>
      <vt:lpstr>Progressive Individuals</vt:lpstr>
      <vt:lpstr>“Not So” Progressive</vt:lpstr>
      <vt:lpstr>“Not So” Progressive</vt:lpstr>
      <vt:lpstr>“Not So” Progressive</vt:lpstr>
      <vt:lpstr>“Not So” Progressive</vt:lpstr>
    </vt:vector>
  </TitlesOfParts>
  <Company>SHSD161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Progressive Movement</dc:title>
  <dc:creator>PC User</dc:creator>
  <cp:lastModifiedBy>Roxanne Rodgers</cp:lastModifiedBy>
  <cp:revision>31</cp:revision>
  <dcterms:created xsi:type="dcterms:W3CDTF">2007-11-12T17:13:32Z</dcterms:created>
  <dcterms:modified xsi:type="dcterms:W3CDTF">2019-10-14T03:18:36Z</dcterms:modified>
</cp:coreProperties>
</file>