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7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09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EC790BA9-B7D7-4B19-A5C0-C6D360E9F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2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E31D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77E6-75AC-498C-90BA-0CFE59FB299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369A-73FB-4C8D-B89B-C12828287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</a:rPr>
              <a:t>Vocabulary Workshop Unit 14</a:t>
            </a:r>
          </a:p>
        </p:txBody>
      </p:sp>
    </p:spTree>
    <p:extLst>
      <p:ext uri="{BB962C8B-B14F-4D97-AF65-F5344CB8AC3E}">
        <p14:creationId xmlns:p14="http://schemas.microsoft.com/office/powerpoint/2010/main" val="17772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Infinite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Exceedingly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great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6388" name="Picture 4" descr="MPj043313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83" y="686775"/>
            <a:ext cx="64008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799701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Irascible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Easily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made angry, hot tempered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3316" name="Picture 4" descr="MCj042444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59" y="1039761"/>
            <a:ext cx="5914748" cy="28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898023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Kindred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person's relatives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4340" name="Picture 4" descr="MCPE0366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29" y="973139"/>
            <a:ext cx="3500438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Naive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Showing lack of worldly knowledge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49155" name="Picture 3" descr="MPj042767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39" y="365125"/>
            <a:ext cx="6324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665053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Niche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decorative recess in a wall; a suitable place or position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4813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27" y="677918"/>
            <a:ext cx="480060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468116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Obliterate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blot out completely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47" y="630621"/>
            <a:ext cx="5747953" cy="4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452351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Ramshackle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ppearing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ready to collapse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51203" name="Picture 3" descr="MPPH03204I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15" y="1027906"/>
            <a:ext cx="2889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6161799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Ransack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search or examine thoroughly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52227" name="Picture 3" descr="MCj02803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21" y="3965711"/>
            <a:ext cx="206533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MCj02328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94" y="2055374"/>
            <a:ext cx="17430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MCHH0154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53" y="1555886"/>
            <a:ext cx="166528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4537951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Rote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Unthinkingly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routine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53251" name="Picture 3" descr="MCj04240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6" y="365125"/>
            <a:ext cx="27654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61000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Solvent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Able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meet one's financial obligations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50" y="756745"/>
            <a:ext cx="4451489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Rectangle 153"/>
          <p:cNvSpPr>
            <a:spLocks noGrp="1" noRot="1" noChangeArrowheads="1"/>
          </p:cNvSpPr>
          <p:nvPr>
            <p:ph type="title"/>
          </p:nvPr>
        </p:nvSpPr>
        <p:spPr>
          <a:xfrm>
            <a:off x="2069690" y="324644"/>
            <a:ext cx="8305800" cy="6278562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</a:rPr>
              <a:t>A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mplify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make stronger, larger, greater, louder, or the like</a:t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  <a:cs typeface="Times New Roman" panose="02020603050405020304" pitchFamily="18" charset="0"/>
            </a:endParaRPr>
          </a:p>
        </p:txBody>
      </p:sp>
      <p:pic>
        <p:nvPicPr>
          <p:cNvPr id="2202" name="Picture 154" descr="MCj042479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463925"/>
            <a:ext cx="16573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310461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Tedious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Long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and tiresome </a:t>
            </a:r>
          </a:p>
        </p:txBody>
      </p:sp>
      <p:pic>
        <p:nvPicPr>
          <p:cNvPr id="55299" name="Picture 3" descr="MCj041220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1"/>
            <a:ext cx="38989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941082"/>
          </a:xfrm>
          <a:noFill/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Vendor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person who sells something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56323" name="Picture 3" descr="MMj030348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31" y="848711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21" name="Rectangle 189"/>
          <p:cNvSpPr>
            <a:spLocks noChangeArrowheads="1"/>
          </p:cNvSpPr>
          <p:nvPr/>
        </p:nvSpPr>
        <p:spPr bwMode="auto">
          <a:xfrm>
            <a:off x="2133601" y="499586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irascible </a:t>
            </a:r>
          </a:p>
        </p:txBody>
      </p:sp>
      <p:sp>
        <p:nvSpPr>
          <p:cNvPr id="44219" name="Rectangle 187"/>
          <p:cNvSpPr>
            <a:spLocks noChangeArrowheads="1"/>
          </p:cNvSpPr>
          <p:nvPr/>
        </p:nvSpPr>
        <p:spPr bwMode="auto">
          <a:xfrm>
            <a:off x="2133601" y="450850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infinite </a:t>
            </a:r>
          </a:p>
        </p:txBody>
      </p:sp>
      <p:sp>
        <p:nvSpPr>
          <p:cNvPr id="44217" name="Rectangle 185"/>
          <p:cNvSpPr>
            <a:spLocks noChangeArrowheads="1"/>
          </p:cNvSpPr>
          <p:nvPr/>
        </p:nvSpPr>
        <p:spPr bwMode="auto">
          <a:xfrm>
            <a:off x="2133601" y="4021138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gratify </a:t>
            </a:r>
          </a:p>
        </p:txBody>
      </p:sp>
      <p:sp>
        <p:nvSpPr>
          <p:cNvPr id="44215" name="Rectangle 183"/>
          <p:cNvSpPr>
            <a:spLocks noChangeArrowheads="1"/>
          </p:cNvSpPr>
          <p:nvPr/>
        </p:nvSpPr>
        <p:spPr bwMode="auto">
          <a:xfrm>
            <a:off x="2133601" y="3533776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estrange </a:t>
            </a:r>
          </a:p>
        </p:txBody>
      </p:sp>
      <p:sp>
        <p:nvSpPr>
          <p:cNvPr id="44213" name="Rectangle 181"/>
          <p:cNvSpPr>
            <a:spLocks noChangeArrowheads="1"/>
          </p:cNvSpPr>
          <p:nvPr/>
        </p:nvSpPr>
        <p:spPr bwMode="auto">
          <a:xfrm>
            <a:off x="2133601" y="304641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epoch </a:t>
            </a:r>
          </a:p>
        </p:txBody>
      </p:sp>
      <p:sp>
        <p:nvSpPr>
          <p:cNvPr id="44211" name="Rectangle 179"/>
          <p:cNvSpPr>
            <a:spLocks noChangeArrowheads="1"/>
          </p:cNvSpPr>
          <p:nvPr/>
        </p:nvSpPr>
        <p:spPr bwMode="auto">
          <a:xfrm>
            <a:off x="2133601" y="255905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disclaim </a:t>
            </a:r>
          </a:p>
        </p:txBody>
      </p:sp>
      <p:sp>
        <p:nvSpPr>
          <p:cNvPr id="44209" name="Rectangle 177"/>
          <p:cNvSpPr>
            <a:spLocks noChangeArrowheads="1"/>
          </p:cNvSpPr>
          <p:nvPr/>
        </p:nvSpPr>
        <p:spPr bwMode="auto">
          <a:xfrm>
            <a:off x="2133601" y="2071688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bland </a:t>
            </a:r>
          </a:p>
        </p:txBody>
      </p:sp>
      <p:sp>
        <p:nvSpPr>
          <p:cNvPr id="44207" name="Rectangle 175"/>
          <p:cNvSpPr>
            <a:spLocks noChangeArrowheads="1"/>
          </p:cNvSpPr>
          <p:nvPr/>
        </p:nvSpPr>
        <p:spPr bwMode="auto">
          <a:xfrm>
            <a:off x="2133601" y="1584326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arrogant </a:t>
            </a:r>
          </a:p>
        </p:txBody>
      </p:sp>
      <p:sp>
        <p:nvSpPr>
          <p:cNvPr id="44205" name="Rectangle 173"/>
          <p:cNvSpPr>
            <a:spLocks noChangeArrowheads="1"/>
          </p:cNvSpPr>
          <p:nvPr/>
        </p:nvSpPr>
        <p:spPr bwMode="auto">
          <a:xfrm>
            <a:off x="2133601" y="109696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armistice </a:t>
            </a:r>
          </a:p>
        </p:txBody>
      </p:sp>
      <p:sp>
        <p:nvSpPr>
          <p:cNvPr id="44203" name="Rectangle 171"/>
          <p:cNvSpPr>
            <a:spLocks noChangeArrowheads="1"/>
          </p:cNvSpPr>
          <p:nvPr/>
        </p:nvSpPr>
        <p:spPr bwMode="auto">
          <a:xfrm>
            <a:off x="2133601" y="60960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amplify </a:t>
            </a:r>
          </a:p>
        </p:txBody>
      </p:sp>
      <p:sp>
        <p:nvSpPr>
          <p:cNvPr id="44169" name="Rectangle 137"/>
          <p:cNvSpPr>
            <a:spLocks noChangeArrowheads="1"/>
          </p:cNvSpPr>
          <p:nvPr/>
        </p:nvSpPr>
        <p:spPr bwMode="auto">
          <a:xfrm>
            <a:off x="6061076" y="499586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vendor </a:t>
            </a:r>
          </a:p>
        </p:txBody>
      </p:sp>
      <p:sp>
        <p:nvSpPr>
          <p:cNvPr id="44170" name="Rectangle 138"/>
          <p:cNvSpPr>
            <a:spLocks noChangeArrowheads="1"/>
          </p:cNvSpPr>
          <p:nvPr/>
        </p:nvSpPr>
        <p:spPr bwMode="auto">
          <a:xfrm>
            <a:off x="6061076" y="450850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tedious </a:t>
            </a:r>
          </a:p>
        </p:txBody>
      </p:sp>
      <p:sp>
        <p:nvSpPr>
          <p:cNvPr id="44171" name="Rectangle 139"/>
          <p:cNvSpPr>
            <a:spLocks noChangeArrowheads="1"/>
          </p:cNvSpPr>
          <p:nvPr/>
        </p:nvSpPr>
        <p:spPr bwMode="auto">
          <a:xfrm>
            <a:off x="6061076" y="4021138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solvent </a:t>
            </a:r>
          </a:p>
        </p:txBody>
      </p:sp>
      <p:sp>
        <p:nvSpPr>
          <p:cNvPr id="44172" name="Rectangle 140"/>
          <p:cNvSpPr>
            <a:spLocks noChangeArrowheads="1"/>
          </p:cNvSpPr>
          <p:nvPr/>
        </p:nvSpPr>
        <p:spPr bwMode="auto">
          <a:xfrm>
            <a:off x="6061076" y="3533776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rote </a:t>
            </a:r>
          </a:p>
        </p:txBody>
      </p:sp>
      <p:sp>
        <p:nvSpPr>
          <p:cNvPr id="44173" name="Rectangle 141"/>
          <p:cNvSpPr>
            <a:spLocks noChangeArrowheads="1"/>
          </p:cNvSpPr>
          <p:nvPr/>
        </p:nvSpPr>
        <p:spPr bwMode="auto">
          <a:xfrm>
            <a:off x="6061076" y="304641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ransack </a:t>
            </a:r>
          </a:p>
        </p:txBody>
      </p:sp>
      <p:sp>
        <p:nvSpPr>
          <p:cNvPr id="44174" name="Rectangle 142"/>
          <p:cNvSpPr>
            <a:spLocks noChangeArrowheads="1"/>
          </p:cNvSpPr>
          <p:nvPr/>
        </p:nvSpPr>
        <p:spPr bwMode="auto">
          <a:xfrm>
            <a:off x="6061076" y="255905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ramshackle </a:t>
            </a:r>
          </a:p>
        </p:txBody>
      </p:sp>
      <p:sp>
        <p:nvSpPr>
          <p:cNvPr id="44175" name="Rectangle 143"/>
          <p:cNvSpPr>
            <a:spLocks noChangeArrowheads="1"/>
          </p:cNvSpPr>
          <p:nvPr/>
        </p:nvSpPr>
        <p:spPr bwMode="auto">
          <a:xfrm>
            <a:off x="6061076" y="2071688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obliterate </a:t>
            </a:r>
          </a:p>
        </p:txBody>
      </p:sp>
      <p:sp>
        <p:nvSpPr>
          <p:cNvPr id="44176" name="Rectangle 144"/>
          <p:cNvSpPr>
            <a:spLocks noChangeArrowheads="1"/>
          </p:cNvSpPr>
          <p:nvPr/>
        </p:nvSpPr>
        <p:spPr bwMode="auto">
          <a:xfrm>
            <a:off x="6061076" y="1584326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naive </a:t>
            </a:r>
          </a:p>
        </p:txBody>
      </p:sp>
      <p:sp>
        <p:nvSpPr>
          <p:cNvPr id="44177" name="Rectangle 145"/>
          <p:cNvSpPr>
            <a:spLocks noChangeArrowheads="1"/>
          </p:cNvSpPr>
          <p:nvPr/>
        </p:nvSpPr>
        <p:spPr bwMode="auto">
          <a:xfrm>
            <a:off x="6061076" y="1096963"/>
            <a:ext cx="3927475" cy="4873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niche </a:t>
            </a:r>
          </a:p>
        </p:txBody>
      </p:sp>
      <p:sp>
        <p:nvSpPr>
          <p:cNvPr id="44178" name="Rectangle 146"/>
          <p:cNvSpPr>
            <a:spLocks noChangeArrowheads="1"/>
          </p:cNvSpPr>
          <p:nvPr/>
        </p:nvSpPr>
        <p:spPr bwMode="auto">
          <a:xfrm>
            <a:off x="6061076" y="609601"/>
            <a:ext cx="3927475" cy="4873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kindred 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>
            <a:off x="2133600" y="609600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>
            <a:off x="2133600" y="5483225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>
            <a:off x="2133600" y="609601"/>
            <a:ext cx="0" cy="48736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>
            <a:off x="9988550" y="609601"/>
            <a:ext cx="0" cy="48736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3" name="Line 151"/>
          <p:cNvSpPr>
            <a:spLocks noChangeShapeType="1"/>
          </p:cNvSpPr>
          <p:nvPr/>
        </p:nvSpPr>
        <p:spPr bwMode="auto">
          <a:xfrm>
            <a:off x="2133600" y="1096963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4" name="Line 152"/>
          <p:cNvSpPr>
            <a:spLocks noChangeShapeType="1"/>
          </p:cNvSpPr>
          <p:nvPr/>
        </p:nvSpPr>
        <p:spPr bwMode="auto">
          <a:xfrm>
            <a:off x="2133600" y="1584325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>
            <a:off x="2133600" y="2071688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6" name="Line 154"/>
          <p:cNvSpPr>
            <a:spLocks noChangeShapeType="1"/>
          </p:cNvSpPr>
          <p:nvPr/>
        </p:nvSpPr>
        <p:spPr bwMode="auto">
          <a:xfrm>
            <a:off x="2133600" y="2559050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7" name="Line 155"/>
          <p:cNvSpPr>
            <a:spLocks noChangeShapeType="1"/>
          </p:cNvSpPr>
          <p:nvPr/>
        </p:nvSpPr>
        <p:spPr bwMode="auto">
          <a:xfrm>
            <a:off x="2133600" y="3046413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8" name="Line 156"/>
          <p:cNvSpPr>
            <a:spLocks noChangeShapeType="1"/>
          </p:cNvSpPr>
          <p:nvPr/>
        </p:nvSpPr>
        <p:spPr bwMode="auto">
          <a:xfrm>
            <a:off x="2133600" y="3533775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9" name="Line 157"/>
          <p:cNvSpPr>
            <a:spLocks noChangeShapeType="1"/>
          </p:cNvSpPr>
          <p:nvPr/>
        </p:nvSpPr>
        <p:spPr bwMode="auto">
          <a:xfrm>
            <a:off x="2133600" y="4021138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90" name="Line 158"/>
          <p:cNvSpPr>
            <a:spLocks noChangeShapeType="1"/>
          </p:cNvSpPr>
          <p:nvPr/>
        </p:nvSpPr>
        <p:spPr bwMode="auto">
          <a:xfrm>
            <a:off x="2133600" y="4508500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91" name="Line 159"/>
          <p:cNvSpPr>
            <a:spLocks noChangeShapeType="1"/>
          </p:cNvSpPr>
          <p:nvPr/>
        </p:nvSpPr>
        <p:spPr bwMode="auto">
          <a:xfrm>
            <a:off x="2133600" y="4995863"/>
            <a:ext cx="78549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04" name="Line 172"/>
          <p:cNvSpPr>
            <a:spLocks noChangeShapeType="1"/>
          </p:cNvSpPr>
          <p:nvPr/>
        </p:nvSpPr>
        <p:spPr bwMode="auto">
          <a:xfrm>
            <a:off x="6061075" y="609601"/>
            <a:ext cx="0" cy="48736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4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4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4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4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4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4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4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4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4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4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4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4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21" grpId="0" animBg="1"/>
      <p:bldP spid="44219" grpId="0" animBg="1"/>
      <p:bldP spid="44217" grpId="0" animBg="1"/>
      <p:bldP spid="44215" grpId="0" animBg="1"/>
      <p:bldP spid="44213" grpId="0" animBg="1"/>
      <p:bldP spid="44211" grpId="0" animBg="1"/>
      <p:bldP spid="44209" grpId="0" animBg="1"/>
      <p:bldP spid="44207" grpId="0" animBg="1"/>
      <p:bldP spid="44205" grpId="0" animBg="1"/>
      <p:bldP spid="44203" grpId="0" animBg="1"/>
      <p:bldP spid="44169" grpId="0" animBg="1"/>
      <p:bldP spid="44170" grpId="0" animBg="1"/>
      <p:bldP spid="44171" grpId="0" animBg="1"/>
      <p:bldP spid="44172" grpId="0" animBg="1"/>
      <p:bldP spid="44173" grpId="0" animBg="1"/>
      <p:bldP spid="44174" grpId="0" animBg="1"/>
      <p:bldP spid="44175" grpId="0" animBg="1"/>
      <p:bldP spid="44176" grpId="0" animBg="1"/>
      <p:bldP spid="44177" grpId="0" animBg="1"/>
      <p:bldP spid="441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Armistice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temporary peace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0244" name="Picture 4" descr="MCj014951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587625"/>
            <a:ext cx="322421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3886200" y="2590800"/>
            <a:ext cx="4343400" cy="281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449201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Arrogant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convinced of one's own importance</a:t>
            </a:r>
          </a:p>
        </p:txBody>
      </p:sp>
      <p:pic>
        <p:nvPicPr>
          <p:cNvPr id="7172" name="Picture 4" descr="j0302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616565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5625662" cy="537352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Bland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Gentle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, soothing, mild </a:t>
            </a:r>
          </a:p>
        </p:txBody>
      </p:sp>
      <p:pic>
        <p:nvPicPr>
          <p:cNvPr id="8197" name="Picture 5" descr="MPj04364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07" y="1563329"/>
            <a:ext cx="35210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7731176" y="1119419"/>
            <a:ext cx="4552335" cy="5358580"/>
          </a:xfrm>
          <a:prstGeom prst="noSmoking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4790199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Disclaim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deny interest in </a:t>
            </a:r>
          </a:p>
        </p:txBody>
      </p:sp>
      <p:pic>
        <p:nvPicPr>
          <p:cNvPr id="9220" name="Picture 4" descr="MMj0283262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98" y="11929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341992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Epoch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distinct period of time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1268" name="Picture 4" descr="MCj04246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514601"/>
            <a:ext cx="335597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27871" y="365125"/>
            <a:ext cx="3156155" cy="5504733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Estrange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drift apart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12292" name="Picture 4" descr="MCj043559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24" y="2803525"/>
            <a:ext cx="14319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Cj04356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80352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3556819" cy="6281481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Gratify </a:t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o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yriad Pro" pitchFamily="34" charset="0"/>
                <a:cs typeface="Times New Roman" panose="02020603050405020304" pitchFamily="18" charset="0"/>
              </a:rPr>
              <a:t>please, satisfy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Myriad Pro" pitchFamily="34" charset="0"/>
            </a:endParaRPr>
          </a:p>
        </p:txBody>
      </p:sp>
      <p:pic>
        <p:nvPicPr>
          <p:cNvPr id="31748" name="Picture 4" descr="MCj04375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6" y="1598454"/>
            <a:ext cx="4237139" cy="36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</TotalTime>
  <Words>44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Times New Roman</vt:lpstr>
      <vt:lpstr>Office Theme</vt:lpstr>
      <vt:lpstr>Vocabulary Workshop Unit 14</vt:lpstr>
      <vt:lpstr>Amplify    To make stronger, larger, greater, louder, or the like          </vt:lpstr>
      <vt:lpstr>Armistice    A temporary peace</vt:lpstr>
      <vt:lpstr>Arrogant       Too convinced of one's own importance</vt:lpstr>
      <vt:lpstr>Bland        Gentle, soothing, mild </vt:lpstr>
      <vt:lpstr>Disclaim        To deny interest in </vt:lpstr>
      <vt:lpstr>Epoch           A distinct period of time </vt:lpstr>
      <vt:lpstr>Estrange        To drift apart </vt:lpstr>
      <vt:lpstr>Gratify         To please, satisfy</vt:lpstr>
      <vt:lpstr>Infinite              Exceedingly great</vt:lpstr>
      <vt:lpstr>Irascible          Easily made angry, hot tempered </vt:lpstr>
      <vt:lpstr>Kindred            A person's relatives </vt:lpstr>
      <vt:lpstr>Naive          Showing lack of worldly knowledge</vt:lpstr>
      <vt:lpstr>Niche                A decorative recess in a wall; a suitable place or position</vt:lpstr>
      <vt:lpstr>Obliterate      To blot out completely </vt:lpstr>
      <vt:lpstr>Ramshackle        Appearing ready to collapse</vt:lpstr>
      <vt:lpstr>Ransack          To search or examine thoroughly </vt:lpstr>
      <vt:lpstr>Rote      Unthinkingly routine </vt:lpstr>
      <vt:lpstr>Solvent           Able to meet one's financial obligations</vt:lpstr>
      <vt:lpstr>Tedious        Long and tiresome </vt:lpstr>
      <vt:lpstr>Vendor         A person who sells something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Workshop Unit 14</dc:title>
  <dc:creator>PC User</dc:creator>
  <cp:lastModifiedBy>PC User</cp:lastModifiedBy>
  <cp:revision>4</cp:revision>
  <dcterms:created xsi:type="dcterms:W3CDTF">2016-04-11T16:38:34Z</dcterms:created>
  <dcterms:modified xsi:type="dcterms:W3CDTF">2016-04-15T13:24:04Z</dcterms:modified>
</cp:coreProperties>
</file>