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86" r:id="rId3"/>
    <p:sldId id="296" r:id="rId4"/>
    <p:sldId id="297" r:id="rId5"/>
    <p:sldId id="281" r:id="rId6"/>
    <p:sldId id="289" r:id="rId7"/>
    <p:sldId id="290" r:id="rId8"/>
    <p:sldId id="291" r:id="rId9"/>
    <p:sldId id="298" r:id="rId10"/>
    <p:sldId id="293" r:id="rId11"/>
    <p:sldId id="294" r:id="rId12"/>
    <p:sldId id="295" r:id="rId13"/>
    <p:sldId id="275" r:id="rId14"/>
    <p:sldId id="276" r:id="rId15"/>
    <p:sldId id="271" r:id="rId16"/>
    <p:sldId id="272" r:id="rId17"/>
    <p:sldId id="260" r:id="rId18"/>
    <p:sldId id="26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86383" autoAdjust="0"/>
  </p:normalViewPr>
  <p:slideViewPr>
    <p:cSldViewPr snapToGrid="0">
      <p:cViewPr varScale="1">
        <p:scale>
          <a:sx n="79" d="100"/>
          <a:sy n="79" d="100"/>
        </p:scale>
        <p:origin x="72" y="178"/>
      </p:cViewPr>
      <p:guideLst>
        <p:guide orient="horz" pos="2160"/>
        <p:guide pos="3840"/>
      </p:guideLst>
    </p:cSldViewPr>
  </p:slideViewPr>
  <p:outlineViewPr>
    <p:cViewPr>
      <p:scale>
        <a:sx n="33" d="100"/>
        <a:sy n="33" d="100"/>
      </p:scale>
      <p:origin x="3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E4543FD-0085-44F8-BF75-761F1A055685}" type="datetimeFigureOut">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81466-DBD7-4160-A2AB-374FA054EF6C}" type="slidenum">
              <a:rPr lang="en-US" smtClean="0"/>
              <a:t>‹#›</a:t>
            </a:fld>
            <a:endParaRPr lang="en-US"/>
          </a:p>
        </p:txBody>
      </p:sp>
    </p:spTree>
    <p:extLst>
      <p:ext uri="{BB962C8B-B14F-4D97-AF65-F5344CB8AC3E}">
        <p14:creationId xmlns:p14="http://schemas.microsoft.com/office/powerpoint/2010/main" val="1220659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4543FD-0085-44F8-BF75-761F1A055685}" type="datetimeFigureOut">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81466-DBD7-4160-A2AB-374FA054EF6C}" type="slidenum">
              <a:rPr lang="en-US" smtClean="0"/>
              <a:t>‹#›</a:t>
            </a:fld>
            <a:endParaRPr lang="en-US"/>
          </a:p>
        </p:txBody>
      </p:sp>
    </p:spTree>
    <p:extLst>
      <p:ext uri="{BB962C8B-B14F-4D97-AF65-F5344CB8AC3E}">
        <p14:creationId xmlns:p14="http://schemas.microsoft.com/office/powerpoint/2010/main" val="482122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4543FD-0085-44F8-BF75-761F1A055685}" type="datetimeFigureOut">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81466-DBD7-4160-A2AB-374FA054EF6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196459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4543FD-0085-44F8-BF75-761F1A055685}" type="datetimeFigureOut">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81466-DBD7-4160-A2AB-374FA054EF6C}" type="slidenum">
              <a:rPr lang="en-US" smtClean="0"/>
              <a:t>‹#›</a:t>
            </a:fld>
            <a:endParaRPr lang="en-US"/>
          </a:p>
        </p:txBody>
      </p:sp>
    </p:spTree>
    <p:extLst>
      <p:ext uri="{BB962C8B-B14F-4D97-AF65-F5344CB8AC3E}">
        <p14:creationId xmlns:p14="http://schemas.microsoft.com/office/powerpoint/2010/main" val="39427464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4543FD-0085-44F8-BF75-761F1A055685}" type="datetimeFigureOut">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81466-DBD7-4160-A2AB-374FA054EF6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439411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4543FD-0085-44F8-BF75-761F1A055685}" type="datetimeFigureOut">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81466-DBD7-4160-A2AB-374FA054EF6C}" type="slidenum">
              <a:rPr lang="en-US" smtClean="0"/>
              <a:t>‹#›</a:t>
            </a:fld>
            <a:endParaRPr lang="en-US"/>
          </a:p>
        </p:txBody>
      </p:sp>
    </p:spTree>
    <p:extLst>
      <p:ext uri="{BB962C8B-B14F-4D97-AF65-F5344CB8AC3E}">
        <p14:creationId xmlns:p14="http://schemas.microsoft.com/office/powerpoint/2010/main" val="27709101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4543FD-0085-44F8-BF75-761F1A055685}" type="datetimeFigureOut">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81466-DBD7-4160-A2AB-374FA054EF6C}" type="slidenum">
              <a:rPr lang="en-US" smtClean="0"/>
              <a:t>‹#›</a:t>
            </a:fld>
            <a:endParaRPr lang="en-US"/>
          </a:p>
        </p:txBody>
      </p:sp>
    </p:spTree>
    <p:extLst>
      <p:ext uri="{BB962C8B-B14F-4D97-AF65-F5344CB8AC3E}">
        <p14:creationId xmlns:p14="http://schemas.microsoft.com/office/powerpoint/2010/main" val="172833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4543FD-0085-44F8-BF75-761F1A055685}" type="datetimeFigureOut">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81466-DBD7-4160-A2AB-374FA054EF6C}" type="slidenum">
              <a:rPr lang="en-US" smtClean="0"/>
              <a:t>‹#›</a:t>
            </a:fld>
            <a:endParaRPr lang="en-US"/>
          </a:p>
        </p:txBody>
      </p:sp>
    </p:spTree>
    <p:extLst>
      <p:ext uri="{BB962C8B-B14F-4D97-AF65-F5344CB8AC3E}">
        <p14:creationId xmlns:p14="http://schemas.microsoft.com/office/powerpoint/2010/main" val="4016287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4543FD-0085-44F8-BF75-761F1A055685}" type="datetimeFigureOut">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81466-DBD7-4160-A2AB-374FA054EF6C}" type="slidenum">
              <a:rPr lang="en-US" smtClean="0"/>
              <a:t>‹#›</a:t>
            </a:fld>
            <a:endParaRPr lang="en-US"/>
          </a:p>
        </p:txBody>
      </p:sp>
    </p:spTree>
    <p:extLst>
      <p:ext uri="{BB962C8B-B14F-4D97-AF65-F5344CB8AC3E}">
        <p14:creationId xmlns:p14="http://schemas.microsoft.com/office/powerpoint/2010/main" val="3767068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4543FD-0085-44F8-BF75-761F1A055685}" type="datetimeFigureOut">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81466-DBD7-4160-A2AB-374FA054EF6C}" type="slidenum">
              <a:rPr lang="en-US" smtClean="0"/>
              <a:t>‹#›</a:t>
            </a:fld>
            <a:endParaRPr lang="en-US"/>
          </a:p>
        </p:txBody>
      </p:sp>
    </p:spTree>
    <p:extLst>
      <p:ext uri="{BB962C8B-B14F-4D97-AF65-F5344CB8AC3E}">
        <p14:creationId xmlns:p14="http://schemas.microsoft.com/office/powerpoint/2010/main" val="2753044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E4543FD-0085-44F8-BF75-761F1A055685}" type="datetimeFigureOut">
              <a:rPr lang="en-US" smtClean="0"/>
              <a:t>8/23/2018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C81466-DBD7-4160-A2AB-374FA054EF6C}" type="slidenum">
              <a:rPr lang="en-US" smtClean="0"/>
              <a:t>‹#›</a:t>
            </a:fld>
            <a:endParaRPr lang="en-US"/>
          </a:p>
        </p:txBody>
      </p:sp>
    </p:spTree>
    <p:extLst>
      <p:ext uri="{BB962C8B-B14F-4D97-AF65-F5344CB8AC3E}">
        <p14:creationId xmlns:p14="http://schemas.microsoft.com/office/powerpoint/2010/main" val="4083183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4543FD-0085-44F8-BF75-761F1A055685}" type="datetimeFigureOut">
              <a:rPr lang="en-US" smtClean="0"/>
              <a:t>8/23/2018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C81466-DBD7-4160-A2AB-374FA054EF6C}" type="slidenum">
              <a:rPr lang="en-US" smtClean="0"/>
              <a:t>‹#›</a:t>
            </a:fld>
            <a:endParaRPr lang="en-US"/>
          </a:p>
        </p:txBody>
      </p:sp>
    </p:spTree>
    <p:extLst>
      <p:ext uri="{BB962C8B-B14F-4D97-AF65-F5344CB8AC3E}">
        <p14:creationId xmlns:p14="http://schemas.microsoft.com/office/powerpoint/2010/main" val="3647888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E4543FD-0085-44F8-BF75-761F1A055685}" type="datetimeFigureOut">
              <a:rPr lang="en-US" smtClean="0"/>
              <a:t>8/23/2018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C81466-DBD7-4160-A2AB-374FA054EF6C}" type="slidenum">
              <a:rPr lang="en-US" smtClean="0"/>
              <a:t>‹#›</a:t>
            </a:fld>
            <a:endParaRPr lang="en-US"/>
          </a:p>
        </p:txBody>
      </p:sp>
    </p:spTree>
    <p:extLst>
      <p:ext uri="{BB962C8B-B14F-4D97-AF65-F5344CB8AC3E}">
        <p14:creationId xmlns:p14="http://schemas.microsoft.com/office/powerpoint/2010/main" val="4217353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4543FD-0085-44F8-BF75-761F1A055685}" type="datetimeFigureOut">
              <a:rPr lang="en-US" smtClean="0"/>
              <a:t>8/23/2018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C81466-DBD7-4160-A2AB-374FA054EF6C}" type="slidenum">
              <a:rPr lang="en-US" smtClean="0"/>
              <a:t>‹#›</a:t>
            </a:fld>
            <a:endParaRPr lang="en-US"/>
          </a:p>
        </p:txBody>
      </p:sp>
    </p:spTree>
    <p:extLst>
      <p:ext uri="{BB962C8B-B14F-4D97-AF65-F5344CB8AC3E}">
        <p14:creationId xmlns:p14="http://schemas.microsoft.com/office/powerpoint/2010/main" val="1981711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4543FD-0085-44F8-BF75-761F1A055685}" type="datetimeFigureOut">
              <a:rPr lang="en-US" smtClean="0"/>
              <a:t>8/23/2018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C81466-DBD7-4160-A2AB-374FA054EF6C}" type="slidenum">
              <a:rPr lang="en-US" smtClean="0"/>
              <a:t>‹#›</a:t>
            </a:fld>
            <a:endParaRPr lang="en-US"/>
          </a:p>
        </p:txBody>
      </p:sp>
    </p:spTree>
    <p:extLst>
      <p:ext uri="{BB962C8B-B14F-4D97-AF65-F5344CB8AC3E}">
        <p14:creationId xmlns:p14="http://schemas.microsoft.com/office/powerpoint/2010/main" val="3808862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4543FD-0085-44F8-BF75-761F1A055685}" type="datetimeFigureOut">
              <a:rPr lang="en-US" smtClean="0"/>
              <a:t>8/23/2018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C81466-DBD7-4160-A2AB-374FA054EF6C}" type="slidenum">
              <a:rPr lang="en-US" smtClean="0"/>
              <a:t>‹#›</a:t>
            </a:fld>
            <a:endParaRPr lang="en-US"/>
          </a:p>
        </p:txBody>
      </p:sp>
    </p:spTree>
    <p:extLst>
      <p:ext uri="{BB962C8B-B14F-4D97-AF65-F5344CB8AC3E}">
        <p14:creationId xmlns:p14="http://schemas.microsoft.com/office/powerpoint/2010/main" val="4229629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E4543FD-0085-44F8-BF75-761F1A055685}" type="datetimeFigureOut">
              <a:rPr lang="en-US" smtClean="0"/>
              <a:t>8/23/2018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DC81466-DBD7-4160-A2AB-374FA054EF6C}" type="slidenum">
              <a:rPr lang="en-US" smtClean="0"/>
              <a:t>‹#›</a:t>
            </a:fld>
            <a:endParaRPr lang="en-US"/>
          </a:p>
        </p:txBody>
      </p:sp>
    </p:spTree>
    <p:extLst>
      <p:ext uri="{BB962C8B-B14F-4D97-AF65-F5344CB8AC3E}">
        <p14:creationId xmlns:p14="http://schemas.microsoft.com/office/powerpoint/2010/main" val="2501449523"/>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hyperlink" Target="mailto:mzayed@summithill.org" TargetMode="Externa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hyperlink" Target="http://www.summithill.org/teacherpage?section=home&amp;teacher=223&amp;page=149"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5464" y="573974"/>
            <a:ext cx="8596668" cy="1320800"/>
          </a:xfrm>
        </p:spPr>
        <p:txBody>
          <a:bodyPr>
            <a:normAutofit fontScale="90000"/>
          </a:bodyPr>
          <a:lstStyle/>
          <a:p>
            <a:pPr algn="ctr"/>
            <a:r>
              <a:rPr lang="en-US" sz="6000" b="1" dirty="0">
                <a:solidFill>
                  <a:schemeClr val="tx1"/>
                </a:solidFill>
                <a:latin typeface="Comic Sans MS" panose="030F0702030302020204" pitchFamily="66" charset="0"/>
              </a:rPr>
              <a:t>Curriculum Night</a:t>
            </a:r>
            <a:br>
              <a:rPr lang="en-US" sz="6000" b="1" dirty="0">
                <a:solidFill>
                  <a:schemeClr val="tx1"/>
                </a:solidFill>
                <a:latin typeface="Comic Sans MS" panose="030F0702030302020204" pitchFamily="66" charset="0"/>
              </a:rPr>
            </a:br>
            <a:r>
              <a:rPr lang="en-US" sz="6000" b="1" dirty="0">
                <a:solidFill>
                  <a:schemeClr val="tx1"/>
                </a:solidFill>
                <a:latin typeface="Comic Sans MS" panose="030F0702030302020204" pitchFamily="66" charset="0"/>
              </a:rPr>
              <a:t>8</a:t>
            </a:r>
            <a:r>
              <a:rPr lang="en-US" sz="6000" b="1" baseline="30000" dirty="0">
                <a:solidFill>
                  <a:schemeClr val="tx1"/>
                </a:solidFill>
                <a:latin typeface="Comic Sans MS" panose="030F0702030302020204" pitchFamily="66" charset="0"/>
              </a:rPr>
              <a:t>th</a:t>
            </a:r>
            <a:r>
              <a:rPr lang="en-US" sz="6000" b="1" dirty="0">
                <a:solidFill>
                  <a:schemeClr val="tx1"/>
                </a:solidFill>
                <a:latin typeface="Comic Sans MS" panose="030F0702030302020204" pitchFamily="66" charset="0"/>
              </a:rPr>
              <a:t> Grade Mathematics</a:t>
            </a:r>
          </a:p>
        </p:txBody>
      </p:sp>
      <p:sp>
        <p:nvSpPr>
          <p:cNvPr id="3" name="Subtitle 2"/>
          <p:cNvSpPr>
            <a:spLocks noGrp="1"/>
          </p:cNvSpPr>
          <p:nvPr>
            <p:ph idx="1"/>
          </p:nvPr>
        </p:nvSpPr>
        <p:spPr/>
        <p:txBody>
          <a:bodyPr>
            <a:noAutofit/>
          </a:bodyPr>
          <a:lstStyle/>
          <a:p>
            <a:endParaRPr lang="en-US" sz="4400" dirty="0">
              <a:latin typeface="Comic Sans MS" panose="030F0702030302020204" pitchFamily="66" charset="0"/>
            </a:endParaRPr>
          </a:p>
          <a:p>
            <a:pPr marL="0" indent="0">
              <a:buNone/>
            </a:pPr>
            <a:endParaRPr lang="en-US" sz="4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4935" y="2524629"/>
            <a:ext cx="5857875" cy="3895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5516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xmlns="" id="{74F6973A-BE7B-44A0-A494-8A917393C98F}"/>
              </a:ext>
            </a:extLst>
          </p:cNvPr>
          <p:cNvPicPr>
            <a:picLocks noGrp="1" noChangeAspect="1"/>
          </p:cNvPicPr>
          <p:nvPr>
            <p:ph idx="1"/>
          </p:nvPr>
        </p:nvPicPr>
        <p:blipFill>
          <a:blip r:embed="rId2"/>
          <a:stretch>
            <a:fillRect/>
          </a:stretch>
        </p:blipFill>
        <p:spPr>
          <a:xfrm>
            <a:off x="-95755" y="864973"/>
            <a:ext cx="12177783" cy="4266965"/>
          </a:xfrm>
          <a:prstGeom prst="rect">
            <a:avLst/>
          </a:prstGeom>
        </p:spPr>
      </p:pic>
    </p:spTree>
    <p:extLst>
      <p:ext uri="{BB962C8B-B14F-4D97-AF65-F5344CB8AC3E}">
        <p14:creationId xmlns:p14="http://schemas.microsoft.com/office/powerpoint/2010/main" val="3527641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AC4E76F-B297-450F-AA29-E130E4C59447}"/>
              </a:ext>
            </a:extLst>
          </p:cNvPr>
          <p:cNvPicPr>
            <a:picLocks noChangeAspect="1"/>
          </p:cNvPicPr>
          <p:nvPr/>
        </p:nvPicPr>
        <p:blipFill>
          <a:blip r:embed="rId2"/>
          <a:stretch>
            <a:fillRect/>
          </a:stretch>
        </p:blipFill>
        <p:spPr>
          <a:xfrm>
            <a:off x="1567572" y="70666"/>
            <a:ext cx="7415790" cy="6787334"/>
          </a:xfrm>
          <a:prstGeom prst="rect">
            <a:avLst/>
          </a:prstGeom>
        </p:spPr>
      </p:pic>
    </p:spTree>
    <p:extLst>
      <p:ext uri="{BB962C8B-B14F-4D97-AF65-F5344CB8AC3E}">
        <p14:creationId xmlns:p14="http://schemas.microsoft.com/office/powerpoint/2010/main" val="3832292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848D29-9756-4FAA-93E4-AA8A2B7D9227}"/>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xmlns="" id="{158413B1-40C7-46DF-AE8D-EDEC912FA2B3}"/>
              </a:ext>
            </a:extLst>
          </p:cNvPr>
          <p:cNvPicPr>
            <a:picLocks noGrp="1" noChangeAspect="1"/>
          </p:cNvPicPr>
          <p:nvPr>
            <p:ph idx="1"/>
          </p:nvPr>
        </p:nvPicPr>
        <p:blipFill>
          <a:blip r:embed="rId2"/>
          <a:stretch>
            <a:fillRect/>
          </a:stretch>
        </p:blipFill>
        <p:spPr>
          <a:xfrm>
            <a:off x="927894" y="2872581"/>
            <a:ext cx="8096250" cy="2457450"/>
          </a:xfrm>
          <a:prstGeom prst="rect">
            <a:avLst/>
          </a:prstGeom>
        </p:spPr>
      </p:pic>
    </p:spTree>
    <p:extLst>
      <p:ext uri="{BB962C8B-B14F-4D97-AF65-F5344CB8AC3E}">
        <p14:creationId xmlns:p14="http://schemas.microsoft.com/office/powerpoint/2010/main" val="834229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439" y="681874"/>
            <a:ext cx="3759199" cy="910482"/>
          </a:xfrm>
        </p:spPr>
        <p:txBody>
          <a:bodyPr>
            <a:noAutofit/>
          </a:bodyPr>
          <a:lstStyle/>
          <a:p>
            <a:r>
              <a:rPr lang="en-US" sz="4400" b="1" dirty="0"/>
              <a:t/>
            </a:r>
            <a:br>
              <a:rPr lang="en-US" sz="4400" b="1" dirty="0"/>
            </a:br>
            <a:r>
              <a:rPr lang="en-US" sz="4400" b="1" dirty="0"/>
              <a:t>EXTRA HELP</a:t>
            </a:r>
          </a:p>
        </p:txBody>
      </p:sp>
      <p:sp>
        <p:nvSpPr>
          <p:cNvPr id="4" name="Text Placeholder 3"/>
          <p:cNvSpPr>
            <a:spLocks noGrp="1"/>
          </p:cNvSpPr>
          <p:nvPr>
            <p:ph type="body" sz="half" idx="2"/>
          </p:nvPr>
        </p:nvSpPr>
        <p:spPr>
          <a:xfrm>
            <a:off x="795042" y="1537162"/>
            <a:ext cx="9471583" cy="2905760"/>
          </a:xfrm>
        </p:spPr>
        <p:txBody>
          <a:bodyPr>
            <a:noAutofit/>
          </a:bodyPr>
          <a:lstStyle/>
          <a:p>
            <a:pPr marL="457200" indent="-457200">
              <a:buFont typeface="Wingdings" panose="05000000000000000000" pitchFamily="2" charset="2"/>
              <a:buChar char="Ø"/>
            </a:pPr>
            <a:r>
              <a:rPr lang="en-US" sz="2400" dirty="0">
                <a:latin typeface="+mj-lt"/>
              </a:rPr>
              <a:t>If your child is having difficulty understanding a concept:</a:t>
            </a:r>
          </a:p>
          <a:p>
            <a:pPr marL="914263" lvl="1" indent="-457200">
              <a:buFont typeface="Wingdings" panose="05000000000000000000" pitchFamily="2" charset="2"/>
              <a:buChar char="q"/>
            </a:pPr>
            <a:r>
              <a:rPr lang="en-US" sz="2400" dirty="0">
                <a:latin typeface="+mj-lt"/>
              </a:rPr>
              <a:t>Academic Assistance – M-F from 2:25-3:25  Student needs a ride home or able to walk.</a:t>
            </a:r>
          </a:p>
          <a:p>
            <a:pPr marL="799963" lvl="1" indent="-342900">
              <a:buFont typeface="Wingdings" panose="05000000000000000000" pitchFamily="2" charset="2"/>
              <a:buChar char="q"/>
            </a:pPr>
            <a:r>
              <a:rPr lang="en-US" sz="2400" b="1" dirty="0">
                <a:solidFill>
                  <a:srgbClr val="0070C0"/>
                </a:solidFill>
              </a:rPr>
              <a:t>My.hrw.com, </a:t>
            </a:r>
            <a:r>
              <a:rPr lang="en-US" sz="2400" dirty="0"/>
              <a:t>the textbook’s online component which offers </a:t>
            </a:r>
            <a:r>
              <a:rPr lang="en-US" sz="2400" i="1" dirty="0"/>
              <a:t>Math on the Spot </a:t>
            </a:r>
            <a:r>
              <a:rPr lang="en-US" sz="2400" dirty="0"/>
              <a:t>and</a:t>
            </a:r>
            <a:r>
              <a:rPr lang="en-US" sz="2400" i="1" dirty="0"/>
              <a:t> Personal Math Trainer.   </a:t>
            </a:r>
            <a:r>
              <a:rPr lang="en-US" sz="2400" dirty="0"/>
              <a:t>These provide students with an opportunity to view lessons from one of the authors of the textbook and provide additional practice. </a:t>
            </a:r>
          </a:p>
        </p:txBody>
      </p:sp>
    </p:spTree>
    <p:extLst>
      <p:ext uri="{BB962C8B-B14F-4D97-AF65-F5344CB8AC3E}">
        <p14:creationId xmlns:p14="http://schemas.microsoft.com/office/powerpoint/2010/main" val="3111260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439" y="681874"/>
            <a:ext cx="3759199" cy="910482"/>
          </a:xfrm>
        </p:spPr>
        <p:txBody>
          <a:bodyPr>
            <a:noAutofit/>
          </a:bodyPr>
          <a:lstStyle/>
          <a:p>
            <a:r>
              <a:rPr lang="en-US" sz="4400" b="1" dirty="0"/>
              <a:t/>
            </a:r>
            <a:br>
              <a:rPr lang="en-US" sz="4400" b="1" dirty="0"/>
            </a:br>
            <a:r>
              <a:rPr lang="en-US" sz="4400" b="1" dirty="0"/>
              <a:t>EXTRA HELP</a:t>
            </a:r>
          </a:p>
        </p:txBody>
      </p:sp>
      <p:sp>
        <p:nvSpPr>
          <p:cNvPr id="4" name="Text Placeholder 3"/>
          <p:cNvSpPr>
            <a:spLocks noGrp="1"/>
          </p:cNvSpPr>
          <p:nvPr>
            <p:ph type="body" sz="half" idx="2"/>
          </p:nvPr>
        </p:nvSpPr>
        <p:spPr>
          <a:xfrm>
            <a:off x="795042" y="1537162"/>
            <a:ext cx="9471583" cy="2905760"/>
          </a:xfrm>
        </p:spPr>
        <p:txBody>
          <a:bodyPr>
            <a:noAutofit/>
          </a:bodyPr>
          <a:lstStyle/>
          <a:p>
            <a:pPr marL="457200" indent="-457200">
              <a:buFont typeface="Wingdings" panose="05000000000000000000" pitchFamily="2" charset="2"/>
              <a:buChar char="Ø"/>
            </a:pPr>
            <a:r>
              <a:rPr lang="en-US" sz="2400" dirty="0">
                <a:latin typeface="+mj-lt"/>
              </a:rPr>
              <a:t>If your child is having difficulty understanding a concept:</a:t>
            </a:r>
          </a:p>
          <a:p>
            <a:pPr marL="799963" lvl="1" indent="-342900">
              <a:buFont typeface="Wingdings" panose="05000000000000000000" pitchFamily="2" charset="2"/>
              <a:buChar char="q"/>
            </a:pPr>
            <a:r>
              <a:rPr lang="en-US" sz="2400" dirty="0"/>
              <a:t>My teacher page offers useful websites that will help students that are not understanding a concept.  Some of these sites will also reinforce concepts.</a:t>
            </a:r>
          </a:p>
          <a:p>
            <a:pPr marL="799963" lvl="1" indent="-342900">
              <a:buFont typeface="Wingdings" panose="05000000000000000000" pitchFamily="2" charset="2"/>
              <a:buChar char="q"/>
            </a:pPr>
            <a:endParaRPr lang="en-US" sz="2400" dirty="0"/>
          </a:p>
          <a:p>
            <a:pPr marL="799963" lvl="1" indent="-342900">
              <a:buFont typeface="Wingdings" panose="05000000000000000000" pitchFamily="2" charset="2"/>
              <a:buChar char="q"/>
            </a:pPr>
            <a:r>
              <a:rPr lang="en-US" sz="2400" dirty="0"/>
              <a:t>I am available for help before school at about 7am, or afterschool until 2:40pm. If your child is going to meet with me, please give me at least one day’s notice.</a:t>
            </a:r>
          </a:p>
          <a:p>
            <a:pPr lvl="1"/>
            <a:endParaRPr lang="en-US" sz="2400" dirty="0"/>
          </a:p>
        </p:txBody>
      </p:sp>
    </p:spTree>
    <p:extLst>
      <p:ext uri="{BB962C8B-B14F-4D97-AF65-F5344CB8AC3E}">
        <p14:creationId xmlns:p14="http://schemas.microsoft.com/office/powerpoint/2010/main" val="1375741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1211" y="725223"/>
            <a:ext cx="5679886" cy="912695"/>
          </a:xfrm>
        </p:spPr>
        <p:txBody>
          <a:bodyPr>
            <a:noAutofit/>
          </a:bodyPr>
          <a:lstStyle/>
          <a:p>
            <a:r>
              <a:rPr lang="en-US" sz="4400" b="1" dirty="0"/>
              <a:t>Contact Information:</a:t>
            </a:r>
          </a:p>
        </p:txBody>
      </p:sp>
      <p:sp>
        <p:nvSpPr>
          <p:cNvPr id="4" name="Text Placeholder 3"/>
          <p:cNvSpPr>
            <a:spLocks noGrp="1"/>
          </p:cNvSpPr>
          <p:nvPr>
            <p:ph type="body" sz="half" idx="2"/>
          </p:nvPr>
        </p:nvSpPr>
        <p:spPr>
          <a:xfrm>
            <a:off x="614291" y="1826383"/>
            <a:ext cx="9409276" cy="3523218"/>
          </a:xfrm>
        </p:spPr>
        <p:txBody>
          <a:bodyPr>
            <a:noAutofit/>
          </a:bodyPr>
          <a:lstStyle/>
          <a:p>
            <a:r>
              <a:rPr lang="en-US" sz="2800" dirty="0"/>
              <a:t>You may contact me via e-mail at </a:t>
            </a:r>
            <a:r>
              <a:rPr lang="en-US" sz="2800" dirty="0">
                <a:hlinkClick r:id="rId2"/>
              </a:rPr>
              <a:t>mzayed@summithill.org</a:t>
            </a:r>
            <a:r>
              <a:rPr lang="en-US" sz="2800" dirty="0"/>
              <a:t> or at 815-469-4330 between the times below:</a:t>
            </a:r>
          </a:p>
          <a:p>
            <a:r>
              <a:rPr lang="en-US" sz="2800" dirty="0"/>
              <a:t>		7:00-7:30am</a:t>
            </a:r>
          </a:p>
          <a:p>
            <a:r>
              <a:rPr lang="en-US" sz="2800" dirty="0"/>
              <a:t>		8:15-8:55am</a:t>
            </a:r>
          </a:p>
          <a:p>
            <a:r>
              <a:rPr lang="en-US" sz="2800" dirty="0"/>
              <a:t>		2:20-2:40pm</a:t>
            </a:r>
          </a:p>
          <a:p>
            <a:r>
              <a:rPr lang="en-US" sz="2800" b="1" i="1" dirty="0"/>
              <a:t>(The best way to contact me will be by e-mail)</a:t>
            </a:r>
          </a:p>
        </p:txBody>
      </p:sp>
    </p:spTree>
    <p:extLst>
      <p:ext uri="{BB962C8B-B14F-4D97-AF65-F5344CB8AC3E}">
        <p14:creationId xmlns:p14="http://schemas.microsoft.com/office/powerpoint/2010/main" val="3504295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7935" y="2082963"/>
            <a:ext cx="8534400" cy="1408381"/>
          </a:xfrm>
        </p:spPr>
        <p:txBody>
          <a:bodyPr>
            <a:noAutofit/>
          </a:bodyPr>
          <a:lstStyle/>
          <a:p>
            <a:r>
              <a:rPr lang="en-US" sz="4000" b="1" dirty="0">
                <a:latin typeface="Comic Sans MS" panose="030F0702030302020204" pitchFamily="66" charset="0"/>
              </a:rPr>
              <a:t>We are looking forward to a great school year!</a:t>
            </a:r>
            <a:br>
              <a:rPr lang="en-US" sz="4000" b="1" dirty="0">
                <a:latin typeface="Comic Sans MS" panose="030F0702030302020204" pitchFamily="66" charset="0"/>
              </a:rPr>
            </a:br>
            <a:r>
              <a:rPr lang="en-US" sz="4000" dirty="0"/>
              <a:t/>
            </a:r>
            <a:br>
              <a:rPr lang="en-US" sz="4000" dirty="0"/>
            </a:br>
            <a:r>
              <a:rPr lang="en-US" sz="4000" b="1" dirty="0">
                <a:latin typeface="Comic Sans MS" panose="030F0702030302020204" pitchFamily="66" charset="0"/>
              </a:rPr>
              <a:t/>
            </a:r>
            <a:br>
              <a:rPr lang="en-US" sz="4000" b="1" dirty="0">
                <a:latin typeface="Comic Sans MS" panose="030F0702030302020204" pitchFamily="66" charset="0"/>
              </a:rPr>
            </a:br>
            <a:endParaRPr lang="en-US" sz="4000" b="1" dirty="0">
              <a:latin typeface="Comic Sans MS" panose="030F0702030302020204" pitchFamily="66" charset="0"/>
            </a:endParaRPr>
          </a:p>
        </p:txBody>
      </p:sp>
    </p:spTree>
    <p:extLst>
      <p:ext uri="{BB962C8B-B14F-4D97-AF65-F5344CB8AC3E}">
        <p14:creationId xmlns:p14="http://schemas.microsoft.com/office/powerpoint/2010/main" val="370962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454" y="0"/>
            <a:ext cx="8596668" cy="1320800"/>
          </a:xfrm>
        </p:spPr>
        <p:txBody>
          <a:bodyPr>
            <a:normAutofit/>
          </a:bodyPr>
          <a:lstStyle/>
          <a:p>
            <a:r>
              <a:rPr lang="en-US" sz="4400" b="1" dirty="0">
                <a:latin typeface="Comic Sans MS" panose="030F0702030302020204" pitchFamily="66" charset="0"/>
              </a:rPr>
              <a:t>Materials</a:t>
            </a:r>
          </a:p>
        </p:txBody>
      </p:sp>
      <p:sp>
        <p:nvSpPr>
          <p:cNvPr id="3" name="TextBox 2"/>
          <p:cNvSpPr txBox="1"/>
          <p:nvPr/>
        </p:nvSpPr>
        <p:spPr>
          <a:xfrm>
            <a:off x="2012300" y="948690"/>
            <a:ext cx="5522976" cy="5539978"/>
          </a:xfrm>
          <a:prstGeom prst="rect">
            <a:avLst/>
          </a:prstGeom>
          <a:noFill/>
        </p:spPr>
        <p:txBody>
          <a:bodyPr wrap="square" rtlCol="0">
            <a:spAutoFit/>
          </a:bodyPr>
          <a:lstStyle/>
          <a:p>
            <a:r>
              <a:rPr lang="en-US" sz="2400" dirty="0"/>
              <a:t>Students must bring the following to class on a daily basis.</a:t>
            </a:r>
          </a:p>
          <a:p>
            <a:r>
              <a:rPr lang="en-US" sz="2400" dirty="0"/>
              <a:t> </a:t>
            </a:r>
          </a:p>
          <a:p>
            <a:pPr marL="342900" lvl="0" indent="-342900">
              <a:buClr>
                <a:schemeClr val="accent1"/>
              </a:buClr>
              <a:buFont typeface="Wingdings" panose="05000000000000000000" pitchFamily="2" charset="2"/>
              <a:buChar char="Ø"/>
            </a:pPr>
            <a:r>
              <a:rPr lang="en-US" sz="2400" dirty="0"/>
              <a:t>Pencils (sharpened before class begins)</a:t>
            </a:r>
          </a:p>
          <a:p>
            <a:pPr marL="342900" lvl="0" indent="-342900">
              <a:buClr>
                <a:schemeClr val="accent1"/>
              </a:buClr>
              <a:buFont typeface="Wingdings" panose="05000000000000000000" pitchFamily="2" charset="2"/>
              <a:buChar char="Ø"/>
            </a:pPr>
            <a:r>
              <a:rPr lang="en-US" sz="2400" dirty="0"/>
              <a:t>Red or blue pens for grading</a:t>
            </a:r>
          </a:p>
          <a:p>
            <a:pPr marL="342900" lvl="0" indent="-342900">
              <a:buClr>
                <a:schemeClr val="accent1"/>
              </a:buClr>
              <a:buFont typeface="Wingdings" panose="05000000000000000000" pitchFamily="2" charset="2"/>
              <a:buChar char="Ø"/>
            </a:pPr>
            <a:r>
              <a:rPr lang="en-US" sz="2400" dirty="0"/>
              <a:t>3 ring binder with subject dividers</a:t>
            </a:r>
          </a:p>
          <a:p>
            <a:pPr marL="342900" lvl="0" indent="-342900">
              <a:buClr>
                <a:schemeClr val="accent1"/>
              </a:buClr>
              <a:buFont typeface="Wingdings" panose="05000000000000000000" pitchFamily="2" charset="2"/>
              <a:buChar char="Ø"/>
            </a:pPr>
            <a:r>
              <a:rPr lang="en-US" sz="2400" dirty="0"/>
              <a:t>Spiral devoted only to math</a:t>
            </a:r>
          </a:p>
          <a:p>
            <a:pPr marL="342900" lvl="0" indent="-342900">
              <a:buClr>
                <a:schemeClr val="accent1"/>
              </a:buClr>
              <a:buFont typeface="Wingdings" panose="05000000000000000000" pitchFamily="2" charset="2"/>
              <a:buChar char="Ø"/>
            </a:pPr>
            <a:r>
              <a:rPr lang="en-US" sz="2400" dirty="0"/>
              <a:t>Loose leaf paper</a:t>
            </a:r>
          </a:p>
          <a:p>
            <a:pPr marL="342900" lvl="0" indent="-342900">
              <a:buClr>
                <a:schemeClr val="accent1"/>
              </a:buClr>
              <a:buFont typeface="Wingdings" panose="05000000000000000000" pitchFamily="2" charset="2"/>
              <a:buChar char="Ø"/>
            </a:pPr>
            <a:r>
              <a:rPr lang="en-US" sz="2400" dirty="0"/>
              <a:t>Calculator</a:t>
            </a:r>
          </a:p>
          <a:p>
            <a:pPr marL="342900" lvl="0" indent="-342900">
              <a:buClr>
                <a:schemeClr val="accent1"/>
              </a:buClr>
              <a:buFont typeface="Wingdings" panose="05000000000000000000" pitchFamily="2" charset="2"/>
              <a:buChar char="Ø"/>
            </a:pPr>
            <a:r>
              <a:rPr lang="en-US" sz="2400" dirty="0"/>
              <a:t>Graph paper</a:t>
            </a:r>
          </a:p>
          <a:p>
            <a:pPr marL="342900" lvl="0" indent="-342900">
              <a:buClr>
                <a:schemeClr val="accent1"/>
              </a:buClr>
              <a:buFont typeface="Wingdings" panose="05000000000000000000" pitchFamily="2" charset="2"/>
              <a:buChar char="Ø"/>
            </a:pPr>
            <a:r>
              <a:rPr lang="en-US" sz="2400" dirty="0"/>
              <a:t>Daily planner/assignment notebook </a:t>
            </a:r>
          </a:p>
          <a:p>
            <a:pPr marL="342900" lvl="0" indent="-342900">
              <a:buClr>
                <a:schemeClr val="accent1"/>
              </a:buClr>
              <a:buFont typeface="Wingdings" panose="05000000000000000000" pitchFamily="2" charset="2"/>
              <a:buChar char="Ø"/>
            </a:pPr>
            <a:r>
              <a:rPr lang="en-US" sz="2400" dirty="0"/>
              <a:t>Positive attitude</a:t>
            </a:r>
          </a:p>
          <a:p>
            <a:pPr marL="342900" indent="-342900">
              <a:buClr>
                <a:schemeClr val="accent1"/>
              </a:buClr>
              <a:buFont typeface="Wingdings" panose="05000000000000000000" pitchFamily="2" charset="2"/>
              <a:buChar char="Ø"/>
            </a:pPr>
            <a:endParaRPr lang="en-US" sz="2400" dirty="0"/>
          </a:p>
          <a:p>
            <a:pPr marL="285750" indent="-285750">
              <a:buFont typeface="Arial" panose="020B0604020202020204" pitchFamily="34" charset="0"/>
              <a:buChar char="•"/>
            </a:pPr>
            <a:endParaRPr lang="en-US" sz="1800" b="1" kern="1200" dirty="0">
              <a:solidFill>
                <a:schemeClr val="tx1"/>
              </a:solidFill>
            </a:endParaRPr>
          </a:p>
        </p:txBody>
      </p:sp>
    </p:spTree>
    <p:extLst>
      <p:ext uri="{BB962C8B-B14F-4D97-AF65-F5344CB8AC3E}">
        <p14:creationId xmlns:p14="http://schemas.microsoft.com/office/powerpoint/2010/main" val="28230168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318655" y="1419324"/>
            <a:ext cx="10792690" cy="2584449"/>
          </a:xfrm>
        </p:spPr>
        <p:txBody>
          <a:bodyPr>
            <a:noAutofit/>
          </a:bodyPr>
          <a:lstStyle/>
          <a:p>
            <a:pPr marL="457200" indent="-457200">
              <a:spcBef>
                <a:spcPts val="0"/>
              </a:spcBef>
              <a:buFont typeface="Wingdings" panose="05000000000000000000" pitchFamily="2" charset="2"/>
              <a:buChar char="Ø"/>
            </a:pPr>
            <a:r>
              <a:rPr lang="en-US" sz="3200" b="1" dirty="0"/>
              <a:t>Unit 1:  </a:t>
            </a:r>
            <a:r>
              <a:rPr lang="en-US" sz="3200" b="1" i="1" dirty="0"/>
              <a:t>Numbers, Expressions, Equations and Functions</a:t>
            </a:r>
          </a:p>
          <a:p>
            <a:pPr marL="457200" indent="-457200">
              <a:lnSpc>
                <a:spcPct val="150000"/>
              </a:lnSpc>
              <a:buFont typeface="Wingdings" panose="05000000000000000000" pitchFamily="2" charset="2"/>
              <a:buChar char="Ø"/>
            </a:pPr>
            <a:r>
              <a:rPr lang="en-US" sz="3200" b="1" dirty="0"/>
              <a:t>Unit 2:  </a:t>
            </a:r>
            <a:r>
              <a:rPr lang="en-US" sz="3200" b="1" i="1" dirty="0"/>
              <a:t>Linear and Exponential Relationships </a:t>
            </a:r>
          </a:p>
          <a:p>
            <a:pPr marL="457200" indent="-457200">
              <a:lnSpc>
                <a:spcPct val="150000"/>
              </a:lnSpc>
              <a:buFont typeface="Wingdings" panose="05000000000000000000" pitchFamily="2" charset="2"/>
              <a:buChar char="Ø"/>
            </a:pPr>
            <a:r>
              <a:rPr lang="en-US" sz="3200" b="1" dirty="0"/>
              <a:t>Unit 3:  </a:t>
            </a:r>
            <a:r>
              <a:rPr lang="en-US" sz="3200" b="1" i="1" dirty="0"/>
              <a:t>Statistics</a:t>
            </a:r>
          </a:p>
          <a:p>
            <a:pPr marL="457200" indent="-457200">
              <a:lnSpc>
                <a:spcPct val="150000"/>
              </a:lnSpc>
              <a:buFont typeface="Wingdings" panose="05000000000000000000" pitchFamily="2" charset="2"/>
              <a:buChar char="Ø"/>
            </a:pPr>
            <a:r>
              <a:rPr lang="en-US" sz="3200" b="1" dirty="0"/>
              <a:t>Unit 4:  </a:t>
            </a:r>
            <a:r>
              <a:rPr lang="en-US" sz="3200" b="1" i="1" dirty="0"/>
              <a:t>Polynomial Expressions and Equations</a:t>
            </a:r>
          </a:p>
          <a:p>
            <a:pPr marL="457200" indent="-457200">
              <a:lnSpc>
                <a:spcPct val="150000"/>
              </a:lnSpc>
              <a:buFont typeface="Wingdings" panose="05000000000000000000" pitchFamily="2" charset="2"/>
              <a:buChar char="Ø"/>
            </a:pPr>
            <a:r>
              <a:rPr lang="en-US" sz="3200" b="1" dirty="0"/>
              <a:t>Unit 5:  </a:t>
            </a:r>
            <a:r>
              <a:rPr lang="en-US" sz="3200" b="1" i="1" dirty="0"/>
              <a:t>Functions and Modeling </a:t>
            </a:r>
          </a:p>
        </p:txBody>
      </p:sp>
      <p:sp>
        <p:nvSpPr>
          <p:cNvPr id="5" name="Title 4"/>
          <p:cNvSpPr>
            <a:spLocks noGrp="1"/>
          </p:cNvSpPr>
          <p:nvPr>
            <p:ph type="title"/>
          </p:nvPr>
        </p:nvSpPr>
        <p:spPr>
          <a:xfrm>
            <a:off x="914400" y="646549"/>
            <a:ext cx="7301345" cy="1278466"/>
          </a:xfrm>
        </p:spPr>
        <p:txBody>
          <a:bodyPr>
            <a:noAutofit/>
          </a:bodyPr>
          <a:lstStyle/>
          <a:p>
            <a:r>
              <a:rPr lang="en-US" sz="4400" b="1" dirty="0"/>
              <a:t>Tentative List of Concepts to be Covered:</a:t>
            </a:r>
            <a:br>
              <a:rPr lang="en-US" sz="4400" b="1" dirty="0"/>
            </a:br>
            <a:endParaRPr lang="en-US" sz="4400" b="1" dirty="0"/>
          </a:p>
        </p:txBody>
      </p:sp>
    </p:spTree>
    <p:extLst>
      <p:ext uri="{BB962C8B-B14F-4D97-AF65-F5344CB8AC3E}">
        <p14:creationId xmlns:p14="http://schemas.microsoft.com/office/powerpoint/2010/main" val="2957543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D30D12-FE05-40E6-B121-FB80C713E373}"/>
              </a:ext>
            </a:extLst>
          </p:cNvPr>
          <p:cNvSpPr>
            <a:spLocks noGrp="1"/>
          </p:cNvSpPr>
          <p:nvPr>
            <p:ph type="title"/>
          </p:nvPr>
        </p:nvSpPr>
        <p:spPr/>
        <p:txBody>
          <a:bodyPr/>
          <a:lstStyle/>
          <a:p>
            <a:r>
              <a:rPr lang="en-US" dirty="0"/>
              <a:t>Resources: </a:t>
            </a:r>
          </a:p>
        </p:txBody>
      </p:sp>
      <p:sp>
        <p:nvSpPr>
          <p:cNvPr id="3" name="Content Placeholder 2">
            <a:extLst>
              <a:ext uri="{FF2B5EF4-FFF2-40B4-BE49-F238E27FC236}">
                <a16:creationId xmlns:a16="http://schemas.microsoft.com/office/drawing/2014/main" xmlns="" id="{A607DC3D-DE64-46DD-A855-BD59B3279AD8}"/>
              </a:ext>
            </a:extLst>
          </p:cNvPr>
          <p:cNvSpPr>
            <a:spLocks noGrp="1"/>
          </p:cNvSpPr>
          <p:nvPr>
            <p:ph idx="1"/>
          </p:nvPr>
        </p:nvSpPr>
        <p:spPr>
          <a:xfrm>
            <a:off x="677334" y="1348033"/>
            <a:ext cx="9722972" cy="5052767"/>
          </a:xfrm>
        </p:spPr>
        <p:txBody>
          <a:bodyPr>
            <a:normAutofit lnSpcReduction="10000"/>
          </a:bodyPr>
          <a:lstStyle/>
          <a:p>
            <a:pPr hangingPunct="0"/>
            <a:r>
              <a:rPr lang="en-US" sz="2400" dirty="0"/>
              <a:t>Engage NY and Utah Middle School Math Project are sites that        provide additional resources that are consistent with the Common Core Standards.</a:t>
            </a:r>
          </a:p>
          <a:p>
            <a:pPr marL="0" indent="457200" hangingPunct="0">
              <a:spcBef>
                <a:spcPts val="0"/>
              </a:spcBef>
            </a:pPr>
            <a:r>
              <a:rPr lang="en-US" sz="2400" i="1" kern="1400" dirty="0">
                <a:latin typeface="Arial" panose="020B0604020202020204" pitchFamily="34" charset="0"/>
                <a:ea typeface="Times New Roman" panose="02020603050405020304" pitchFamily="18" charset="0"/>
              </a:rPr>
              <a:t>Go Math: Middle School Grade 8.  </a:t>
            </a:r>
            <a:r>
              <a:rPr lang="en-US" sz="2400" kern="1400" dirty="0">
                <a:latin typeface="Arial" panose="020B0604020202020204" pitchFamily="34" charset="0"/>
                <a:ea typeface="Times New Roman" panose="02020603050405020304" pitchFamily="18" charset="0"/>
              </a:rPr>
              <a:t>Published by Houghton Mifflin </a:t>
            </a:r>
          </a:p>
          <a:p>
            <a:pPr marL="0" indent="0" hangingPunct="0">
              <a:spcBef>
                <a:spcPts val="0"/>
              </a:spcBef>
              <a:buNone/>
            </a:pPr>
            <a:r>
              <a:rPr lang="en-US" sz="2400" kern="1400" dirty="0">
                <a:latin typeface="Arial" panose="020B0604020202020204" pitchFamily="34" charset="0"/>
                <a:ea typeface="Times New Roman" panose="02020603050405020304" pitchFamily="18" charset="0"/>
              </a:rPr>
              <a:t>     Harcourt.</a:t>
            </a:r>
            <a:endParaRPr lang="en-US" sz="2800" kern="1400" dirty="0">
              <a:latin typeface="Times New Roman" panose="02020603050405020304" pitchFamily="18" charset="0"/>
              <a:ea typeface="Times New Roman" panose="02020603050405020304" pitchFamily="18" charset="0"/>
            </a:endParaRPr>
          </a:p>
          <a:p>
            <a:pPr marL="0" indent="0" hangingPunct="0">
              <a:buNone/>
            </a:pPr>
            <a:r>
              <a:rPr lang="en-US" sz="2400" b="1" dirty="0"/>
              <a:t>	The textbook can be found online at 	http://my.hrw.com.  	Students will have a given 	username and password to 	access the textbook and other features such as real-life 	videos as well as 	concept review videos to help 	with 	homework.  Some homework assignments can also be done 	online as well.</a:t>
            </a:r>
            <a:endParaRPr lang="en-US" sz="2400" dirty="0"/>
          </a:p>
          <a:p>
            <a:pPr hangingPunct="0"/>
            <a:r>
              <a:rPr lang="en-US" sz="2400" dirty="0"/>
              <a:t>Video lessons from Khan Academy and videos that I have created to implement in the classroom.</a:t>
            </a:r>
          </a:p>
          <a:p>
            <a:endParaRPr lang="en-US" dirty="0"/>
          </a:p>
        </p:txBody>
      </p:sp>
    </p:spTree>
    <p:extLst>
      <p:ext uri="{BB962C8B-B14F-4D97-AF65-F5344CB8AC3E}">
        <p14:creationId xmlns:p14="http://schemas.microsoft.com/office/powerpoint/2010/main" val="970919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94F235-9217-4A73-9659-E907EE48E0CE}"/>
              </a:ext>
            </a:extLst>
          </p:cNvPr>
          <p:cNvSpPr>
            <a:spLocks noGrp="1"/>
          </p:cNvSpPr>
          <p:nvPr>
            <p:ph type="title"/>
          </p:nvPr>
        </p:nvSpPr>
        <p:spPr/>
        <p:txBody>
          <a:bodyPr/>
          <a:lstStyle/>
          <a:p>
            <a:r>
              <a:rPr lang="en-US" b="1" dirty="0"/>
              <a:t>CLASSROOM RULES</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62F29C20-960F-427C-923D-9A086876645E}"/>
              </a:ext>
            </a:extLst>
          </p:cNvPr>
          <p:cNvSpPr>
            <a:spLocks noGrp="1"/>
          </p:cNvSpPr>
          <p:nvPr>
            <p:ph idx="1"/>
          </p:nvPr>
        </p:nvSpPr>
        <p:spPr>
          <a:xfrm>
            <a:off x="603315" y="1611985"/>
            <a:ext cx="8670687" cy="4429378"/>
          </a:xfrm>
        </p:spPr>
        <p:txBody>
          <a:bodyPr/>
          <a:lstStyle/>
          <a:p>
            <a:pPr marL="0" indent="0">
              <a:buNone/>
            </a:pPr>
            <a:r>
              <a:rPr lang="en-US" sz="2400" b="1" dirty="0"/>
              <a:t>If you haven’t done so yet, please review the classroom rules from my syllabus with your child.  These rules are important to ensure that class runs productively and that each student gets the proper education they deserve.</a:t>
            </a:r>
            <a:endParaRPr lang="en-US" sz="2400" dirty="0"/>
          </a:p>
          <a:p>
            <a:endParaRPr lang="en-US" dirty="0"/>
          </a:p>
        </p:txBody>
      </p:sp>
    </p:spTree>
    <p:extLst>
      <p:ext uri="{BB962C8B-B14F-4D97-AF65-F5344CB8AC3E}">
        <p14:creationId xmlns:p14="http://schemas.microsoft.com/office/powerpoint/2010/main" val="2157773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82019E-8196-483D-842C-5F007C6C4BE1}"/>
              </a:ext>
            </a:extLst>
          </p:cNvPr>
          <p:cNvSpPr>
            <a:spLocks noGrp="1"/>
          </p:cNvSpPr>
          <p:nvPr>
            <p:ph type="title"/>
          </p:nvPr>
        </p:nvSpPr>
        <p:spPr/>
        <p:txBody>
          <a:bodyPr/>
          <a:lstStyle/>
          <a:p>
            <a:r>
              <a:rPr lang="en-US" b="1" dirty="0"/>
              <a:t>Student Expectations:</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9667782A-BD3A-4FC8-9A52-D0918EDDC1E2}"/>
              </a:ext>
            </a:extLst>
          </p:cNvPr>
          <p:cNvSpPr>
            <a:spLocks noGrp="1"/>
          </p:cNvSpPr>
          <p:nvPr>
            <p:ph idx="1"/>
          </p:nvPr>
        </p:nvSpPr>
        <p:spPr>
          <a:xfrm>
            <a:off x="677334" y="1387591"/>
            <a:ext cx="8596668" cy="3880773"/>
          </a:xfrm>
        </p:spPr>
        <p:txBody>
          <a:bodyPr>
            <a:normAutofit fontScale="85000" lnSpcReduction="20000"/>
          </a:bodyPr>
          <a:lstStyle/>
          <a:p>
            <a:pPr marL="0" indent="0">
              <a:buNone/>
            </a:pPr>
            <a:r>
              <a:rPr lang="en-US" sz="2400" dirty="0"/>
              <a:t>2. View the assigned videos and take accurate notes.  The   videos are intended to introduce a concept, so that class time can be spent on applying these skills.  If a student fails to view the assigned videos, they may not be able to participate during these activities.</a:t>
            </a:r>
          </a:p>
          <a:p>
            <a:pPr marL="457200" lvl="1" indent="0">
              <a:buNone/>
            </a:pPr>
            <a:endParaRPr lang="en-US" sz="2600" dirty="0"/>
          </a:p>
          <a:p>
            <a:pPr marL="457200" lvl="1" indent="0">
              <a:buNone/>
            </a:pPr>
            <a:r>
              <a:rPr lang="en-US" sz="2600" dirty="0"/>
              <a:t>In addition, </a:t>
            </a:r>
          </a:p>
          <a:p>
            <a:pPr lvl="1">
              <a:spcBef>
                <a:spcPts val="0"/>
              </a:spcBef>
            </a:pPr>
            <a:r>
              <a:rPr lang="en-US" sz="2600" dirty="0"/>
              <a:t>This allows students to come to class prepared with the basic content knowledge, and with questions for the teacher or classmates.  </a:t>
            </a:r>
          </a:p>
          <a:p>
            <a:pPr marL="457200" lvl="1" indent="0">
              <a:buNone/>
            </a:pPr>
            <a:endParaRPr lang="en-US" sz="2600" dirty="0"/>
          </a:p>
          <a:p>
            <a:pPr lvl="1">
              <a:spcBef>
                <a:spcPts val="0"/>
              </a:spcBef>
            </a:pPr>
            <a:r>
              <a:rPr lang="en-US" sz="2600" dirty="0"/>
              <a:t>Teachers will then be able to spend class time meeting the needs of individual students, having students work in groups, and apply their learning.</a:t>
            </a:r>
          </a:p>
          <a:p>
            <a:pPr marL="457200" lvl="1" indent="0">
              <a:spcBef>
                <a:spcPts val="0"/>
              </a:spcBef>
              <a:buNone/>
            </a:pPr>
            <a:endParaRPr lang="en-US" sz="2000" dirty="0"/>
          </a:p>
          <a:p>
            <a:pPr marL="0" indent="0">
              <a:buNone/>
            </a:pPr>
            <a:endParaRPr lang="en-US" dirty="0"/>
          </a:p>
        </p:txBody>
      </p:sp>
    </p:spTree>
    <p:extLst>
      <p:ext uri="{BB962C8B-B14F-4D97-AF65-F5344CB8AC3E}">
        <p14:creationId xmlns:p14="http://schemas.microsoft.com/office/powerpoint/2010/main" val="869897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41800" y="693693"/>
            <a:ext cx="5503212" cy="5526437"/>
          </a:xfrm>
        </p:spPr>
        <p:txBody>
          <a:bodyPr>
            <a:noAutofit/>
          </a:bodyPr>
          <a:lstStyle/>
          <a:p>
            <a:r>
              <a:rPr lang="en-US" sz="2400" dirty="0"/>
              <a:t>Will be permitted to use computers in school in order to complete their video homework assignments.  This should be done during </a:t>
            </a:r>
            <a:r>
              <a:rPr lang="en-US" sz="2400" b="1" dirty="0"/>
              <a:t>advisory</a:t>
            </a:r>
            <a:r>
              <a:rPr lang="en-US" sz="2400" dirty="0"/>
              <a:t> or </a:t>
            </a:r>
            <a:r>
              <a:rPr lang="en-US" sz="2400" b="1" dirty="0" smtClean="0"/>
              <a:t>intramural</a:t>
            </a:r>
            <a:r>
              <a:rPr lang="en-US" sz="2400" dirty="0" smtClean="0"/>
              <a:t> </a:t>
            </a:r>
            <a:r>
              <a:rPr lang="en-US" sz="2400" b="1" dirty="0" err="1" smtClean="0"/>
              <a:t>studyhall</a:t>
            </a:r>
            <a:r>
              <a:rPr lang="en-US" sz="2400" dirty="0"/>
              <a:t>.</a:t>
            </a:r>
          </a:p>
          <a:p>
            <a:r>
              <a:rPr lang="en-US" sz="2400" dirty="0" smtClean="0"/>
              <a:t>I </a:t>
            </a:r>
            <a:r>
              <a:rPr lang="en-US" sz="2400" dirty="0"/>
              <a:t>would highly recommend that students go to their local library to view these videos before class the next day.</a:t>
            </a:r>
          </a:p>
          <a:p>
            <a:r>
              <a:rPr lang="en-US" sz="2400" dirty="0"/>
              <a:t>Otherwise, they would have to watch the video during class and fall behind. </a:t>
            </a:r>
          </a:p>
          <a:p>
            <a:endParaRPr lang="en-US" sz="2400" dirty="0"/>
          </a:p>
        </p:txBody>
      </p:sp>
      <p:sp>
        <p:nvSpPr>
          <p:cNvPr id="4" name="Text Placeholder 3"/>
          <p:cNvSpPr>
            <a:spLocks noGrp="1"/>
          </p:cNvSpPr>
          <p:nvPr>
            <p:ph type="body" sz="half" idx="2"/>
          </p:nvPr>
        </p:nvSpPr>
        <p:spPr>
          <a:xfrm>
            <a:off x="453399" y="693693"/>
            <a:ext cx="3854528" cy="2584449"/>
          </a:xfrm>
        </p:spPr>
        <p:txBody>
          <a:bodyPr>
            <a:normAutofit/>
          </a:bodyPr>
          <a:lstStyle/>
          <a:p>
            <a:r>
              <a:rPr lang="en-US" sz="2400" dirty="0"/>
              <a:t>Students who do not have computer access at home…</a:t>
            </a:r>
          </a:p>
        </p:txBody>
      </p:sp>
    </p:spTree>
    <p:extLst>
      <p:ext uri="{BB962C8B-B14F-4D97-AF65-F5344CB8AC3E}">
        <p14:creationId xmlns:p14="http://schemas.microsoft.com/office/powerpoint/2010/main" val="4253142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DC7F0B-4008-4416-9FFB-B1405681FA75}"/>
              </a:ext>
            </a:extLst>
          </p:cNvPr>
          <p:cNvSpPr>
            <a:spLocks noGrp="1"/>
          </p:cNvSpPr>
          <p:nvPr>
            <p:ph type="title"/>
          </p:nvPr>
        </p:nvSpPr>
        <p:spPr>
          <a:xfrm>
            <a:off x="556181" y="260808"/>
            <a:ext cx="8596668" cy="1320800"/>
          </a:xfrm>
        </p:spPr>
        <p:txBody>
          <a:bodyPr/>
          <a:lstStyle/>
          <a:p>
            <a:r>
              <a:rPr lang="en-US" b="1" dirty="0"/>
              <a:t>HOMEWORK:  </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CD63D458-375F-4ACB-9B63-EC1904DAFC87}"/>
              </a:ext>
            </a:extLst>
          </p:cNvPr>
          <p:cNvSpPr>
            <a:spLocks noGrp="1"/>
          </p:cNvSpPr>
          <p:nvPr>
            <p:ph idx="1"/>
          </p:nvPr>
        </p:nvSpPr>
        <p:spPr>
          <a:xfrm>
            <a:off x="556180" y="747423"/>
            <a:ext cx="10313253" cy="5652159"/>
          </a:xfrm>
        </p:spPr>
        <p:txBody>
          <a:bodyPr>
            <a:normAutofit fontScale="92500" lnSpcReduction="20000"/>
          </a:bodyPr>
          <a:lstStyle/>
          <a:p>
            <a:pPr lvl="0" hangingPunct="0"/>
            <a:r>
              <a:rPr lang="en-US" sz="2400" dirty="0"/>
              <a:t>All homework will be posted daily on my webpage, under the </a:t>
            </a:r>
            <a:r>
              <a:rPr lang="en-US" sz="2400" b="1" i="1" dirty="0"/>
              <a:t>Downloads List</a:t>
            </a:r>
            <a:r>
              <a:rPr lang="en-US" sz="2400" b="1" dirty="0"/>
              <a:t> </a:t>
            </a:r>
          </a:p>
          <a:p>
            <a:pPr marL="0" lvl="0" indent="0" hangingPunct="0">
              <a:buNone/>
            </a:pPr>
            <a:r>
              <a:rPr lang="en-US" sz="2400" b="1" dirty="0">
                <a:hlinkClick r:id="rId2"/>
              </a:rPr>
              <a:t>http://www.summithill.org/teacherpage?section=home&amp;teacher=223&amp;page=149</a:t>
            </a:r>
            <a:endParaRPr lang="en-US" sz="2400" b="1" dirty="0"/>
          </a:p>
          <a:p>
            <a:pPr marL="0" lvl="0" indent="0" hangingPunct="0">
              <a:buNone/>
            </a:pPr>
            <a:endParaRPr lang="en-US" sz="2400" b="1" dirty="0"/>
          </a:p>
          <a:p>
            <a:pPr lvl="0" hangingPunct="0"/>
            <a:r>
              <a:rPr lang="en-US" sz="2400" dirty="0"/>
              <a:t>Students will be responsible for grading their own assignments.  It is important that they are honest when checking their work and to ask questions when necessary.  Once again, failure to do so may result in students struggling with the assessments.</a:t>
            </a:r>
            <a:r>
              <a:rPr lang="en-US" sz="2400" b="1" dirty="0"/>
              <a:t> </a:t>
            </a:r>
            <a:endParaRPr lang="en-US" sz="2400" dirty="0"/>
          </a:p>
          <a:p>
            <a:pPr lvl="0" hangingPunct="0"/>
            <a:r>
              <a:rPr lang="en-US" sz="2400" dirty="0"/>
              <a:t>Students can do corrections on homework.  Students are to complete corrections on a separate sheet of paper with appropriate work.  Students are to attach the original assignment to the corrections and turn it in by the next school day.  Homework corrections will not be accepted beyond that time.</a:t>
            </a:r>
            <a:r>
              <a:rPr lang="en-US" sz="2400" b="1" dirty="0"/>
              <a:t> </a:t>
            </a:r>
            <a:endParaRPr lang="en-US" sz="2400" dirty="0"/>
          </a:p>
          <a:p>
            <a:pPr lvl="0" hangingPunct="0"/>
            <a:r>
              <a:rPr lang="en-US" sz="2400" dirty="0"/>
              <a:t>All homework and classwork will be kept in a three-ring binder, separating each unit with a subject divider.  Students are </a:t>
            </a:r>
            <a:r>
              <a:rPr lang="en-US" sz="2400" b="1" i="1" dirty="0"/>
              <a:t>NOT</a:t>
            </a:r>
            <a:r>
              <a:rPr lang="en-US" sz="2400" dirty="0"/>
              <a:t> allowed to throw these assignments out until they are directed to do so.  </a:t>
            </a:r>
            <a:r>
              <a:rPr lang="en-US" sz="2400" b="1" i="1" dirty="0"/>
              <a:t>NO EXCEPTIONS</a:t>
            </a:r>
            <a:endParaRPr lang="en-US" sz="2400" dirty="0"/>
          </a:p>
          <a:p>
            <a:pPr marL="0" indent="0" hangingPunct="0">
              <a:buNone/>
            </a:pPr>
            <a:endParaRPr lang="en-US" sz="2400" dirty="0"/>
          </a:p>
          <a:p>
            <a:pPr marL="0" indent="0">
              <a:buNone/>
            </a:pPr>
            <a:endParaRPr lang="en-US" dirty="0"/>
          </a:p>
        </p:txBody>
      </p:sp>
    </p:spTree>
    <p:extLst>
      <p:ext uri="{BB962C8B-B14F-4D97-AF65-F5344CB8AC3E}">
        <p14:creationId xmlns:p14="http://schemas.microsoft.com/office/powerpoint/2010/main" val="209886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7F5DF6-FF36-47A9-91AC-1B3EE4262950}"/>
              </a:ext>
            </a:extLst>
          </p:cNvPr>
          <p:cNvSpPr>
            <a:spLocks noGrp="1"/>
          </p:cNvSpPr>
          <p:nvPr>
            <p:ph type="title"/>
          </p:nvPr>
        </p:nvSpPr>
        <p:spPr/>
        <p:txBody>
          <a:bodyPr/>
          <a:lstStyle/>
          <a:p>
            <a:r>
              <a:rPr lang="en-US" b="1" dirty="0"/>
              <a:t>SUMMATIVE ASSESSMENTS:</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8F80339B-CB88-4637-AAAF-8DFC297B4E76}"/>
              </a:ext>
            </a:extLst>
          </p:cNvPr>
          <p:cNvSpPr>
            <a:spLocks noGrp="1"/>
          </p:cNvSpPr>
          <p:nvPr>
            <p:ph idx="1"/>
          </p:nvPr>
        </p:nvSpPr>
        <p:spPr>
          <a:xfrm>
            <a:off x="677334" y="1623262"/>
            <a:ext cx="8596668" cy="3880773"/>
          </a:xfrm>
        </p:spPr>
        <p:txBody>
          <a:bodyPr/>
          <a:lstStyle/>
          <a:p>
            <a:pPr lvl="0" hangingPunct="0"/>
            <a:r>
              <a:rPr lang="en-US" sz="2400" dirty="0"/>
              <a:t>For each assessment given, students will be expected to document the amount of time they spent, within that week, preparing for this assessment.  Based on the amount, students will also give a prediction of what they think they will earn on that assessment.  This will allow students to reflect and take responsibility for their learning. </a:t>
            </a:r>
          </a:p>
          <a:p>
            <a:pPr marL="0" indent="0" hangingPunct="0">
              <a:buNone/>
            </a:pPr>
            <a:endParaRPr lang="en-US" sz="2400" dirty="0"/>
          </a:p>
          <a:p>
            <a:pPr lvl="0" hangingPunct="0"/>
            <a:r>
              <a:rPr lang="en-US" sz="2400" dirty="0"/>
              <a:t>For corrections on a summative…</a:t>
            </a:r>
          </a:p>
          <a:p>
            <a:pPr marL="0" indent="0">
              <a:buNone/>
            </a:pPr>
            <a:endParaRPr lang="en-US" dirty="0"/>
          </a:p>
        </p:txBody>
      </p:sp>
    </p:spTree>
    <p:extLst>
      <p:ext uri="{BB962C8B-B14F-4D97-AF65-F5344CB8AC3E}">
        <p14:creationId xmlns:p14="http://schemas.microsoft.com/office/powerpoint/2010/main" val="2535652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69B22B7D-3C2A-401E-94E4-D658911E8554}"/>
              </a:ext>
            </a:extLst>
          </p:cNvPr>
          <p:cNvPicPr>
            <a:picLocks noChangeAspect="1"/>
          </p:cNvPicPr>
          <p:nvPr/>
        </p:nvPicPr>
        <p:blipFill>
          <a:blip r:embed="rId2"/>
          <a:stretch>
            <a:fillRect/>
          </a:stretch>
        </p:blipFill>
        <p:spPr>
          <a:xfrm>
            <a:off x="5954222" y="259491"/>
            <a:ext cx="5481366" cy="5016844"/>
          </a:xfrm>
          <a:prstGeom prst="rect">
            <a:avLst/>
          </a:prstGeom>
        </p:spPr>
      </p:pic>
      <p:pic>
        <p:nvPicPr>
          <p:cNvPr id="6" name="Picture 5">
            <a:extLst>
              <a:ext uri="{FF2B5EF4-FFF2-40B4-BE49-F238E27FC236}">
                <a16:creationId xmlns:a16="http://schemas.microsoft.com/office/drawing/2014/main" xmlns="" id="{C36E6963-78FA-443E-855A-13A7E1D898B8}"/>
              </a:ext>
            </a:extLst>
          </p:cNvPr>
          <p:cNvPicPr>
            <a:picLocks noChangeAspect="1"/>
          </p:cNvPicPr>
          <p:nvPr/>
        </p:nvPicPr>
        <p:blipFill>
          <a:blip r:embed="rId3"/>
          <a:stretch>
            <a:fillRect/>
          </a:stretch>
        </p:blipFill>
        <p:spPr>
          <a:xfrm>
            <a:off x="6366042" y="5276335"/>
            <a:ext cx="5069546" cy="1538757"/>
          </a:xfrm>
          <a:prstGeom prst="rect">
            <a:avLst/>
          </a:prstGeom>
        </p:spPr>
      </p:pic>
      <p:sp>
        <p:nvSpPr>
          <p:cNvPr id="2" name="Content Placeholder 1"/>
          <p:cNvSpPr>
            <a:spLocks noGrp="1"/>
          </p:cNvSpPr>
          <p:nvPr>
            <p:ph idx="1"/>
          </p:nvPr>
        </p:nvSpPr>
        <p:spPr/>
        <p:txBody>
          <a:bodyPr/>
          <a:lstStyle/>
          <a:p>
            <a:endParaRPr lang="en-US"/>
          </a:p>
        </p:txBody>
      </p:sp>
      <p:pic>
        <p:nvPicPr>
          <p:cNvPr id="7" name="Picture 6"/>
          <p:cNvPicPr>
            <a:picLocks noChangeAspect="1"/>
          </p:cNvPicPr>
          <p:nvPr/>
        </p:nvPicPr>
        <p:blipFill>
          <a:blip r:embed="rId4"/>
          <a:stretch>
            <a:fillRect/>
          </a:stretch>
        </p:blipFill>
        <p:spPr>
          <a:xfrm>
            <a:off x="135463" y="401781"/>
            <a:ext cx="5832571" cy="5680364"/>
          </a:xfrm>
          <a:prstGeom prst="rect">
            <a:avLst/>
          </a:prstGeom>
        </p:spPr>
      </p:pic>
      <p:pic>
        <p:nvPicPr>
          <p:cNvPr id="8" name="Picture 7"/>
          <p:cNvPicPr>
            <a:picLocks noChangeAspect="1"/>
          </p:cNvPicPr>
          <p:nvPr/>
        </p:nvPicPr>
        <p:blipFill>
          <a:blip r:embed="rId5"/>
          <a:stretch>
            <a:fillRect/>
          </a:stretch>
        </p:blipFill>
        <p:spPr>
          <a:xfrm>
            <a:off x="103909" y="169959"/>
            <a:ext cx="5738526" cy="6223913"/>
          </a:xfrm>
          <a:prstGeom prst="rect">
            <a:avLst/>
          </a:prstGeom>
        </p:spPr>
      </p:pic>
    </p:spTree>
    <p:extLst>
      <p:ext uri="{BB962C8B-B14F-4D97-AF65-F5344CB8AC3E}">
        <p14:creationId xmlns:p14="http://schemas.microsoft.com/office/powerpoint/2010/main" val="1023455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pic>
        <p:nvPicPr>
          <p:cNvPr id="3" name="Picture 2"/>
          <p:cNvPicPr>
            <a:picLocks noChangeAspect="1"/>
          </p:cNvPicPr>
          <p:nvPr/>
        </p:nvPicPr>
        <p:blipFill>
          <a:blip r:embed="rId2"/>
          <a:stretch>
            <a:fillRect/>
          </a:stretch>
        </p:blipFill>
        <p:spPr>
          <a:xfrm>
            <a:off x="598652" y="0"/>
            <a:ext cx="10994696" cy="6858000"/>
          </a:xfrm>
          <a:prstGeom prst="rect">
            <a:avLst/>
          </a:prstGeom>
        </p:spPr>
      </p:pic>
    </p:spTree>
    <p:extLst>
      <p:ext uri="{BB962C8B-B14F-4D97-AF65-F5344CB8AC3E}">
        <p14:creationId xmlns:p14="http://schemas.microsoft.com/office/powerpoint/2010/main" val="107227073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2796</TotalTime>
  <Words>573</Words>
  <Application>Microsoft Office PowerPoint</Application>
  <PresentationFormat>Widescreen</PresentationFormat>
  <Paragraphs>65</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Comic Sans MS</vt:lpstr>
      <vt:lpstr>Times New Roman</vt:lpstr>
      <vt:lpstr>Trebuchet MS</vt:lpstr>
      <vt:lpstr>Wingdings</vt:lpstr>
      <vt:lpstr>Wingdings 3</vt:lpstr>
      <vt:lpstr>Facet</vt:lpstr>
      <vt:lpstr>Curriculum Night 8th Grade Mathematics</vt:lpstr>
      <vt:lpstr>Resources: </vt:lpstr>
      <vt:lpstr>CLASSROOM RULES </vt:lpstr>
      <vt:lpstr>Student Expectations: </vt:lpstr>
      <vt:lpstr>PowerPoint Presentation</vt:lpstr>
      <vt:lpstr>HOMEWORK:   </vt:lpstr>
      <vt:lpstr>SUMMATIVE ASSESSMENTS: </vt:lpstr>
      <vt:lpstr>PowerPoint Presentation</vt:lpstr>
      <vt:lpstr>PowerPoint Presentation</vt:lpstr>
      <vt:lpstr>PowerPoint Presentation</vt:lpstr>
      <vt:lpstr>PowerPoint Presentation</vt:lpstr>
      <vt:lpstr>PowerPoint Presentation</vt:lpstr>
      <vt:lpstr> EXTRA HELP</vt:lpstr>
      <vt:lpstr> EXTRA HELP</vt:lpstr>
      <vt:lpstr>Contact Information:</vt:lpstr>
      <vt:lpstr>We are looking forward to a great school year!   </vt:lpstr>
      <vt:lpstr>Materials</vt:lpstr>
      <vt:lpstr>Tentative List of Concepts to be Covered: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Night</dc:title>
  <dc:creator>Lisa Carlson</dc:creator>
  <cp:lastModifiedBy>miryam zayed</cp:lastModifiedBy>
  <cp:revision>79</cp:revision>
  <dcterms:created xsi:type="dcterms:W3CDTF">2014-08-25T22:35:44Z</dcterms:created>
  <dcterms:modified xsi:type="dcterms:W3CDTF">2018-08-23T13:54:45Z</dcterms:modified>
</cp:coreProperties>
</file>