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Lst>
  <p:sldIdLst>
    <p:sldId id="256" r:id="rId5"/>
    <p:sldId id="257" r:id="rId6"/>
    <p:sldId id="258" r:id="rId7"/>
    <p:sldId id="259" r:id="rId8"/>
    <p:sldId id="260" r:id="rId9"/>
    <p:sldId id="261"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E021B1-01CF-7E65-D94B-62A5E7F4CC72}" v="135" dt="2021-08-23T15:14:20.356"/>
    <p1510:client id="{A6FC0FCB-56EA-41EB-8291-B3F280058724}" v="2778" dt="2020-08-28T22:25:34.710"/>
    <p1510:client id="{B482A2E2-50B1-4B0D-B579-B733AA7F3F29}" v="12" dt="2020-08-28T22:50:08.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er Ostrowski" userId="S::aostrowski@summithill.org::1d56e754-4f10-40f0-89d3-3cb2a77473b7" providerId="AD" clId="Web-{8BE021B1-01CF-7E65-D94B-62A5E7F4CC72}"/>
    <pc:docChg chg="modSld">
      <pc:chgData name="Amber Ostrowski" userId="S::aostrowski@summithill.org::1d56e754-4f10-40f0-89d3-3cb2a77473b7" providerId="AD" clId="Web-{8BE021B1-01CF-7E65-D94B-62A5E7F4CC72}" dt="2021-08-23T15:14:20.356" v="59"/>
      <pc:docMkLst>
        <pc:docMk/>
      </pc:docMkLst>
      <pc:sldChg chg="modSp modMedia">
        <pc:chgData name="Amber Ostrowski" userId="S::aostrowski@summithill.org::1d56e754-4f10-40f0-89d3-3cb2a77473b7" providerId="AD" clId="Web-{8BE021B1-01CF-7E65-D94B-62A5E7F4CC72}" dt="2021-08-23T15:14:20.356" v="59"/>
        <pc:sldMkLst>
          <pc:docMk/>
          <pc:sldMk cId="109857222" sldId="256"/>
        </pc:sldMkLst>
        <pc:spChg chg="mod">
          <ac:chgData name="Amber Ostrowski" userId="S::aostrowski@summithill.org::1d56e754-4f10-40f0-89d3-3cb2a77473b7" providerId="AD" clId="Web-{8BE021B1-01CF-7E65-D94B-62A5E7F4CC72}" dt="2021-08-23T15:10:58.053" v="2" actId="20577"/>
          <ac:spMkLst>
            <pc:docMk/>
            <pc:sldMk cId="109857222" sldId="256"/>
            <ac:spMk id="3" creationId="{00000000-0000-0000-0000-000000000000}"/>
          </ac:spMkLst>
        </pc:spChg>
        <pc:picChg chg="mod">
          <ac:chgData name="Amber Ostrowski" userId="S::aostrowski@summithill.org::1d56e754-4f10-40f0-89d3-3cb2a77473b7" providerId="AD" clId="Web-{8BE021B1-01CF-7E65-D94B-62A5E7F4CC72}" dt="2021-08-23T15:14:20.356" v="59"/>
          <ac:picMkLst>
            <pc:docMk/>
            <pc:sldMk cId="109857222" sldId="256"/>
            <ac:picMk id="8" creationId="{131472ED-8180-4F0A-9377-54A72530E360}"/>
          </ac:picMkLst>
        </pc:picChg>
      </pc:sldChg>
      <pc:sldChg chg="modSp">
        <pc:chgData name="Amber Ostrowski" userId="S::aostrowski@summithill.org::1d56e754-4f10-40f0-89d3-3cb2a77473b7" providerId="AD" clId="Web-{8BE021B1-01CF-7E65-D94B-62A5E7F4CC72}" dt="2021-08-23T15:11:23.772" v="7" actId="20577"/>
        <pc:sldMkLst>
          <pc:docMk/>
          <pc:sldMk cId="2269478614" sldId="257"/>
        </pc:sldMkLst>
        <pc:spChg chg="mod">
          <ac:chgData name="Amber Ostrowski" userId="S::aostrowski@summithill.org::1d56e754-4f10-40f0-89d3-3cb2a77473b7" providerId="AD" clId="Web-{8BE021B1-01CF-7E65-D94B-62A5E7F4CC72}" dt="2021-08-23T15:11:23.772" v="7" actId="20577"/>
          <ac:spMkLst>
            <pc:docMk/>
            <pc:sldMk cId="2269478614" sldId="257"/>
            <ac:spMk id="2" creationId="{99AEFDD6-D62B-42EE-9004-B6E4A2A3DC95}"/>
          </ac:spMkLst>
        </pc:spChg>
      </pc:sldChg>
      <pc:sldChg chg="modSp">
        <pc:chgData name="Amber Ostrowski" userId="S::aostrowski@summithill.org::1d56e754-4f10-40f0-89d3-3cb2a77473b7" providerId="AD" clId="Web-{8BE021B1-01CF-7E65-D94B-62A5E7F4CC72}" dt="2021-08-23T15:12:30.557" v="56" actId="20577"/>
        <pc:sldMkLst>
          <pc:docMk/>
          <pc:sldMk cId="366765623" sldId="258"/>
        </pc:sldMkLst>
        <pc:spChg chg="mod">
          <ac:chgData name="Amber Ostrowski" userId="S::aostrowski@summithill.org::1d56e754-4f10-40f0-89d3-3cb2a77473b7" providerId="AD" clId="Web-{8BE021B1-01CF-7E65-D94B-62A5E7F4CC72}" dt="2021-08-23T15:12:30.557" v="56" actId="20577"/>
          <ac:spMkLst>
            <pc:docMk/>
            <pc:sldMk cId="366765623" sldId="258"/>
            <ac:spMk id="3" creationId="{A0ED574A-4FC6-4F41-B297-63037EF2F38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8/23/2021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3697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4763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8/23/2021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47746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8/23/2021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430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8/23/2021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19432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2217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9493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325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02019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8/23/2021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237671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8/23/2021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540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8/23/2021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6242317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1" r:id="rId6"/>
    <p:sldLayoutId id="2147483687" r:id="rId7"/>
    <p:sldLayoutId id="2147483688" r:id="rId8"/>
    <p:sldLayoutId id="2147483689" r:id="rId9"/>
    <p:sldLayoutId id="2147483690" r:id="rId10"/>
    <p:sldLayoutId id="2147483692" r:id="rId11"/>
  </p:sldLayoutIdLst>
  <p:hf sldNum="0" hdr="0" ftr="0" dt="0"/>
  <p:txStyles>
    <p:titleStyle>
      <a:lvl1pPr algn="l" defTabSz="457200" rtl="0" eaLnBrk="1" latinLnBrk="0" hangingPunct="1">
        <a:lnSpc>
          <a:spcPct val="100000"/>
        </a:lnSpc>
        <a:spcBef>
          <a:spcPct val="0"/>
        </a:spcBef>
        <a:buNone/>
        <a:defRPr sz="2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hyperlink" Target="https://www.nextgenscience.org/pe/ms-ls1-4-molecules-organisms-structures-and-processes" TargetMode="External"/><Relationship Id="rId5" Type="http://schemas.openxmlformats.org/officeDocument/2006/relationships/hyperlink" Target="https://www.nextgenscience.org/pe/ms-ls1-3-molecules-organisms-structures-and-processes" TargetMode="External"/><Relationship Id="rId4" Type="http://schemas.openxmlformats.org/officeDocument/2006/relationships/hyperlink" Target="https://www.nextgenscience.org/pe/ms-ls1-2-molecules-organisms-structures-and-processes"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hyperlink" Target="https://www.nextgenscience.org/pe/ms-ls2-1-ecosystems-interactions-energy-and-dynamics" TargetMode="External"/><Relationship Id="rId5" Type="http://schemas.openxmlformats.org/officeDocument/2006/relationships/hyperlink" Target="https://www.nextgenscience.org/pe/ms-ls1-6-molecules-organisms-structures-and-processes" TargetMode="External"/><Relationship Id="rId4" Type="http://schemas.openxmlformats.org/officeDocument/2006/relationships/hyperlink" Target="https://www.nextgenscience.org/pe/ms-ls1-5-molecules-organisms-structures-and-processe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hyperlink" Target="https://www.nextgenscience.org/pe/ms-ls3-1-heredity-inheritance-and-variation-traits" TargetMode="Externa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https://www.nextgenscience.org/pe/ms-ls2-5-ecosystems-interactions-energy-and-dynamics" TargetMode="External"/><Relationship Id="rId5" Type="http://schemas.openxmlformats.org/officeDocument/2006/relationships/hyperlink" Target="https://www.nextgenscience.org/pe/ms-ls2-4-ecosystems-interactions-energy-and-dynamics" TargetMode="External"/><Relationship Id="rId4" Type="http://schemas.openxmlformats.org/officeDocument/2006/relationships/hyperlink" Target="https://www.nextgenscience.org/pe/ms-ls2-3-ecosystems-interactions-energy-and-dynamic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extgenscience.org/pe/ms-ls4-4-biological-evolution-unity-and-diversity" TargetMode="External"/><Relationship Id="rId2" Type="http://schemas.openxmlformats.org/officeDocument/2006/relationships/hyperlink" Target="https://www.nextgenscience.org/pe/ms-ls3-2-heredity-inheritance-and-variation-traits" TargetMode="External"/><Relationship Id="rId1" Type="http://schemas.openxmlformats.org/officeDocument/2006/relationships/slideLayout" Target="../slideLayouts/slideLayout2.xml"/><Relationship Id="rId4" Type="http://schemas.openxmlformats.org/officeDocument/2006/relationships/hyperlink" Target="https://www.nextgenscience.org/pe/ms-ls4-5-biological-evolution-unity-and-diversi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5E08B5A8-DE0F-4C1D-9E92-12355020C88A}"/>
              </a:ext>
            </a:extLst>
          </p:cNvPr>
          <p:cNvPicPr>
            <a:picLocks noChangeAspect="1"/>
          </p:cNvPicPr>
          <p:nvPr/>
        </p:nvPicPr>
        <p:blipFill rotWithShape="1">
          <a:blip r:embed="rId4"/>
          <a:srcRect t="2769" r="-2" b="12958"/>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4179E790-E691-4202-B7FA-62924FC8D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7695657-4834-4DEB-A529-4DB28F696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187" y="4219240"/>
            <a:ext cx="11301984" cy="94997"/>
          </a:xfrm>
          <a:prstGeom prst="rect">
            <a:avLst/>
          </a:prstGeom>
          <a:solidFill>
            <a:srgbClr val="AA92CB">
              <a:alpha val="40000"/>
            </a:srgb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65EE0A0-4DA6-4AA2-A475-14DB03C55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76057"/>
            <a:ext cx="11303626" cy="2034709"/>
          </a:xfrm>
          <a:prstGeom prst="rect">
            <a:avLst/>
          </a:prstGeom>
          <a:solidFill>
            <a:schemeClr val="tx1">
              <a:alpha val="50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6DB5293-7EEA-499F-BC82-82AE67214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187" y="4376057"/>
            <a:ext cx="11303626" cy="2034709"/>
          </a:xfrm>
          <a:prstGeom prst="rect">
            <a:avLst/>
          </a:prstGeom>
          <a:solidFill>
            <a:srgbClr val="AA92CB">
              <a:alpha val="40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9599" y="4572000"/>
            <a:ext cx="10965141" cy="895244"/>
          </a:xfrm>
        </p:spPr>
        <p:txBody>
          <a:bodyPr>
            <a:normAutofit/>
          </a:bodyPr>
          <a:lstStyle/>
          <a:p>
            <a:r>
              <a:rPr lang="en-US" sz="4000" dirty="0">
                <a:solidFill>
                  <a:schemeClr val="bg1"/>
                </a:solidFill>
                <a:cs typeface="Calibri Light"/>
              </a:rPr>
              <a:t>Curriculum Night</a:t>
            </a:r>
            <a:endParaRPr lang="en-US" sz="4000" dirty="0">
              <a:solidFill>
                <a:schemeClr val="bg1"/>
              </a:solidFill>
            </a:endParaRPr>
          </a:p>
        </p:txBody>
      </p:sp>
      <p:sp>
        <p:nvSpPr>
          <p:cNvPr id="3" name="Subtitle 2"/>
          <p:cNvSpPr>
            <a:spLocks noGrp="1"/>
          </p:cNvSpPr>
          <p:nvPr>
            <p:ph type="subTitle" idx="1"/>
          </p:nvPr>
        </p:nvSpPr>
        <p:spPr>
          <a:xfrm>
            <a:off x="609598" y="5504576"/>
            <a:ext cx="10965142" cy="447491"/>
          </a:xfrm>
        </p:spPr>
        <p:txBody>
          <a:bodyPr vert="horz" lIns="91440" tIns="45720" rIns="91440" bIns="45720" rtlCol="0">
            <a:normAutofit/>
          </a:bodyPr>
          <a:lstStyle/>
          <a:p>
            <a:pPr>
              <a:lnSpc>
                <a:spcPct val="100000"/>
              </a:lnSpc>
            </a:pPr>
            <a:r>
              <a:rPr lang="en-US" sz="800" dirty="0">
                <a:solidFill>
                  <a:schemeClr val="bg1"/>
                </a:solidFill>
                <a:cs typeface="Calibri"/>
              </a:rPr>
              <a:t>Mrs. Ostrowski</a:t>
            </a:r>
          </a:p>
          <a:p>
            <a:pPr>
              <a:lnSpc>
                <a:spcPct val="100000"/>
              </a:lnSpc>
            </a:pPr>
            <a:r>
              <a:rPr lang="en-US" sz="800" dirty="0">
                <a:solidFill>
                  <a:schemeClr val="bg1"/>
                </a:solidFill>
                <a:cs typeface="Calibri"/>
              </a:rPr>
              <a:t>7th grade science 2021/2022</a:t>
            </a:r>
          </a:p>
        </p:txBody>
      </p:sp>
      <p:pic>
        <p:nvPicPr>
          <p:cNvPr id="8" name="Audio 7">
            <a:hlinkClick r:id="" action="ppaction://media"/>
            <a:extLst>
              <a:ext uri="{FF2B5EF4-FFF2-40B4-BE49-F238E27FC236}">
                <a16:creationId xmlns:a16="http://schemas.microsoft.com/office/drawing/2014/main" id="{131472ED-8180-4F0A-9377-54A72530E36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39384" y="6262077"/>
            <a:ext cx="150447" cy="91831"/>
          </a:xfrm>
          <a:prstGeom prst="rect">
            <a:avLst/>
          </a:prstGeom>
        </p:spPr>
      </p:pic>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slow" p14:dur="2000" advTm="10902"/>
    </mc:Choice>
    <mc:Fallback xmlns="">
      <p:transition spd="slow" advTm="109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AEFDD6-D62B-42EE-9004-B6E4A2A3DC95}"/>
              </a:ext>
            </a:extLst>
          </p:cNvPr>
          <p:cNvSpPr>
            <a:spLocks noGrp="1"/>
          </p:cNvSpPr>
          <p:nvPr>
            <p:ph type="title"/>
          </p:nvPr>
        </p:nvSpPr>
        <p:spPr>
          <a:xfrm>
            <a:off x="581193" y="702156"/>
            <a:ext cx="4076153" cy="5156642"/>
          </a:xfrm>
        </p:spPr>
        <p:txBody>
          <a:bodyPr anchor="ctr">
            <a:normAutofit/>
          </a:bodyPr>
          <a:lstStyle/>
          <a:p>
            <a:r>
              <a:rPr lang="en-US" dirty="0">
                <a:solidFill>
                  <a:schemeClr val="tx2"/>
                </a:solidFill>
              </a:rPr>
              <a:t>Objectives for the  2021/2022 </a:t>
            </a:r>
            <a:br>
              <a:rPr lang="en-US" dirty="0">
                <a:solidFill>
                  <a:schemeClr val="tx2"/>
                </a:solidFill>
              </a:rPr>
            </a:br>
            <a:r>
              <a:rPr lang="en-US" dirty="0">
                <a:solidFill>
                  <a:schemeClr val="tx2"/>
                </a:solidFill>
              </a:rPr>
              <a:t>school year</a:t>
            </a:r>
          </a:p>
        </p:txBody>
      </p:sp>
      <p:sp>
        <p:nvSpPr>
          <p:cNvPr id="6" name="Rectangle 9">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Rectangle 11">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7BCC67A-A616-4679-89A5-860E56347D8E}"/>
              </a:ext>
            </a:extLst>
          </p:cNvPr>
          <p:cNvSpPr>
            <a:spLocks noGrp="1"/>
          </p:cNvSpPr>
          <p:nvPr>
            <p:ph idx="1"/>
          </p:nvPr>
        </p:nvSpPr>
        <p:spPr>
          <a:xfrm>
            <a:off x="4776743" y="702156"/>
            <a:ext cx="6484091" cy="5156643"/>
          </a:xfrm>
        </p:spPr>
        <p:txBody>
          <a:bodyPr>
            <a:normAutofit/>
          </a:bodyPr>
          <a:lstStyle/>
          <a:p>
            <a:pPr marL="0" indent="0">
              <a:buNone/>
            </a:pPr>
            <a:r>
              <a:rPr lang="en-US" dirty="0"/>
              <a:t>1. Students will learn the established curriculum in a safe and nurturing environment. (See NGSS at the end of the PowerPoint)</a:t>
            </a:r>
          </a:p>
          <a:p>
            <a:pPr marL="0" indent="0">
              <a:buNone/>
            </a:pPr>
            <a:r>
              <a:rPr lang="en-US" dirty="0"/>
              <a:t>2. Students will be able to measure and convert in metric units.</a:t>
            </a:r>
          </a:p>
          <a:p>
            <a:pPr marL="0" indent="0">
              <a:buNone/>
            </a:pPr>
            <a:r>
              <a:rPr lang="en-US" dirty="0"/>
              <a:t>3. Students will successfully and safely complete a science lab.</a:t>
            </a:r>
          </a:p>
          <a:p>
            <a:pPr marL="0" indent="0">
              <a:buNone/>
            </a:pPr>
            <a:r>
              <a:rPr lang="en-US" dirty="0"/>
              <a:t>4. Students will be able to write up a lab report in the specified way.</a:t>
            </a:r>
          </a:p>
          <a:p>
            <a:pPr marL="0" indent="0">
              <a:buNone/>
            </a:pPr>
            <a:r>
              <a:rPr lang="en-US" dirty="0"/>
              <a:t>5. Students will be able to  work independently, as well as, work in cooperative groups throughout the year.</a:t>
            </a:r>
          </a:p>
          <a:p>
            <a:pPr marL="0" indent="0">
              <a:buNone/>
            </a:pPr>
            <a:r>
              <a:rPr lang="en-US" dirty="0"/>
              <a:t>6. Students will be able to complete the scientific method in its correct order.</a:t>
            </a:r>
          </a:p>
          <a:p>
            <a:pPr marL="0" indent="0">
              <a:buNone/>
            </a:pPr>
            <a:r>
              <a:rPr lang="en-US" dirty="0"/>
              <a:t>7. Students will be an advocate for their own learning throughout the year. </a:t>
            </a:r>
          </a:p>
        </p:txBody>
      </p:sp>
      <p:pic>
        <p:nvPicPr>
          <p:cNvPr id="9" name="Audio 8">
            <a:hlinkClick r:id="" action="ppaction://media"/>
            <a:extLst>
              <a:ext uri="{FF2B5EF4-FFF2-40B4-BE49-F238E27FC236}">
                <a16:creationId xmlns:a16="http://schemas.microsoft.com/office/drawing/2014/main" id="{B2C5EAFB-EE8B-4270-8BE2-C835820ABCF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269478614"/>
      </p:ext>
    </p:extLst>
  </p:cSld>
  <p:clrMapOvr>
    <a:masterClrMapping/>
  </p:clrMapOvr>
  <mc:AlternateContent xmlns:mc="http://schemas.openxmlformats.org/markup-compatibility/2006" xmlns:p14="http://schemas.microsoft.com/office/powerpoint/2010/main">
    <mc:Choice Requires="p14">
      <p:transition spd="slow" p14:dur="2000" advTm="120219"/>
    </mc:Choice>
    <mc:Fallback xmlns="">
      <p:transition spd="slow" advTm="1202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B47BF-F3D0-4678-9B20-DA45E1BCA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C46683-9485-46D8-83D6-5F857BA5C4A9}"/>
              </a:ext>
            </a:extLst>
          </p:cNvPr>
          <p:cNvSpPr>
            <a:spLocks noGrp="1"/>
          </p:cNvSpPr>
          <p:nvPr>
            <p:ph type="title"/>
          </p:nvPr>
        </p:nvSpPr>
        <p:spPr>
          <a:xfrm>
            <a:off x="581192" y="1124999"/>
            <a:ext cx="4076149" cy="4608003"/>
          </a:xfrm>
        </p:spPr>
        <p:txBody>
          <a:bodyPr anchor="ctr">
            <a:normAutofit/>
          </a:bodyPr>
          <a:lstStyle/>
          <a:p>
            <a:r>
              <a:rPr lang="en-US" sz="4000" dirty="0">
                <a:solidFill>
                  <a:schemeClr val="accent1"/>
                </a:solidFill>
              </a:rPr>
              <a:t>Resources</a:t>
            </a:r>
          </a:p>
        </p:txBody>
      </p:sp>
      <p:sp>
        <p:nvSpPr>
          <p:cNvPr id="10" name="Rectangle 9">
            <a:extLst>
              <a:ext uri="{FF2B5EF4-FFF2-40B4-BE49-F238E27FC236}">
                <a16:creationId xmlns:a16="http://schemas.microsoft.com/office/drawing/2014/main" id="{19334917-3673-4EF2-BA7C-CC83AEEEA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E1589AE1-C0FC-4B66-9C0D-9EB92F40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0ED574A-4FC6-4F41-B297-63037EF2F384}"/>
              </a:ext>
            </a:extLst>
          </p:cNvPr>
          <p:cNvSpPr>
            <a:spLocks noGrp="1"/>
          </p:cNvSpPr>
          <p:nvPr>
            <p:ph idx="1"/>
          </p:nvPr>
        </p:nvSpPr>
        <p:spPr>
          <a:xfrm>
            <a:off x="5117586" y="1124998"/>
            <a:ext cx="6143248" cy="4608003"/>
          </a:xfrm>
        </p:spPr>
        <p:txBody>
          <a:bodyPr>
            <a:normAutofit/>
          </a:bodyPr>
          <a:lstStyle/>
          <a:p>
            <a:pPr marL="0" indent="0">
              <a:lnSpc>
                <a:spcPct val="100000"/>
              </a:lnSpc>
              <a:buNone/>
            </a:pPr>
            <a:r>
              <a:rPr lang="en-US" sz="1600" dirty="0"/>
              <a:t>1. Schoology is the platform to house lesson plans, assignments, videos etc. During remote learning.</a:t>
            </a:r>
          </a:p>
          <a:p>
            <a:pPr marL="0" indent="0">
              <a:lnSpc>
                <a:spcPct val="100000"/>
              </a:lnSpc>
              <a:buNone/>
            </a:pPr>
            <a:r>
              <a:rPr lang="en-US" sz="1600" dirty="0"/>
              <a:t>2. Textbooks- All books are in the classroom, as well as, in </a:t>
            </a:r>
            <a:r>
              <a:rPr lang="en-US" sz="1600" dirty="0" err="1"/>
              <a:t>schoology</a:t>
            </a:r>
            <a:r>
              <a:rPr lang="en-US" sz="1600" dirty="0"/>
              <a:t> for students to utilize.</a:t>
            </a:r>
          </a:p>
          <a:p>
            <a:pPr marL="0" indent="0">
              <a:lnSpc>
                <a:spcPct val="100000"/>
              </a:lnSpc>
              <a:buNone/>
            </a:pPr>
            <a:r>
              <a:rPr lang="en-US" sz="1600" dirty="0"/>
              <a:t>3. Gizmos are an online laboratory activity that we will utilize. I will send the user names and passwords once they are set up.</a:t>
            </a:r>
          </a:p>
          <a:p>
            <a:pPr marL="0" indent="0">
              <a:lnSpc>
                <a:spcPct val="100000"/>
              </a:lnSpc>
              <a:buNone/>
            </a:pPr>
            <a:r>
              <a:rPr lang="en-US" sz="1600" dirty="0"/>
              <a:t>4. Lesson plans- These will be posted on Sunday night in the lesson plan folder on schoology. Daily assignments and activities will be posted under the appropriate folder. Lessons may fluctuate from day to day based on student need.</a:t>
            </a:r>
          </a:p>
          <a:p>
            <a:pPr marL="0" indent="0">
              <a:lnSpc>
                <a:spcPct val="100000"/>
              </a:lnSpc>
              <a:buNone/>
            </a:pPr>
            <a:r>
              <a:rPr lang="en-US" sz="1600" dirty="0"/>
              <a:t>5. Communication- Please feel free to email me with any questions or concerns you have. I do send out weekly updates to let parents and students know what may be coming up in class.  I also utilize the remind app for texting purposes. The chats are private, and are not shared. </a:t>
            </a:r>
          </a:p>
        </p:txBody>
      </p:sp>
      <p:pic>
        <p:nvPicPr>
          <p:cNvPr id="4" name="Audio 3">
            <a:hlinkClick r:id="" action="ppaction://media"/>
            <a:extLst>
              <a:ext uri="{FF2B5EF4-FFF2-40B4-BE49-F238E27FC236}">
                <a16:creationId xmlns:a16="http://schemas.microsoft.com/office/drawing/2014/main" id="{17DF4724-5006-42C3-8044-2150C2C9BEF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667656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89499"/>
    </mc:Choice>
    <mc:Fallback xmlns="">
      <p:transition spd="slow" advTm="894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3020-05BC-41D5-9604-F6C4722EEC7F}"/>
              </a:ext>
            </a:extLst>
          </p:cNvPr>
          <p:cNvSpPr>
            <a:spLocks noGrp="1"/>
          </p:cNvSpPr>
          <p:nvPr>
            <p:ph type="title"/>
          </p:nvPr>
        </p:nvSpPr>
        <p:spPr/>
        <p:txBody>
          <a:bodyPr/>
          <a:lstStyle/>
          <a:p>
            <a:r>
              <a:rPr lang="en-US" dirty="0"/>
              <a:t>NGSS- Next generation science standards</a:t>
            </a:r>
          </a:p>
        </p:txBody>
      </p:sp>
      <p:sp>
        <p:nvSpPr>
          <p:cNvPr id="3" name="Content Placeholder 2">
            <a:extLst>
              <a:ext uri="{FF2B5EF4-FFF2-40B4-BE49-F238E27FC236}">
                <a16:creationId xmlns:a16="http://schemas.microsoft.com/office/drawing/2014/main" id="{9B92E858-BBAD-4397-B71B-03DD15AA6FEF}"/>
              </a:ext>
            </a:extLst>
          </p:cNvPr>
          <p:cNvSpPr>
            <a:spLocks noGrp="1"/>
          </p:cNvSpPr>
          <p:nvPr>
            <p:ph idx="1"/>
          </p:nvPr>
        </p:nvSpPr>
        <p:spPr/>
        <p:txBody>
          <a:bodyPr>
            <a:normAutofit lnSpcReduction="10000"/>
          </a:bodyPr>
          <a:lstStyle/>
          <a:p>
            <a:pPr marL="305435" indent="-305435"/>
            <a:r>
              <a:rPr lang="en-US" b="1" dirty="0">
                <a:hlinkClick r:id="rId4"/>
              </a:rPr>
              <a:t>MS-LS1-2 From Molecules to Organisms: Structures and Processes</a:t>
            </a:r>
            <a:endParaRPr lang="en-US" dirty="0"/>
          </a:p>
          <a:p>
            <a:pPr marL="305435" indent="-305435"/>
            <a:r>
              <a:rPr lang="en-US" dirty="0">
                <a:ea typeface="+mn-lt"/>
                <a:cs typeface="+mn-lt"/>
              </a:rPr>
              <a:t>Develop and use a model to describe the function of a cell as a whole and ways parts of cells contribute to the function.</a:t>
            </a:r>
            <a:endParaRPr lang="en-US" dirty="0"/>
          </a:p>
          <a:p>
            <a:pPr marL="305435" indent="-305435"/>
            <a:r>
              <a:rPr lang="en-US" b="1" u="sng" dirty="0">
                <a:hlinkClick r:id="rId5"/>
              </a:rPr>
              <a:t>MS-LS1-3 From Molecules to Organisms: Structures and Processes</a:t>
            </a:r>
            <a:endParaRPr lang="en-US" dirty="0"/>
          </a:p>
          <a:p>
            <a:pPr marL="305435" indent="-305435"/>
            <a:r>
              <a:rPr lang="en-US" dirty="0">
                <a:ea typeface="+mn-lt"/>
                <a:cs typeface="+mn-lt"/>
              </a:rPr>
              <a:t>Use argument supported by evidence for how the body is a system of interacting subsystems composed of groups of cells.</a:t>
            </a:r>
            <a:endParaRPr lang="en-US" dirty="0"/>
          </a:p>
          <a:p>
            <a:pPr marL="305435" indent="-305435"/>
            <a:r>
              <a:rPr lang="en-US" b="1" dirty="0">
                <a:hlinkClick r:id="rId6"/>
              </a:rPr>
              <a:t>MS-LS1-4 From Molecules to Organisms: Structures and Processes</a:t>
            </a:r>
            <a:endParaRPr lang="en-US" dirty="0"/>
          </a:p>
          <a:p>
            <a:pPr marL="305435" indent="-305435"/>
            <a:r>
              <a:rPr lang="en-US" dirty="0">
                <a:ea typeface="+mn-lt"/>
                <a:cs typeface="+mn-lt"/>
              </a:rPr>
              <a:t>Use argument based on empirical evidence and scientific reasoning to support an explanation for how characteristic animal behaviors and specialized plant structures affect the probability of successful reproduction of animals and plants respectively</a:t>
            </a:r>
            <a:endParaRPr lang="en-US" dirty="0"/>
          </a:p>
          <a:p>
            <a:pPr marL="305435" indent="-305435"/>
            <a:endParaRPr lang="en-US" dirty="0"/>
          </a:p>
        </p:txBody>
      </p:sp>
      <p:pic>
        <p:nvPicPr>
          <p:cNvPr id="4" name="Audio 3">
            <a:hlinkClick r:id="" action="ppaction://media"/>
            <a:extLst>
              <a:ext uri="{FF2B5EF4-FFF2-40B4-BE49-F238E27FC236}">
                <a16:creationId xmlns:a16="http://schemas.microsoft.com/office/drawing/2014/main" id="{A1716D2B-0346-4721-ACF1-8A5CF21921A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261448562"/>
      </p:ext>
    </p:extLst>
  </p:cSld>
  <p:clrMapOvr>
    <a:masterClrMapping/>
  </p:clrMapOvr>
  <mc:AlternateContent xmlns:mc="http://schemas.openxmlformats.org/markup-compatibility/2006" xmlns:p14="http://schemas.microsoft.com/office/powerpoint/2010/main">
    <mc:Choice Requires="p14">
      <p:transition spd="slow" p14:dur="2000" advTm="33028"/>
    </mc:Choice>
    <mc:Fallback xmlns="">
      <p:transition spd="slow" advTm="330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26AC9-3F30-4F81-859C-317967967A3E}"/>
              </a:ext>
            </a:extLst>
          </p:cNvPr>
          <p:cNvSpPr>
            <a:spLocks noGrp="1"/>
          </p:cNvSpPr>
          <p:nvPr>
            <p:ph type="title"/>
          </p:nvPr>
        </p:nvSpPr>
        <p:spPr/>
        <p:txBody>
          <a:bodyPr/>
          <a:lstStyle/>
          <a:p>
            <a:r>
              <a:rPr lang="en-US" dirty="0"/>
              <a:t>NGSS Continued</a:t>
            </a:r>
          </a:p>
        </p:txBody>
      </p:sp>
      <p:sp>
        <p:nvSpPr>
          <p:cNvPr id="3" name="Content Placeholder 2">
            <a:extLst>
              <a:ext uri="{FF2B5EF4-FFF2-40B4-BE49-F238E27FC236}">
                <a16:creationId xmlns:a16="http://schemas.microsoft.com/office/drawing/2014/main" id="{7BF758FB-F921-47F9-8859-7DBF8C97F81F}"/>
              </a:ext>
            </a:extLst>
          </p:cNvPr>
          <p:cNvSpPr>
            <a:spLocks noGrp="1"/>
          </p:cNvSpPr>
          <p:nvPr>
            <p:ph idx="1"/>
          </p:nvPr>
        </p:nvSpPr>
        <p:spPr/>
        <p:txBody>
          <a:bodyPr/>
          <a:lstStyle/>
          <a:p>
            <a:pPr marL="305435" indent="-305435"/>
            <a:r>
              <a:rPr lang="en-US" b="1" dirty="0">
                <a:hlinkClick r:id="rId4"/>
              </a:rPr>
              <a:t>MS-LS1-5 From Molecules to Organisms: Structures and Processes</a:t>
            </a:r>
            <a:endParaRPr lang="en-US" dirty="0"/>
          </a:p>
          <a:p>
            <a:pPr marL="305435" indent="-305435"/>
            <a:r>
              <a:rPr lang="en-US" dirty="0">
                <a:ea typeface="+mn-lt"/>
                <a:cs typeface="+mn-lt"/>
              </a:rPr>
              <a:t>Construct a scientific explanation based on evidence for how environmental and genetic factors influence the growth of organisms.</a:t>
            </a:r>
            <a:endParaRPr lang="en-US" dirty="0"/>
          </a:p>
          <a:p>
            <a:pPr marL="305435" indent="-305435"/>
            <a:r>
              <a:rPr lang="en-US" b="1" dirty="0">
                <a:hlinkClick r:id="rId5"/>
              </a:rPr>
              <a:t>MS-LS1-6 From Molecules to Organisms: Structures and Processes</a:t>
            </a:r>
            <a:endParaRPr lang="en-US" dirty="0"/>
          </a:p>
          <a:p>
            <a:pPr marL="305435" indent="-305435"/>
            <a:r>
              <a:rPr lang="en-US" dirty="0">
                <a:ea typeface="+mn-lt"/>
                <a:cs typeface="+mn-lt"/>
              </a:rPr>
              <a:t>Construct a scientific explanation based on evidence for the role of photosynthesis in the cycling of matter and flow of energy into and out of organisms.</a:t>
            </a:r>
            <a:endParaRPr lang="en-US" dirty="0"/>
          </a:p>
          <a:p>
            <a:pPr marL="305435" indent="-305435"/>
            <a:r>
              <a:rPr lang="en-US" b="1" dirty="0">
                <a:hlinkClick r:id="rId6"/>
              </a:rPr>
              <a:t>MS-LS2-1 Ecosystems: Interactions, Energy, and Dynamics</a:t>
            </a:r>
            <a:endParaRPr lang="en-US" dirty="0"/>
          </a:p>
          <a:p>
            <a:pPr marL="305435" indent="-305435"/>
            <a:r>
              <a:rPr lang="en-US" dirty="0">
                <a:ea typeface="+mn-lt"/>
                <a:cs typeface="+mn-lt"/>
              </a:rPr>
              <a:t>Analyze and interpret data to provide evidence for the effects of resource availability on organisms and populations of organisms in an ecosystem.</a:t>
            </a:r>
            <a:endParaRPr lang="en-US" dirty="0"/>
          </a:p>
          <a:p>
            <a:pPr marL="305435" indent="-305435"/>
            <a:endParaRPr lang="en-US" dirty="0"/>
          </a:p>
        </p:txBody>
      </p:sp>
      <p:pic>
        <p:nvPicPr>
          <p:cNvPr id="4" name="Audio 3">
            <a:hlinkClick r:id="" action="ppaction://media"/>
            <a:extLst>
              <a:ext uri="{FF2B5EF4-FFF2-40B4-BE49-F238E27FC236}">
                <a16:creationId xmlns:a16="http://schemas.microsoft.com/office/drawing/2014/main" id="{CD9C0112-A15E-4BE7-B4D7-924DFE7D3AD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000535010"/>
      </p:ext>
    </p:extLst>
  </p:cSld>
  <p:clrMapOvr>
    <a:masterClrMapping/>
  </p:clrMapOvr>
  <mc:AlternateContent xmlns:mc="http://schemas.openxmlformats.org/markup-compatibility/2006" xmlns:p14="http://schemas.microsoft.com/office/powerpoint/2010/main">
    <mc:Choice Requires="p14">
      <p:transition spd="slow" p14:dur="2000" advTm="4723"/>
    </mc:Choice>
    <mc:Fallback xmlns="">
      <p:transition spd="slow" advTm="47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A81AC-7472-47C7-A71D-9B175F75359A}"/>
              </a:ext>
            </a:extLst>
          </p:cNvPr>
          <p:cNvSpPr>
            <a:spLocks noGrp="1"/>
          </p:cNvSpPr>
          <p:nvPr>
            <p:ph type="title"/>
          </p:nvPr>
        </p:nvSpPr>
        <p:spPr/>
        <p:txBody>
          <a:bodyPr/>
          <a:lstStyle/>
          <a:p>
            <a:r>
              <a:rPr lang="en-US" dirty="0"/>
              <a:t>NGSS continued</a:t>
            </a:r>
          </a:p>
        </p:txBody>
      </p:sp>
      <p:sp>
        <p:nvSpPr>
          <p:cNvPr id="3" name="Content Placeholder 2">
            <a:extLst>
              <a:ext uri="{FF2B5EF4-FFF2-40B4-BE49-F238E27FC236}">
                <a16:creationId xmlns:a16="http://schemas.microsoft.com/office/drawing/2014/main" id="{28963CBE-86CA-4AF6-A7CA-A66A5AE4D5B6}"/>
              </a:ext>
            </a:extLst>
          </p:cNvPr>
          <p:cNvSpPr>
            <a:spLocks noGrp="1"/>
          </p:cNvSpPr>
          <p:nvPr>
            <p:ph idx="1"/>
          </p:nvPr>
        </p:nvSpPr>
        <p:spPr/>
        <p:txBody>
          <a:bodyPr>
            <a:normAutofit fontScale="92500" lnSpcReduction="10000"/>
          </a:bodyPr>
          <a:lstStyle/>
          <a:p>
            <a:pPr marL="305435" indent="-305435"/>
            <a:r>
              <a:rPr lang="en-US" b="1" dirty="0">
                <a:hlinkClick r:id="rId4"/>
              </a:rPr>
              <a:t>MS-LS2-3 Ecosystems: Interactions, Energy, and Dynamics</a:t>
            </a:r>
            <a:endParaRPr lang="en-US" dirty="0"/>
          </a:p>
          <a:p>
            <a:pPr marL="305435" indent="-305435"/>
            <a:r>
              <a:rPr lang="en-US" dirty="0">
                <a:ea typeface="+mn-lt"/>
                <a:cs typeface="+mn-lt"/>
              </a:rPr>
              <a:t>Develop a model to describe the cycling of matter and flow of energy among living and nonliving parts of an ecosystem.</a:t>
            </a:r>
            <a:endParaRPr lang="en-US" dirty="0"/>
          </a:p>
          <a:p>
            <a:pPr marL="305435" indent="-305435"/>
            <a:r>
              <a:rPr lang="en-US" b="1" dirty="0">
                <a:hlinkClick r:id="rId5"/>
              </a:rPr>
              <a:t>MS-LS2-4 Ecosystems: Interactions, Energy, and Dynamics</a:t>
            </a:r>
            <a:endParaRPr lang="en-US" dirty="0"/>
          </a:p>
          <a:p>
            <a:pPr marL="305435" indent="-305435"/>
            <a:r>
              <a:rPr lang="en-US" dirty="0">
                <a:ea typeface="+mn-lt"/>
                <a:cs typeface="+mn-lt"/>
              </a:rPr>
              <a:t>Construct an argument supported by empirical evidence that changes to physical or biological components of an ecosystem affect populations.</a:t>
            </a:r>
            <a:endParaRPr lang="en-US" dirty="0"/>
          </a:p>
          <a:p>
            <a:pPr marL="305435" indent="-305435"/>
            <a:r>
              <a:rPr lang="en-US" b="1" dirty="0">
                <a:hlinkClick r:id="rId6"/>
              </a:rPr>
              <a:t>MS-LS2-5 Ecosystems: Interactions, Energy, and Dynamics</a:t>
            </a:r>
            <a:endParaRPr lang="en-US" dirty="0"/>
          </a:p>
          <a:p>
            <a:pPr marL="305435" indent="-305435"/>
            <a:r>
              <a:rPr lang="en-US" dirty="0">
                <a:ea typeface="+mn-lt"/>
                <a:cs typeface="+mn-lt"/>
              </a:rPr>
              <a:t>Evaluate competing design solutions for maintaining biodiversity and ecosystem services.*</a:t>
            </a:r>
            <a:endParaRPr lang="en-US" dirty="0"/>
          </a:p>
          <a:p>
            <a:pPr marL="305435" indent="-305435"/>
            <a:r>
              <a:rPr lang="en-US" b="1" dirty="0">
                <a:hlinkClick r:id="rId7"/>
              </a:rPr>
              <a:t>MS-LS3-1 Heredity: Inheritance and Variation of Traits</a:t>
            </a:r>
            <a:endParaRPr lang="en-US" dirty="0"/>
          </a:p>
          <a:p>
            <a:pPr marL="305435" indent="-305435"/>
            <a:r>
              <a:rPr lang="en-US" dirty="0">
                <a:ea typeface="+mn-lt"/>
                <a:cs typeface="+mn-lt"/>
              </a:rPr>
              <a:t>Develop and use a model to describe why structural changes to genes (mutations) located on chromosomes may affect proteins and may result in harmful, beneficial, or neutral effects to the structure and function of the organism.</a:t>
            </a:r>
            <a:endParaRPr lang="en-US" dirty="0"/>
          </a:p>
          <a:p>
            <a:pPr marL="305435" indent="-305435"/>
            <a:endParaRPr lang="en-US" dirty="0"/>
          </a:p>
        </p:txBody>
      </p:sp>
      <p:pic>
        <p:nvPicPr>
          <p:cNvPr id="4" name="Audio 3">
            <a:hlinkClick r:id="" action="ppaction://media"/>
            <a:extLst>
              <a:ext uri="{FF2B5EF4-FFF2-40B4-BE49-F238E27FC236}">
                <a16:creationId xmlns:a16="http://schemas.microsoft.com/office/drawing/2014/main" id="{78ED0945-0E07-4FB3-9F64-F4C66DB1A04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5529591"/>
      </p:ext>
    </p:extLst>
  </p:cSld>
  <p:clrMapOvr>
    <a:masterClrMapping/>
  </p:clrMapOvr>
  <mc:AlternateContent xmlns:mc="http://schemas.openxmlformats.org/markup-compatibility/2006" xmlns:p14="http://schemas.microsoft.com/office/powerpoint/2010/main">
    <mc:Choice Requires="p14">
      <p:transition spd="slow" p14:dur="2000" advTm="19468"/>
    </mc:Choice>
    <mc:Fallback xmlns="">
      <p:transition spd="slow" advTm="194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962E1-78D1-410F-B7B7-D225D0347AC0}"/>
              </a:ext>
            </a:extLst>
          </p:cNvPr>
          <p:cNvSpPr>
            <a:spLocks noGrp="1"/>
          </p:cNvSpPr>
          <p:nvPr>
            <p:ph type="title"/>
          </p:nvPr>
        </p:nvSpPr>
        <p:spPr/>
        <p:txBody>
          <a:bodyPr/>
          <a:lstStyle/>
          <a:p>
            <a:r>
              <a:rPr lang="en-US" dirty="0"/>
              <a:t>Ngss continued</a:t>
            </a:r>
          </a:p>
        </p:txBody>
      </p:sp>
      <p:sp>
        <p:nvSpPr>
          <p:cNvPr id="3" name="Content Placeholder 2">
            <a:extLst>
              <a:ext uri="{FF2B5EF4-FFF2-40B4-BE49-F238E27FC236}">
                <a16:creationId xmlns:a16="http://schemas.microsoft.com/office/drawing/2014/main" id="{2120D402-A300-429F-98F2-880EA0EC93F1}"/>
              </a:ext>
            </a:extLst>
          </p:cNvPr>
          <p:cNvSpPr>
            <a:spLocks noGrp="1"/>
          </p:cNvSpPr>
          <p:nvPr>
            <p:ph idx="1"/>
          </p:nvPr>
        </p:nvSpPr>
        <p:spPr/>
        <p:txBody>
          <a:bodyPr/>
          <a:lstStyle/>
          <a:p>
            <a:pPr marL="305435" indent="-305435"/>
            <a:r>
              <a:rPr lang="en-US" b="1" dirty="0">
                <a:hlinkClick r:id="rId2"/>
              </a:rPr>
              <a:t>MS-LS3-2 Heredity: Inheritance and Variation of Traits</a:t>
            </a:r>
            <a:endParaRPr lang="en-US" dirty="0"/>
          </a:p>
          <a:p>
            <a:pPr marL="305435" indent="-305435"/>
            <a:r>
              <a:rPr lang="en-US" dirty="0">
                <a:ea typeface="+mn-lt"/>
                <a:cs typeface="+mn-lt"/>
              </a:rPr>
              <a:t>Develop and use a model to describe why asexual reproduction results in offspring with identical genetic information and sexual reproduction results in offspring with genetic variation.</a:t>
            </a:r>
            <a:endParaRPr lang="en-US" dirty="0"/>
          </a:p>
          <a:p>
            <a:pPr marL="305435" indent="-305435"/>
            <a:r>
              <a:rPr lang="en-US" b="1" dirty="0">
                <a:hlinkClick r:id="rId3"/>
              </a:rPr>
              <a:t>MS-LS4-4 Biological Evolution: Unity and Diversity</a:t>
            </a:r>
            <a:endParaRPr lang="en-US" dirty="0"/>
          </a:p>
          <a:p>
            <a:pPr marL="305435" indent="-305435"/>
            <a:r>
              <a:rPr lang="en-US" dirty="0">
                <a:ea typeface="+mn-lt"/>
                <a:cs typeface="+mn-lt"/>
              </a:rPr>
              <a:t>Construct an explanation based on evidence that describes how genetic variations of traits in a population increase some individuals’ probability of surviving and reproducing in a specific environment.</a:t>
            </a:r>
            <a:endParaRPr lang="en-US" dirty="0"/>
          </a:p>
          <a:p>
            <a:pPr marL="305435" indent="-305435"/>
            <a:r>
              <a:rPr lang="en-US" b="1" dirty="0">
                <a:hlinkClick r:id="rId4"/>
              </a:rPr>
              <a:t>MS-LS4-5 Biological Evolution: Unity and Diversity</a:t>
            </a:r>
            <a:endParaRPr lang="en-US" dirty="0"/>
          </a:p>
          <a:p>
            <a:pPr marL="305435" indent="-305435"/>
            <a:r>
              <a:rPr lang="en-US" dirty="0">
                <a:ea typeface="+mn-lt"/>
                <a:cs typeface="+mn-lt"/>
              </a:rPr>
              <a:t>Gather and synthesize information about the technologies that have changed the way humans influence the inheritance of desired traits in organisms</a:t>
            </a:r>
            <a:endParaRPr lang="en-US" dirty="0"/>
          </a:p>
          <a:p>
            <a:pPr marL="305435" indent="-305435"/>
            <a:endParaRPr lang="en-US" dirty="0"/>
          </a:p>
        </p:txBody>
      </p:sp>
    </p:spTree>
    <p:extLst>
      <p:ext uri="{BB962C8B-B14F-4D97-AF65-F5344CB8AC3E}">
        <p14:creationId xmlns:p14="http://schemas.microsoft.com/office/powerpoint/2010/main" val="1865981576"/>
      </p:ext>
    </p:extLst>
  </p:cSld>
  <p:clrMapOvr>
    <a:masterClrMapping/>
  </p:clrMapOvr>
</p:sld>
</file>

<file path=ppt/theme/theme1.xml><?xml version="1.0" encoding="utf-8"?>
<a:theme xmlns:a="http://schemas.openxmlformats.org/drawingml/2006/main" name="DividendVTI">
  <a:themeElements>
    <a:clrScheme name="AnalogousFromLightSeedRightStep">
      <a:dk1>
        <a:srgbClr val="000000"/>
      </a:dk1>
      <a:lt1>
        <a:srgbClr val="FFFFFF"/>
      </a:lt1>
      <a:dk2>
        <a:srgbClr val="413424"/>
      </a:dk2>
      <a:lt2>
        <a:srgbClr val="E5E8E2"/>
      </a:lt2>
      <a:accent1>
        <a:srgbClr val="AA92CB"/>
      </a:accent1>
      <a:accent2>
        <a:srgbClr val="B579BF"/>
      </a:accent2>
      <a:accent3>
        <a:srgbClr val="CB92BB"/>
      </a:accent3>
      <a:accent4>
        <a:srgbClr val="BF798F"/>
      </a:accent4>
      <a:accent5>
        <a:srgbClr val="CB9792"/>
      </a:accent5>
      <a:accent6>
        <a:srgbClr val="BF9E79"/>
      </a:accent6>
      <a:hlink>
        <a:srgbClr val="738B54"/>
      </a:hlink>
      <a:folHlink>
        <a:srgbClr val="7F7F7F"/>
      </a:folHlink>
    </a:clrScheme>
    <a:fontScheme name="Dividend">
      <a:majorFont>
        <a:latin typeface="Century School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3001D011222D4D8C92F0EBB6927907" ma:contentTypeVersion="10" ma:contentTypeDescription="Create a new document." ma:contentTypeScope="" ma:versionID="7a361cf703b69f0cc0cd53c178f26eda">
  <xsd:schema xmlns:xsd="http://www.w3.org/2001/XMLSchema" xmlns:xs="http://www.w3.org/2001/XMLSchema" xmlns:p="http://schemas.microsoft.com/office/2006/metadata/properties" xmlns:ns3="baf951c2-6dfb-4702-8f99-1b5fef816f3d" xmlns:ns4="e88449a5-315e-494b-b6bc-ba8cd2dd9065" targetNamespace="http://schemas.microsoft.com/office/2006/metadata/properties" ma:root="true" ma:fieldsID="ff98c8e9ec51f081ae67721becbeb785" ns3:_="" ns4:_="">
    <xsd:import namespace="baf951c2-6dfb-4702-8f99-1b5fef816f3d"/>
    <xsd:import namespace="e88449a5-315e-494b-b6bc-ba8cd2dd9065"/>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f951c2-6dfb-4702-8f99-1b5fef816f3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8449a5-315e-494b-b6bc-ba8cd2dd906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A91C62-B5A3-4AC4-85BD-58C2F5247F06}">
  <ds:schemaRefs>
    <ds:schemaRef ds:uri="http://schemas.microsoft.com/sharepoint/v3/contenttype/forms"/>
  </ds:schemaRefs>
</ds:datastoreItem>
</file>

<file path=customXml/itemProps2.xml><?xml version="1.0" encoding="utf-8"?>
<ds:datastoreItem xmlns:ds="http://schemas.openxmlformats.org/officeDocument/2006/customXml" ds:itemID="{FF38A149-CADC-4377-8391-B1975C4CDD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f951c2-6dfb-4702-8f99-1b5fef816f3d"/>
    <ds:schemaRef ds:uri="e88449a5-315e-494b-b6bc-ba8cd2dd90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610458-148B-4859-A36F-D716781B0B84}">
  <ds:schemaRefs>
    <ds:schemaRef ds:uri="e88449a5-315e-494b-b6bc-ba8cd2dd9065"/>
    <ds:schemaRef ds:uri="http://purl.org/dc/elements/1.1/"/>
    <ds:schemaRef ds:uri="http://schemas.microsoft.com/office/infopath/2007/PartnerControls"/>
    <ds:schemaRef ds:uri="baf951c2-6dfb-4702-8f99-1b5fef816f3d"/>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19</TotalTime>
  <Words>753</Words>
  <Application>Microsoft Office PowerPoint</Application>
  <PresentationFormat>Widescreen</PresentationFormat>
  <Paragraphs>47</Paragraphs>
  <Slides>7</Slides>
  <Notes>0</Notes>
  <HiddenSlides>0</HiddenSlides>
  <MMClips>6</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DividendVTI</vt:lpstr>
      <vt:lpstr>Curriculum Night</vt:lpstr>
      <vt:lpstr>Objectives for the  2021/2022  school year</vt:lpstr>
      <vt:lpstr>Resources</vt:lpstr>
      <vt:lpstr>NGSS- Next generation science standards</vt:lpstr>
      <vt:lpstr>NGSS Continued</vt:lpstr>
      <vt:lpstr>NGSS continued</vt:lpstr>
      <vt:lpstr>Ngss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Amber Ostrowski</cp:lastModifiedBy>
  <cp:revision>275</cp:revision>
  <dcterms:created xsi:type="dcterms:W3CDTF">2020-08-28T21:48:46Z</dcterms:created>
  <dcterms:modified xsi:type="dcterms:W3CDTF">2021-08-23T15:14:20Z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0x010100413001D011222D4D8C92F0EBB6927907</vt:lpwstr>
  </property>
</Properties>
</file>