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9" r:id="rId14"/>
    <p:sldId id="268" r:id="rId1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Shari Stokoski" initials="SS" lastIdx="1" clrIdx="0">
    <p:extLst>
      <p:ext uri="{19B8F6BF-5375-455C-9EA6-DF929625EA0E}">
        <p15:presenceInfo xmlns:p15="http://schemas.microsoft.com/office/powerpoint/2012/main" userId="S::sstokoski@summithill.org::2dd1a6bd-680c-4a04-9bc3-a591f2792118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773" y="6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40122BD-1D39-402B-946B-99A0C39A7DA9}" type="datetimeFigureOut">
              <a:rPr lang="en-US" smtClean="0"/>
              <a:t>4/7/2020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10D359B-C1D7-4274-B93E-39EB5523C1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66306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10D359B-C1D7-4274-B93E-39EB5523C181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361745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F9B90D-0625-4F1E-A1BA-A2F86D6D7C25}" type="datetimeFigureOut">
              <a:rPr lang="en-US" smtClean="0"/>
              <a:t>4/7/2020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9E6E2C-18F9-4277-B995-D30D2D97CB2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F9B90D-0625-4F1E-A1BA-A2F86D6D7C25}" type="datetimeFigureOut">
              <a:rPr lang="en-US" smtClean="0"/>
              <a:t>4/7/2020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9E6E2C-18F9-4277-B995-D30D2D97CB2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F9B90D-0625-4F1E-A1BA-A2F86D6D7C25}" type="datetimeFigureOut">
              <a:rPr lang="en-US" smtClean="0"/>
              <a:t>4/7/2020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9E6E2C-18F9-4277-B995-D30D2D97CB2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F9B90D-0625-4F1E-A1BA-A2F86D6D7C25}" type="datetimeFigureOut">
              <a:rPr lang="en-US" smtClean="0"/>
              <a:t>4/7/2020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9E6E2C-18F9-4277-B995-D30D2D97CB2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F9B90D-0625-4F1E-A1BA-A2F86D6D7C25}" type="datetimeFigureOut">
              <a:rPr lang="en-US" smtClean="0"/>
              <a:t>4/7/2020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9E6E2C-18F9-4277-B995-D30D2D97CB2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F9B90D-0625-4F1E-A1BA-A2F86D6D7C25}" type="datetimeFigureOut">
              <a:rPr lang="en-US" smtClean="0"/>
              <a:t>4/7/2020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9E6E2C-18F9-4277-B995-D30D2D97CB2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F9B90D-0625-4F1E-A1BA-A2F86D6D7C25}" type="datetimeFigureOut">
              <a:rPr lang="en-US" smtClean="0"/>
              <a:t>4/7/2020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9E6E2C-18F9-4277-B995-D30D2D97CB2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F9B90D-0625-4F1E-A1BA-A2F86D6D7C25}" type="datetimeFigureOut">
              <a:rPr lang="en-US" smtClean="0"/>
              <a:t>4/7/2020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9E6E2C-18F9-4277-B995-D30D2D97CB2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F9B90D-0625-4F1E-A1BA-A2F86D6D7C25}" type="datetimeFigureOut">
              <a:rPr lang="en-US" smtClean="0"/>
              <a:t>4/7/2020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9E6E2C-18F9-4277-B995-D30D2D97CB2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F9B90D-0625-4F1E-A1BA-A2F86D6D7C25}" type="datetimeFigureOut">
              <a:rPr lang="en-US" smtClean="0"/>
              <a:t>4/7/2020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9E6E2C-18F9-4277-B995-D30D2D97CB2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F9B90D-0625-4F1E-A1BA-A2F86D6D7C25}" type="datetimeFigureOut">
              <a:rPr lang="en-US" smtClean="0"/>
              <a:t>4/7/2020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9E6E2C-18F9-4277-B995-D30D2D97CB2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0F9B90D-0625-4F1E-A1BA-A2F86D6D7C25}" type="datetimeFigureOut">
              <a:rPr lang="en-US" smtClean="0"/>
              <a:t>4/7/2020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D9E6E2C-18F9-4277-B995-D30D2D97CB24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1.cdn.edl.io/LQwkyywxPzWoWhHY756144MqWgwBCMAPJ4F2stpqI14MRUY9.pdf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hyperlink" Target="https://www.youtube.com/watch?v=H3ZY65icKmw" TargetMode="Externa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hyperlink" Target="https://www.youtube.com/watch?v=zQDNnDxsxi8" TargetMode="Externa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Rectangle 70">
            <a:extLst>
              <a:ext uri="{FF2B5EF4-FFF2-40B4-BE49-F238E27FC236}">
                <a16:creationId xmlns:a16="http://schemas.microsoft.com/office/drawing/2014/main" id="{C0B27210-D0CA-4654-B3E3-9ABB4F178EA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059971" y="1783959"/>
            <a:ext cx="3483937" cy="1645041"/>
          </a:xfrm>
        </p:spPr>
        <p:txBody>
          <a:bodyPr anchor="b">
            <a:normAutofit/>
          </a:bodyPr>
          <a:lstStyle/>
          <a:p>
            <a:pPr algn="l"/>
            <a:r>
              <a:rPr lang="en-US" dirty="0">
                <a:solidFill>
                  <a:schemeClr val="bg1"/>
                </a:solidFill>
                <a:latin typeface="Comic Sans MS" panose="030F0702030302020204" pitchFamily="66" charset="0"/>
              </a:rPr>
              <a:t>Multiplying Fractions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144824" y="4065096"/>
            <a:ext cx="3483937" cy="1147863"/>
          </a:xfrm>
        </p:spPr>
        <p:txBody>
          <a:bodyPr anchor="t">
            <a:normAutofit/>
          </a:bodyPr>
          <a:lstStyle/>
          <a:p>
            <a:pPr algn="l"/>
            <a:r>
              <a:rPr lang="en-US" sz="4400" dirty="0">
                <a:solidFill>
                  <a:schemeClr val="bg1"/>
                </a:solidFill>
                <a:latin typeface="Teacher" panose="02000603000000000000" pitchFamily="2" charset="0"/>
                <a:ea typeface="Teacher" panose="02000603000000000000" pitchFamily="2" charset="0"/>
              </a:rPr>
              <a:t>Refresher </a:t>
            </a:r>
          </a:p>
          <a:p>
            <a:pPr algn="l"/>
            <a:endParaRPr lang="en-US" sz="1700" dirty="0">
              <a:solidFill>
                <a:schemeClr val="bg1"/>
              </a:solidFill>
            </a:endParaRPr>
          </a:p>
        </p:txBody>
      </p:sp>
      <p:sp>
        <p:nvSpPr>
          <p:cNvPr id="73" name="Freeform: Shape 72">
            <a:extLst>
              <a:ext uri="{FF2B5EF4-FFF2-40B4-BE49-F238E27FC236}">
                <a16:creationId xmlns:a16="http://schemas.microsoft.com/office/drawing/2014/main" id="{1DB7C82F-AB7E-4F0C-B829-FA1B9C4151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0"/>
            <a:ext cx="4629586" cy="6858000"/>
          </a:xfrm>
          <a:custGeom>
            <a:avLst/>
            <a:gdLst>
              <a:gd name="connsiteX0" fmla="*/ 6172782 w 6172782"/>
              <a:gd name="connsiteY0" fmla="*/ 0 h 6858000"/>
              <a:gd name="connsiteX1" fmla="*/ 69075 w 6172782"/>
              <a:gd name="connsiteY1" fmla="*/ 0 h 6858000"/>
              <a:gd name="connsiteX2" fmla="*/ 35131 w 6172782"/>
              <a:gd name="connsiteY2" fmla="*/ 267128 h 6858000"/>
              <a:gd name="connsiteX3" fmla="*/ 0 w 6172782"/>
              <a:gd name="connsiteY3" fmla="*/ 962845 h 6858000"/>
              <a:gd name="connsiteX4" fmla="*/ 3276103 w 6172782"/>
              <a:gd name="connsiteY4" fmla="*/ 6782205 h 6858000"/>
              <a:gd name="connsiteX5" fmla="*/ 3407923 w 6172782"/>
              <a:gd name="connsiteY5" fmla="*/ 6858000 h 6858000"/>
              <a:gd name="connsiteX6" fmla="*/ 6172782 w 6172782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172782" h="6858000">
                <a:moveTo>
                  <a:pt x="6172782" y="0"/>
                </a:moveTo>
                <a:lnTo>
                  <a:pt x="69075" y="0"/>
                </a:lnTo>
                <a:lnTo>
                  <a:pt x="35131" y="267128"/>
                </a:lnTo>
                <a:cubicBezTo>
                  <a:pt x="11901" y="495874"/>
                  <a:pt x="0" y="727970"/>
                  <a:pt x="0" y="962845"/>
                </a:cubicBezTo>
                <a:cubicBezTo>
                  <a:pt x="0" y="3429034"/>
                  <a:pt x="1312002" y="5588789"/>
                  <a:pt x="3276103" y="6782205"/>
                </a:cubicBezTo>
                <a:lnTo>
                  <a:pt x="3407923" y="6858000"/>
                </a:lnTo>
                <a:lnTo>
                  <a:pt x="6172782" y="6858000"/>
                </a:lnTo>
                <a:close/>
              </a:path>
            </a:pathLst>
          </a:custGeom>
          <a:solidFill>
            <a:schemeClr val="bg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5" name="Freeform: Shape 74">
            <a:extLst>
              <a:ext uri="{FF2B5EF4-FFF2-40B4-BE49-F238E27FC236}">
                <a16:creationId xmlns:a16="http://schemas.microsoft.com/office/drawing/2014/main" id="{70B66945-4967-4040-926D-DCA44313CDA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518115" cy="6858000"/>
          </a:xfrm>
          <a:custGeom>
            <a:avLst/>
            <a:gdLst>
              <a:gd name="connsiteX0" fmla="*/ 0 w 6024154"/>
              <a:gd name="connsiteY0" fmla="*/ 0 h 6858000"/>
              <a:gd name="connsiteX1" fmla="*/ 5953780 w 6024154"/>
              <a:gd name="connsiteY1" fmla="*/ 0 h 6858000"/>
              <a:gd name="connsiteX2" fmla="*/ 5989880 w 6024154"/>
              <a:gd name="connsiteY2" fmla="*/ 284091 h 6858000"/>
              <a:gd name="connsiteX3" fmla="*/ 6024154 w 6024154"/>
              <a:gd name="connsiteY3" fmla="*/ 962844 h 6858000"/>
              <a:gd name="connsiteX4" fmla="*/ 2549934 w 6024154"/>
              <a:gd name="connsiteY4" fmla="*/ 6800152 h 6858000"/>
              <a:gd name="connsiteX5" fmla="*/ 2436987 w 6024154"/>
              <a:gd name="connsiteY5" fmla="*/ 6858000 h 6858000"/>
              <a:gd name="connsiteX6" fmla="*/ 0 w 6024154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024154" h="6858000">
                <a:moveTo>
                  <a:pt x="0" y="0"/>
                </a:moveTo>
                <a:lnTo>
                  <a:pt x="5953780" y="0"/>
                </a:lnTo>
                <a:lnTo>
                  <a:pt x="5989880" y="284091"/>
                </a:lnTo>
                <a:cubicBezTo>
                  <a:pt x="6012544" y="507260"/>
                  <a:pt x="6024154" y="733696"/>
                  <a:pt x="6024154" y="962844"/>
                </a:cubicBezTo>
                <a:cubicBezTo>
                  <a:pt x="6024154" y="3483472"/>
                  <a:pt x="4619336" y="5675986"/>
                  <a:pt x="2549934" y="6800152"/>
                </a:cubicBezTo>
                <a:lnTo>
                  <a:pt x="2436987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026" name="Picture 2" descr="Clientmoji">
            <a:extLst>
              <a:ext uri="{FF2B5EF4-FFF2-40B4-BE49-F238E27FC236}">
                <a16:creationId xmlns:a16="http://schemas.microsoft.com/office/drawing/2014/main" id="{D6FFABA2-E6DC-4C76-910C-BFACA8AB0DA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14536" y="1226973"/>
            <a:ext cx="3035882" cy="30358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179615-E2D9-4078-AA61-26BE1A7571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500743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/>
              <a:t>Check your work.  Are your answers correct?  If not, try to figure out why.  </a:t>
            </a:r>
            <a:br>
              <a:rPr lang="en-US" dirty="0"/>
            </a:b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0B09C3A-696E-4634-B520-D04B970040AA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424543" y="1676400"/>
                <a:ext cx="8229600" cy="6172200"/>
              </a:xfrm>
            </p:spPr>
            <p:txBody>
              <a:bodyPr>
                <a:normAutofit/>
              </a:bodyPr>
              <a:lstStyle/>
              <a:p>
                <a:pPr marL="514350" indent="-514350">
                  <a:buFont typeface="+mj-lt"/>
                  <a:buAutoNum type="arabicParenR"/>
                </a:pPr>
                <a14:m>
                  <m:oMath xmlns:m="http://schemas.openxmlformats.org/officeDocument/2006/math">
                    <m:f>
                      <m:fPr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4</m:t>
                        </m:r>
                      </m:num>
                      <m:den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9</m:t>
                        </m:r>
                      </m:den>
                    </m:f>
                    <m:r>
                      <a:rPr lang="en-US" i="1" dirty="0">
                        <a:latin typeface="Cambria Math" panose="02040503050406030204" pitchFamily="18" charset="0"/>
                      </a:rPr>
                      <m:t>𝑥</m:t>
                    </m:r>
                    <m:f>
                      <m:f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4</m:t>
                        </m:r>
                      </m:num>
                      <m:den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5</m:t>
                        </m:r>
                      </m:den>
                    </m:f>
                    <m:r>
                      <a:rPr lang="en-US" i="1" dirty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i="1" dirty="0">
                    <a:latin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16</m:t>
                        </m:r>
                      </m:num>
                      <m:den>
                        <m:r>
                          <a:rPr lang="en-US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45</m:t>
                        </m:r>
                      </m:den>
                    </m:f>
                  </m:oMath>
                </a14:m>
                <a:endParaRPr lang="en-US" i="1" dirty="0">
                  <a:solidFill>
                    <a:srgbClr val="FF0000"/>
                  </a:solidFill>
                  <a:latin typeface="Cambria Math" panose="02040503050406030204" pitchFamily="18" charset="0"/>
                </a:endParaRPr>
              </a:p>
              <a:p>
                <a:pPr marL="514350" indent="-514350">
                  <a:buFont typeface="+mj-lt"/>
                  <a:buAutoNum type="arabicParenR"/>
                </a:pPr>
                <a14:m>
                  <m:oMath xmlns:m="http://schemas.openxmlformats.org/officeDocument/2006/math"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i="1">
                            <a:latin typeface="Cambria Math" panose="02040503050406030204" pitchFamily="18" charset="0"/>
                          </a:rPr>
                          <m:t>12</m:t>
                        </m:r>
                      </m:den>
                    </m:f>
                    <m:r>
                      <a:rPr lang="en-US" i="1">
                        <a:latin typeface="Cambria Math" panose="02040503050406030204" pitchFamily="18" charset="0"/>
                      </a:rPr>
                      <m:t>𝑥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num>
                      <m:den>
                        <m:r>
                          <a:rPr lang="en-US" i="1"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</m:oMath>
                </a14:m>
                <a:r>
                  <a:rPr lang="en-US" i="1" dirty="0">
                    <a:latin typeface="Cambria Math" panose="02040503050406030204" pitchFamily="18" charset="0"/>
                  </a:rPr>
                  <a:t>=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18</m:t>
                        </m:r>
                      </m:den>
                    </m:f>
                  </m:oMath>
                </a14:m>
                <a:endParaRPr lang="en-US" i="1" dirty="0">
                  <a:solidFill>
                    <a:srgbClr val="FF0000"/>
                  </a:solidFill>
                  <a:latin typeface="Cambria Math" panose="02040503050406030204" pitchFamily="18" charset="0"/>
                </a:endParaRPr>
              </a:p>
              <a:p>
                <a:pPr marL="514350" indent="-514350">
                  <a:buFont typeface="+mj-lt"/>
                  <a:buAutoNum type="arabicParenR"/>
                </a:pPr>
                <a14:m>
                  <m:oMath xmlns:m="http://schemas.openxmlformats.org/officeDocument/2006/math">
                    <m:f>
                      <m:f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5</m:t>
                        </m:r>
                      </m:num>
                      <m:den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12</m:t>
                        </m:r>
                      </m:den>
                    </m:f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𝑥</m:t>
                    </m:r>
                    <m:f>
                      <m:f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3</m:t>
                        </m:r>
                      </m:num>
                      <m:den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5</m:t>
                        </m:r>
                      </m:den>
                    </m:f>
                  </m:oMath>
                </a14:m>
                <a:r>
                  <a:rPr lang="en-US" b="0" i="1" dirty="0">
                    <a:latin typeface="Cambria Math" panose="02040503050406030204" pitchFamily="18" charset="0"/>
                  </a:rPr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4</m:t>
                        </m:r>
                      </m:den>
                    </m:f>
                  </m:oMath>
                </a14:m>
                <a:endParaRPr lang="en-US" i="1" dirty="0">
                  <a:solidFill>
                    <a:srgbClr val="FF0000"/>
                  </a:solidFill>
                  <a:latin typeface="Cambria Math" panose="02040503050406030204" pitchFamily="18" charset="0"/>
                </a:endParaRPr>
              </a:p>
              <a:p>
                <a:pPr marL="514350" indent="-514350">
                  <a:buFont typeface="+mj-lt"/>
                  <a:buAutoNum type="arabicParenR"/>
                </a:pPr>
                <a14:m>
                  <m:oMath xmlns:m="http://schemas.openxmlformats.org/officeDocument/2006/math"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 smtClean="0">
                            <a:latin typeface="Cambria Math" panose="02040503050406030204" pitchFamily="18" charset="0"/>
                          </a:rPr>
                          <m:t>7</m:t>
                        </m:r>
                      </m:num>
                      <m:den>
                        <m:r>
                          <a:rPr lang="en-US" i="1">
                            <a:latin typeface="Cambria Math" panose="02040503050406030204" pitchFamily="18" charset="0"/>
                          </a:rPr>
                          <m:t>8</m:t>
                        </m:r>
                      </m:den>
                    </m:f>
                    <m:r>
                      <a:rPr lang="en-US" i="1">
                        <a:latin typeface="Cambria Math" panose="02040503050406030204" pitchFamily="18" charset="0"/>
                      </a:rPr>
                      <m:t>𝑥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latin typeface="Cambria Math" panose="02040503050406030204" pitchFamily="18" charset="0"/>
                          </a:rPr>
                          <m:t>4</m:t>
                        </m:r>
                      </m:num>
                      <m:den>
                        <m:r>
                          <a:rPr lang="en-US" i="1">
                            <a:latin typeface="Cambria Math" panose="02040503050406030204" pitchFamily="18" charset="0"/>
                          </a:rPr>
                          <m:t>5</m:t>
                        </m:r>
                      </m:den>
                    </m:f>
                  </m:oMath>
                </a14:m>
                <a:r>
                  <a:rPr lang="en-US" i="1" dirty="0">
                    <a:latin typeface="Cambria Math" panose="02040503050406030204" pitchFamily="18" charset="0"/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7</m:t>
                        </m:r>
                      </m:num>
                      <m:den>
                        <m: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10</m:t>
                        </m:r>
                      </m:den>
                    </m:f>
                  </m:oMath>
                </a14:m>
                <a:endParaRPr lang="en-US" i="1" dirty="0">
                  <a:solidFill>
                    <a:srgbClr val="FF0000"/>
                  </a:solidFill>
                  <a:latin typeface="Cambria Math" panose="02040503050406030204" pitchFamily="18" charset="0"/>
                </a:endParaRPr>
              </a:p>
              <a:p>
                <a:pPr marL="514350" indent="-514350">
                  <a:buFont typeface="+mj-lt"/>
                  <a:buAutoNum type="arabicParenR"/>
                </a:pPr>
                <a14:m>
                  <m:oMath xmlns:m="http://schemas.openxmlformats.org/officeDocument/2006/math"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8</m:t>
                        </m:r>
                      </m:den>
                    </m:f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8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9</m:t>
                        </m:r>
                      </m:den>
                    </m:f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b="0" dirty="0"/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b="0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b="0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</m:oMath>
                </a14:m>
                <a:endParaRPr lang="en-US" b="0" dirty="0"/>
              </a:p>
              <a:p>
                <a:pPr marL="514350" indent="-514350">
                  <a:buFont typeface="+mj-lt"/>
                  <a:buAutoNum type="arabicParenR"/>
                </a:pPr>
                <a:endParaRPr lang="en-US" b="0" dirty="0"/>
              </a:p>
              <a:p>
                <a:pPr marL="514350" indent="-514350">
                  <a:buFont typeface="+mj-lt"/>
                  <a:buAutoNum type="arabicParenR"/>
                </a:pPr>
                <a:endParaRPr lang="en-US" b="0" dirty="0"/>
              </a:p>
              <a:p>
                <a:pPr marL="514350" indent="-514350">
                  <a:buFont typeface="+mj-lt"/>
                  <a:buAutoNum type="arabicParenR"/>
                </a:pPr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0B09C3A-696E-4634-B520-D04B970040AA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24543" y="1676400"/>
                <a:ext cx="8229600" cy="6172200"/>
              </a:xfr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4569211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179615-E2D9-4078-AA61-26BE1A7571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Please try to solve these problems.  </a:t>
            </a:r>
            <a:br>
              <a:rPr lang="en-US" dirty="0"/>
            </a:b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0B09C3A-696E-4634-B520-D04B970040AA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457200" y="990600"/>
                <a:ext cx="8229600" cy="6172200"/>
              </a:xfrm>
            </p:spPr>
            <p:txBody>
              <a:bodyPr>
                <a:normAutofit/>
              </a:bodyPr>
              <a:lstStyle/>
              <a:p>
                <a:pPr marL="514350" indent="-514350">
                  <a:buFont typeface="+mj-lt"/>
                  <a:buAutoNum type="arabicParenR"/>
                </a:pPr>
                <a14:m>
                  <m:oMath xmlns:m="http://schemas.openxmlformats.org/officeDocument/2006/math"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>
                            <a:latin typeface="Cambria Math" panose="02040503050406030204" pitchFamily="18" charset="0"/>
                          </a:rPr>
                          <m:t>5</m:t>
                        </m:r>
                      </m:num>
                      <m:den>
                        <m:r>
                          <a:rPr lang="en-US">
                            <a:latin typeface="Cambria Math" panose="02040503050406030204" pitchFamily="18" charset="0"/>
                          </a:rPr>
                          <m:t>12</m:t>
                        </m:r>
                      </m:den>
                    </m:f>
                    <m:r>
                      <a:rPr lang="en-US">
                        <a:latin typeface="Cambria Math" panose="02040503050406030204" pitchFamily="18" charset="0"/>
                      </a:rPr>
                      <m:t>𝑥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>
                            <a:latin typeface="Cambria Math" panose="02040503050406030204" pitchFamily="18" charset="0"/>
                          </a:rPr>
                          <m:t>3</m:t>
                        </m:r>
                      </m:num>
                      <m:den>
                        <m:r>
                          <a:rPr lang="en-US">
                            <a:latin typeface="Cambria Math" panose="02040503050406030204" pitchFamily="18" charset="0"/>
                          </a:rPr>
                          <m:t>5</m:t>
                        </m:r>
                      </m:den>
                    </m:f>
                  </m:oMath>
                </a14:m>
                <a:r>
                  <a:rPr lang="en-US" b="0" dirty="0"/>
                  <a:t> =</a:t>
                </a:r>
              </a:p>
              <a:p>
                <a:pPr marL="514350" indent="-514350">
                  <a:buFont typeface="+mj-lt"/>
                  <a:buAutoNum type="arabicParenR"/>
                </a:pPr>
                <a14:m>
                  <m:oMath xmlns:m="http://schemas.openxmlformats.org/officeDocument/2006/math"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>
                            <a:latin typeface="Cambria Math" panose="02040503050406030204" pitchFamily="18" charset="0"/>
                          </a:rPr>
                          <m:t>3</m:t>
                        </m:r>
                      </m:num>
                      <m:den>
                        <m:r>
                          <a:rPr lang="en-US">
                            <a:latin typeface="Cambria Math" panose="02040503050406030204" pitchFamily="18" charset="0"/>
                          </a:rPr>
                          <m:t>4</m:t>
                        </m:r>
                      </m:den>
                    </m:f>
                    <m:r>
                      <a:rPr lang="en-US">
                        <a:latin typeface="Cambria Math" panose="02040503050406030204" pitchFamily="18" charset="0"/>
                      </a:rPr>
                      <m:t>𝑥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>
                            <a:latin typeface="Cambria Math" panose="02040503050406030204" pitchFamily="18" charset="0"/>
                          </a:rPr>
                          <m:t>5</m:t>
                        </m:r>
                      </m:den>
                    </m:f>
                    <m:r>
                      <a:rPr lang="en-US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endParaRPr lang="en-US" dirty="0"/>
              </a:p>
              <a:p>
                <a:pPr marL="514350" indent="-514350">
                  <a:buFont typeface="+mj-lt"/>
                  <a:buAutoNum type="arabicParenR"/>
                </a:pPr>
                <a14:m>
                  <m:oMath xmlns:m="http://schemas.openxmlformats.org/officeDocument/2006/math"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>
                            <a:latin typeface="Cambria Math" panose="02040503050406030204" pitchFamily="18" charset="0"/>
                          </a:rPr>
                          <m:t>4</m:t>
                        </m:r>
                      </m:num>
                      <m:den>
                        <m:r>
                          <a:rPr lang="en-US">
                            <a:latin typeface="Cambria Math" panose="02040503050406030204" pitchFamily="18" charset="0"/>
                          </a:rPr>
                          <m:t>7</m:t>
                        </m:r>
                      </m:den>
                    </m:f>
                    <m:r>
                      <a:rPr lang="en-US">
                        <a:latin typeface="Cambria Math" panose="02040503050406030204" pitchFamily="18" charset="0"/>
                      </a:rPr>
                      <m:t>𝑥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>
                            <a:latin typeface="Cambria Math" panose="02040503050406030204" pitchFamily="18" charset="0"/>
                          </a:rPr>
                          <m:t>5</m:t>
                        </m:r>
                      </m:num>
                      <m:den>
                        <m:r>
                          <a:rPr lang="en-US">
                            <a:latin typeface="Cambria Math" panose="02040503050406030204" pitchFamily="18" charset="0"/>
                          </a:rPr>
                          <m:t>12</m:t>
                        </m:r>
                      </m:den>
                    </m:f>
                  </m:oMath>
                </a14:m>
                <a:endParaRPr lang="en-US" dirty="0"/>
              </a:p>
              <a:p>
                <a:pPr marL="514350" indent="-514350">
                  <a:buFont typeface="+mj-lt"/>
                  <a:buAutoNum type="arabicParenR"/>
                </a:pPr>
                <a14:m>
                  <m:oMath xmlns:m="http://schemas.openxmlformats.org/officeDocument/2006/math"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>
                            <a:latin typeface="Cambria Math" panose="02040503050406030204" pitchFamily="18" charset="0"/>
                          </a:rPr>
                          <m:t>3</m:t>
                        </m:r>
                      </m:num>
                      <m:den>
                        <m:r>
                          <a:rPr lang="en-US">
                            <a:latin typeface="Cambria Math" panose="02040503050406030204" pitchFamily="18" charset="0"/>
                          </a:rPr>
                          <m:t>8</m:t>
                        </m:r>
                      </m:den>
                    </m:f>
                    <m:r>
                      <a:rPr lang="en-US">
                        <a:latin typeface="Cambria Math" panose="02040503050406030204" pitchFamily="18" charset="0"/>
                      </a:rPr>
                      <m:t>𝑥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>
                            <a:latin typeface="Cambria Math" panose="02040503050406030204" pitchFamily="18" charset="0"/>
                          </a:rPr>
                          <m:t>2</m:t>
                        </m:r>
                      </m:num>
                      <m:den>
                        <m:r>
                          <a:rPr lang="en-US">
                            <a:latin typeface="Cambria Math" panose="02040503050406030204" pitchFamily="18" charset="0"/>
                          </a:rPr>
                          <m:t>9</m:t>
                        </m:r>
                      </m:den>
                    </m:f>
                    <m:r>
                      <a:rPr lang="en-US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endParaRPr lang="en-US" dirty="0"/>
              </a:p>
              <a:p>
                <a:pPr marL="514350" indent="-514350">
                  <a:buFont typeface="+mj-lt"/>
                  <a:buAutoNum type="arabicParenR"/>
                </a:pPr>
                <a14:m>
                  <m:oMath xmlns:m="http://schemas.openxmlformats.org/officeDocument/2006/math"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5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6</m:t>
                        </m:r>
                      </m:den>
                    </m:f>
                  </m:oMath>
                </a14:m>
                <a:r>
                  <a:rPr lang="en-US" dirty="0"/>
                  <a:t> x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8</m:t>
                        </m:r>
                      </m:den>
                    </m:f>
                  </m:oMath>
                </a14:m>
                <a:r>
                  <a:rPr lang="en-US" b="0" dirty="0"/>
                  <a:t> =</a:t>
                </a:r>
              </a:p>
              <a:p>
                <a:pPr marL="514350" indent="-514350">
                  <a:buFont typeface="+mj-lt"/>
                  <a:buAutoNum type="arabicParenR"/>
                </a:pPr>
                <a:endParaRPr lang="en-US" b="0" dirty="0"/>
              </a:p>
              <a:p>
                <a:pPr marL="514350" indent="-514350">
                  <a:buFont typeface="+mj-lt"/>
                  <a:buAutoNum type="arabicParenR"/>
                </a:pPr>
                <a:endParaRPr lang="en-US" b="0" dirty="0"/>
              </a:p>
              <a:p>
                <a:pPr marL="514350" indent="-514350">
                  <a:buFont typeface="+mj-lt"/>
                  <a:buAutoNum type="arabicParenR"/>
                </a:pPr>
                <a:endParaRPr lang="en-US" b="0" dirty="0"/>
              </a:p>
              <a:p>
                <a:pPr marL="514350" indent="-514350">
                  <a:buFont typeface="+mj-lt"/>
                  <a:buAutoNum type="arabicParenR"/>
                </a:pPr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0B09C3A-696E-4634-B520-D04B970040AA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990600"/>
                <a:ext cx="8229600" cy="6172200"/>
              </a:xfr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33886366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179615-E2D9-4078-AA61-26BE1A7571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239962"/>
          </a:xfrm>
        </p:spPr>
        <p:txBody>
          <a:bodyPr>
            <a:normAutofit/>
          </a:bodyPr>
          <a:lstStyle/>
          <a:p>
            <a:r>
              <a:rPr lang="en-US" dirty="0"/>
              <a:t>Do you have your answers?  </a:t>
            </a:r>
            <a:br>
              <a:rPr lang="en-US" dirty="0"/>
            </a:br>
            <a:br>
              <a:rPr lang="en-US" dirty="0"/>
            </a:b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0B09C3A-696E-4634-B520-D04B970040A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990600"/>
            <a:ext cx="8229600" cy="3352801"/>
          </a:xfrm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rabicParenR"/>
            </a:pPr>
            <a:endParaRPr lang="en-US" b="0" dirty="0"/>
          </a:p>
          <a:p>
            <a:pPr marL="514350" indent="-514350">
              <a:buFont typeface="+mj-lt"/>
              <a:buAutoNum type="arabicParenR"/>
            </a:pPr>
            <a:endParaRPr lang="en-US" b="0" dirty="0"/>
          </a:p>
          <a:p>
            <a:pPr marL="514350" indent="-514350">
              <a:buFont typeface="+mj-lt"/>
              <a:buAutoNum type="arabicParenR"/>
            </a:pPr>
            <a:endParaRPr lang="en-US" b="0" dirty="0"/>
          </a:p>
          <a:p>
            <a:pPr marL="514350" indent="-514350">
              <a:buFont typeface="+mj-lt"/>
              <a:buAutoNum type="arabicParenR"/>
            </a:pPr>
            <a:endParaRPr lang="en-US" b="0" dirty="0"/>
          </a:p>
          <a:p>
            <a:pPr marL="514350" indent="-514350">
              <a:buFont typeface="+mj-lt"/>
              <a:buAutoNum type="arabicParenR"/>
            </a:pPr>
            <a:endParaRPr lang="en-US" dirty="0"/>
          </a:p>
          <a:p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6E03A18-F2F2-4C0F-8F73-2E86B86DD473}"/>
              </a:ext>
            </a:extLst>
          </p:cNvPr>
          <p:cNvSpPr txBox="1"/>
          <p:nvPr/>
        </p:nvSpPr>
        <p:spPr>
          <a:xfrm>
            <a:off x="838200" y="1447800"/>
            <a:ext cx="754380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Go to Quizizz.com</a:t>
            </a:r>
          </a:p>
          <a:p>
            <a:pPr algn="ctr"/>
            <a:endParaRPr lang="en-US" dirty="0"/>
          </a:p>
          <a:p>
            <a:pPr algn="ctr"/>
            <a:r>
              <a:rPr lang="en-US" dirty="0"/>
              <a:t>“Join a game”</a:t>
            </a:r>
          </a:p>
          <a:p>
            <a:pPr algn="ctr"/>
            <a:endParaRPr lang="en-US" dirty="0"/>
          </a:p>
          <a:p>
            <a:pPr algn="ctr"/>
            <a:r>
              <a:rPr lang="en-US" dirty="0"/>
              <a:t>enter this code</a:t>
            </a:r>
          </a:p>
          <a:p>
            <a:pPr algn="ctr"/>
            <a:r>
              <a:rPr lang="en-US" sz="3600" b="1" dirty="0"/>
              <a:t>216453</a:t>
            </a:r>
            <a:endParaRPr lang="en-US" sz="3600" dirty="0"/>
          </a:p>
          <a:p>
            <a:pPr algn="ctr"/>
            <a:r>
              <a:rPr lang="en-US" dirty="0"/>
              <a:t>Please take and make sure you use your actual first name (no emojis).  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5584228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74F653-B01C-4F30-B4E0-393D285CDE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IF you want more practice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0CB187E-BE1F-4C18-8609-B3CC26FEF70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3124200"/>
            <a:ext cx="8229600" cy="3001963"/>
          </a:xfrm>
        </p:spPr>
        <p:txBody>
          <a:bodyPr/>
          <a:lstStyle/>
          <a:p>
            <a:r>
              <a:rPr lang="en-US" dirty="0"/>
              <a:t>quizizz.com/join/quiz/5c144a74871064001b3966a0/</a:t>
            </a:r>
            <a:r>
              <a:rPr lang="en-US" dirty="0" err="1"/>
              <a:t>start?from</a:t>
            </a:r>
            <a:r>
              <a:rPr lang="en-US" dirty="0"/>
              <a:t>=</a:t>
            </a:r>
            <a:r>
              <a:rPr lang="en-US" dirty="0" err="1"/>
              <a:t>soloLinkShare&amp;referrer</a:t>
            </a:r>
            <a:r>
              <a:rPr lang="en-US" dirty="0"/>
              <a:t>=59b6e3bda647b01100eee63c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8E4F533-FE38-435D-BAB2-758271A02D09}"/>
              </a:ext>
            </a:extLst>
          </p:cNvPr>
          <p:cNvSpPr txBox="1"/>
          <p:nvPr/>
        </p:nvSpPr>
        <p:spPr>
          <a:xfrm>
            <a:off x="2133600" y="1600200"/>
            <a:ext cx="5410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Copy and paste the following link.</a:t>
            </a:r>
          </a:p>
        </p:txBody>
      </p:sp>
    </p:spTree>
    <p:extLst>
      <p:ext uri="{BB962C8B-B14F-4D97-AF65-F5344CB8AC3E}">
        <p14:creationId xmlns:p14="http://schemas.microsoft.com/office/powerpoint/2010/main" val="353637930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lientmoji">
            <a:extLst>
              <a:ext uri="{FF2B5EF4-FFF2-40B4-BE49-F238E27FC236}">
                <a16:creationId xmlns:a16="http://schemas.microsoft.com/office/drawing/2014/main" id="{9ED76511-1C5D-43BA-A273-16C360CB2513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735" b="19265"/>
          <a:stretch/>
        </p:blipFill>
        <p:spPr bwMode="auto">
          <a:xfrm>
            <a:off x="-152400" y="21781"/>
            <a:ext cx="9143980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7461349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97544" y="493843"/>
            <a:ext cx="3754752" cy="1325563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 sz="2800" dirty="0"/>
              <a:t>Hello!  I miss all your smiles and hope you are well.  </a:t>
            </a:r>
          </a:p>
        </p:txBody>
      </p:sp>
      <p:sp>
        <p:nvSpPr>
          <p:cNvPr id="71" name="Freeform: Shape 70">
            <a:extLst>
              <a:ext uri="{FF2B5EF4-FFF2-40B4-BE49-F238E27FC236}">
                <a16:creationId xmlns:a16="http://schemas.microsoft.com/office/drawing/2014/main" id="{4F74D28C-3268-4E35-8EE1-D92CB4A85A7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0"/>
            <a:ext cx="4629586" cy="6858000"/>
          </a:xfrm>
          <a:custGeom>
            <a:avLst/>
            <a:gdLst>
              <a:gd name="connsiteX0" fmla="*/ 6172782 w 6172782"/>
              <a:gd name="connsiteY0" fmla="*/ 0 h 6858000"/>
              <a:gd name="connsiteX1" fmla="*/ 69075 w 6172782"/>
              <a:gd name="connsiteY1" fmla="*/ 0 h 6858000"/>
              <a:gd name="connsiteX2" fmla="*/ 35131 w 6172782"/>
              <a:gd name="connsiteY2" fmla="*/ 267128 h 6858000"/>
              <a:gd name="connsiteX3" fmla="*/ 0 w 6172782"/>
              <a:gd name="connsiteY3" fmla="*/ 962845 h 6858000"/>
              <a:gd name="connsiteX4" fmla="*/ 3276103 w 6172782"/>
              <a:gd name="connsiteY4" fmla="*/ 6782205 h 6858000"/>
              <a:gd name="connsiteX5" fmla="*/ 3407923 w 6172782"/>
              <a:gd name="connsiteY5" fmla="*/ 6858000 h 6858000"/>
              <a:gd name="connsiteX6" fmla="*/ 6172782 w 6172782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172782" h="6858000">
                <a:moveTo>
                  <a:pt x="6172782" y="0"/>
                </a:moveTo>
                <a:lnTo>
                  <a:pt x="69075" y="0"/>
                </a:lnTo>
                <a:lnTo>
                  <a:pt x="35131" y="267128"/>
                </a:lnTo>
                <a:cubicBezTo>
                  <a:pt x="11901" y="495874"/>
                  <a:pt x="0" y="727970"/>
                  <a:pt x="0" y="962845"/>
                </a:cubicBezTo>
                <a:cubicBezTo>
                  <a:pt x="0" y="3429034"/>
                  <a:pt x="1312002" y="5588789"/>
                  <a:pt x="3276103" y="6782205"/>
                </a:cubicBezTo>
                <a:lnTo>
                  <a:pt x="3407923" y="6858000"/>
                </a:lnTo>
                <a:lnTo>
                  <a:pt x="6172782" y="6858000"/>
                </a:ln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3" name="Freeform: Shape 72">
            <a:extLst>
              <a:ext uri="{FF2B5EF4-FFF2-40B4-BE49-F238E27FC236}">
                <a16:creationId xmlns:a16="http://schemas.microsoft.com/office/drawing/2014/main" id="{58D44E42-C462-4105-BC86-FE75B4E3C4A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0"/>
            <a:ext cx="4518115" cy="6858000"/>
          </a:xfrm>
          <a:custGeom>
            <a:avLst/>
            <a:gdLst>
              <a:gd name="connsiteX0" fmla="*/ 70374 w 6024154"/>
              <a:gd name="connsiteY0" fmla="*/ 0 h 6858000"/>
              <a:gd name="connsiteX1" fmla="*/ 6024154 w 6024154"/>
              <a:gd name="connsiteY1" fmla="*/ 0 h 6858000"/>
              <a:gd name="connsiteX2" fmla="*/ 6024154 w 6024154"/>
              <a:gd name="connsiteY2" fmla="*/ 6858000 h 6858000"/>
              <a:gd name="connsiteX3" fmla="*/ 3587167 w 6024154"/>
              <a:gd name="connsiteY3" fmla="*/ 6858000 h 6858000"/>
              <a:gd name="connsiteX4" fmla="*/ 3474220 w 6024154"/>
              <a:gd name="connsiteY4" fmla="*/ 6800152 h 6858000"/>
              <a:gd name="connsiteX5" fmla="*/ 0 w 6024154"/>
              <a:gd name="connsiteY5" fmla="*/ 962844 h 6858000"/>
              <a:gd name="connsiteX6" fmla="*/ 34274 w 6024154"/>
              <a:gd name="connsiteY6" fmla="*/ 284091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024154" h="6858000">
                <a:moveTo>
                  <a:pt x="70374" y="0"/>
                </a:moveTo>
                <a:lnTo>
                  <a:pt x="6024154" y="0"/>
                </a:lnTo>
                <a:lnTo>
                  <a:pt x="6024154" y="6858000"/>
                </a:lnTo>
                <a:lnTo>
                  <a:pt x="3587167" y="6858000"/>
                </a:lnTo>
                <a:lnTo>
                  <a:pt x="3474220" y="6800152"/>
                </a:lnTo>
                <a:cubicBezTo>
                  <a:pt x="1404818" y="5675986"/>
                  <a:pt x="0" y="3483472"/>
                  <a:pt x="0" y="962844"/>
                </a:cubicBezTo>
                <a:cubicBezTo>
                  <a:pt x="0" y="733696"/>
                  <a:pt x="11610" y="507260"/>
                  <a:pt x="34274" y="284091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050" name="Picture 2" descr="Clientmoji">
            <a:extLst>
              <a:ext uri="{FF2B5EF4-FFF2-40B4-BE49-F238E27FC236}">
                <a16:creationId xmlns:a16="http://schemas.microsoft.com/office/drawing/2014/main" id="{4FD33C65-1D7F-490E-B20B-DE736031B8E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73180" y="1156625"/>
            <a:ext cx="3078957" cy="30789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02073" y="2871982"/>
            <a:ext cx="4518115" cy="3492175"/>
          </a:xfrm>
        </p:spPr>
        <p:txBody>
          <a:bodyPr anchor="t">
            <a:normAutofit fontScale="85000" lnSpcReduction="20000"/>
          </a:bodyPr>
          <a:lstStyle/>
          <a:p>
            <a:r>
              <a:rPr lang="en-US" sz="2800" dirty="0"/>
              <a:t>Remember….. </a:t>
            </a:r>
          </a:p>
          <a:p>
            <a:r>
              <a:rPr lang="en-US" sz="2800" dirty="0"/>
              <a:t>Remote learning is new for all of us (Including me)!  </a:t>
            </a:r>
          </a:p>
          <a:p>
            <a:r>
              <a:rPr lang="en-US" sz="2800" dirty="0"/>
              <a:t>Our goal is to keep you learning.  </a:t>
            </a:r>
          </a:p>
          <a:p>
            <a:r>
              <a:rPr lang="en-US" sz="2800" dirty="0"/>
              <a:t>I’m planning to send you lessons to follow using Power Point.  </a:t>
            </a:r>
          </a:p>
          <a:p>
            <a:r>
              <a:rPr lang="en-US" sz="2800" dirty="0"/>
              <a:t>When done, I will give you a task to show me your level of understanding.  </a:t>
            </a:r>
          </a:p>
          <a:p>
            <a:pPr>
              <a:buNone/>
            </a:pPr>
            <a:endParaRPr lang="en-US" sz="1600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374063"/>
            <a:ext cx="8229600" cy="4525963"/>
          </a:xfrm>
        </p:spPr>
        <p:txBody>
          <a:bodyPr>
            <a:normAutofit lnSpcReduction="10000"/>
          </a:bodyPr>
          <a:lstStyle/>
          <a:p>
            <a:r>
              <a:rPr lang="en-US" dirty="0"/>
              <a:t>I will keep track of who is completing the tasks, and record their completion in PowerSchool.</a:t>
            </a:r>
          </a:p>
          <a:p>
            <a:r>
              <a:rPr lang="en-US" dirty="0"/>
              <a:t>We want you to keep learning, but we know it is not going to be the same as being in the classroom.  </a:t>
            </a:r>
          </a:p>
          <a:p>
            <a:r>
              <a:rPr lang="en-US" dirty="0"/>
              <a:t>If you have questions, you can send me an email and I will get back to you.  </a:t>
            </a:r>
          </a:p>
          <a:p>
            <a:r>
              <a:rPr lang="en-US" dirty="0"/>
              <a:t>So…..let’s begin!  </a:t>
            </a:r>
          </a:p>
        </p:txBody>
      </p:sp>
      <p:pic>
        <p:nvPicPr>
          <p:cNvPr id="3076" name="Picture 4" descr="Bitmoji Image">
            <a:extLst>
              <a:ext uri="{FF2B5EF4-FFF2-40B4-BE49-F238E27FC236}">
                <a16:creationId xmlns:a16="http://schemas.microsoft.com/office/drawing/2014/main" id="{64FA0F03-5CB3-4BCB-9054-C607497CD20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8400" y="4011"/>
            <a:ext cx="2438400" cy="2438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490537" y="381000"/>
            <a:ext cx="8229600" cy="1143000"/>
          </a:xfrm>
        </p:spPr>
        <p:txBody>
          <a:bodyPr>
            <a:normAutofit/>
          </a:bodyPr>
          <a:lstStyle/>
          <a:p>
            <a:r>
              <a:rPr lang="en-US" sz="6000" dirty="0">
                <a:latin typeface="AbcTeacher" panose="00000400000000000000" pitchFamily="2" charset="0"/>
              </a:rPr>
              <a:t>First Let’s Review! 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5168" y="2057399"/>
            <a:ext cx="8229600" cy="4525963"/>
          </a:xfrm>
        </p:spPr>
        <p:txBody>
          <a:bodyPr>
            <a:normAutofit fontScale="92500" lnSpcReduction="10000"/>
          </a:bodyPr>
          <a:lstStyle/>
          <a:p>
            <a:r>
              <a:rPr lang="en-US" dirty="0">
                <a:latin typeface="Comic Sans MS" panose="030F0702030302020204" pitchFamily="66" charset="0"/>
              </a:rPr>
              <a:t>In math, we left off learning about multiplying fractions.  </a:t>
            </a:r>
          </a:p>
          <a:p>
            <a:pPr marL="0" indent="0">
              <a:buNone/>
            </a:pPr>
            <a:endParaRPr lang="en-US" dirty="0">
              <a:latin typeface="Comic Sans MS" panose="030F0702030302020204" pitchFamily="66" charset="0"/>
            </a:endParaRPr>
          </a:p>
          <a:p>
            <a:pPr>
              <a:buNone/>
            </a:pPr>
            <a:r>
              <a:rPr lang="en-US" dirty="0">
                <a:solidFill>
                  <a:srgbClr val="00B050"/>
                </a:solidFill>
                <a:latin typeface="Comic Sans MS" panose="030F0702030302020204" pitchFamily="66" charset="0"/>
              </a:rPr>
              <a:t>To multiply fractions: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>
                <a:latin typeface="Comic Sans MS" panose="030F0702030302020204" pitchFamily="66" charset="0"/>
              </a:rPr>
              <a:t>Multiply the numerators of the fractions to get the new numerator.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>
                <a:latin typeface="Comic Sans MS" panose="030F0702030302020204" pitchFamily="66" charset="0"/>
              </a:rPr>
              <a:t>Multiply the denominators of the fractions to get the new denominator.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>
                <a:latin typeface="Comic Sans MS" panose="030F0702030302020204" pitchFamily="66" charset="0"/>
              </a:rPr>
              <a:t>Simplify the resulting fraction if possible.</a:t>
            </a:r>
          </a:p>
          <a:p>
            <a:endParaRPr lang="en-US" dirty="0"/>
          </a:p>
        </p:txBody>
      </p:sp>
      <p:pic>
        <p:nvPicPr>
          <p:cNvPr id="4102" name="Picture 6" descr="Bitmoji Image">
            <a:extLst>
              <a:ext uri="{FF2B5EF4-FFF2-40B4-BE49-F238E27FC236}">
                <a16:creationId xmlns:a16="http://schemas.microsoft.com/office/drawing/2014/main" id="{41C28627-F14D-4E87-91F8-57BE62F431F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3357" y="178385"/>
            <a:ext cx="1895475" cy="1895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00B050"/>
                </a:solidFill>
                <a:latin typeface="AbcTeacher" panose="00000400000000000000" pitchFamily="2" charset="0"/>
              </a:rPr>
              <a:t>Example: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353785" y="1143000"/>
                <a:ext cx="8436429" cy="5380038"/>
              </a:xfrm>
            </p:spPr>
            <p:txBody>
              <a:bodyPr>
                <a:normAutofit fontScale="62500" lnSpcReduction="20000"/>
              </a:bodyPr>
              <a:lstStyle/>
              <a:p>
                <a:pPr marL="0" indent="0">
                  <a:buNone/>
                </a:pPr>
                <a:r>
                  <a:rPr lang="en-US" b="0" dirty="0"/>
                  <a:t>                                                        </a:t>
                </a:r>
                <a:r>
                  <a:rPr lang="en-US" sz="3400" b="0" dirty="0"/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4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400" b="0" i="1" smtClean="0">
                            <a:latin typeface="Cambria Math" panose="02040503050406030204" pitchFamily="18" charset="0"/>
                          </a:rPr>
                          <m:t>4</m:t>
                        </m:r>
                      </m:num>
                      <m:den>
                        <m:r>
                          <a:rPr lang="en-US" sz="3400" b="0" i="1" smtClean="0">
                            <a:latin typeface="Cambria Math" panose="02040503050406030204" pitchFamily="18" charset="0"/>
                          </a:rPr>
                          <m:t>7</m:t>
                        </m:r>
                      </m:den>
                    </m:f>
                  </m:oMath>
                </a14:m>
                <a:r>
                  <a:rPr lang="en-US" sz="3400" b="0" dirty="0"/>
                  <a:t> x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4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400" b="0" i="1" smtClean="0">
                            <a:latin typeface="Cambria Math" panose="02040503050406030204" pitchFamily="18" charset="0"/>
                          </a:rPr>
                          <m:t>5</m:t>
                        </m:r>
                      </m:num>
                      <m:den>
                        <m:r>
                          <a:rPr lang="en-US" sz="3400" b="0" i="1" smtClean="0">
                            <a:latin typeface="Cambria Math" panose="02040503050406030204" pitchFamily="18" charset="0"/>
                          </a:rPr>
                          <m:t>12</m:t>
                        </m:r>
                      </m:den>
                    </m:f>
                    <m:r>
                      <a:rPr lang="en-US" sz="3400" b="0" i="1" smtClean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sz="3400" b="0" dirty="0"/>
                  <a:t>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400" b="0" i="1" dirty="0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400" b="0" i="1" dirty="0" smtClean="0">
                            <a:latin typeface="Cambria Math" panose="02040503050406030204" pitchFamily="18" charset="0"/>
                          </a:rPr>
                          <m:t>20</m:t>
                        </m:r>
                      </m:num>
                      <m:den>
                        <m:r>
                          <a:rPr lang="en-US" sz="3400" b="0" i="1" dirty="0" smtClean="0">
                            <a:latin typeface="Cambria Math" panose="02040503050406030204" pitchFamily="18" charset="0"/>
                          </a:rPr>
                          <m:t>84</m:t>
                        </m:r>
                      </m:den>
                    </m:f>
                  </m:oMath>
                </a14:m>
                <a:r>
                  <a:rPr lang="en-US" sz="3400" b="0" dirty="0"/>
                  <a:t>  </a:t>
                </a:r>
              </a:p>
              <a:p>
                <a:pPr marL="0" indent="0">
                  <a:buNone/>
                </a:pPr>
                <a:endParaRPr lang="en-US" b="0" dirty="0"/>
              </a:p>
              <a:p>
                <a:pPr marL="0" indent="0" algn="ctr">
                  <a:buNone/>
                </a:pPr>
                <a:r>
                  <a:rPr lang="en-US" b="0" dirty="0"/>
                  <a:t> (Just remember, you are not done until you simplify the fraction)</a:t>
                </a:r>
              </a:p>
              <a:p>
                <a:pPr marL="0" indent="0">
                  <a:buNone/>
                </a:pPr>
                <a:endParaRPr lang="en-US" b="0" dirty="0"/>
              </a:p>
              <a:p>
                <a:pPr marL="0" indent="0">
                  <a:buNone/>
                </a:pPr>
                <a:r>
                  <a:rPr lang="en-US" sz="4600" b="0" dirty="0">
                    <a:solidFill>
                      <a:srgbClr val="00B050"/>
                    </a:solidFill>
                  </a:rPr>
                  <a:t>To simplify: </a:t>
                </a:r>
              </a:p>
              <a:p>
                <a:pPr marL="0" indent="0">
                  <a:buNone/>
                </a:pPr>
                <a:r>
                  <a:rPr lang="en-US" b="0" dirty="0"/>
                  <a:t>Find the Greatest Common Factor of the numerator and denominator.  </a:t>
                </a:r>
              </a:p>
              <a:p>
                <a:pPr marL="0" indent="0">
                  <a:buNone/>
                </a:pPr>
                <a:r>
                  <a:rPr lang="en-US" dirty="0"/>
                  <a:t>You may want to print out the following page to help you.  </a:t>
                </a:r>
                <a:endParaRPr lang="en-US" b="0" dirty="0"/>
              </a:p>
              <a:p>
                <a:pPr marL="0" indent="0">
                  <a:buNone/>
                </a:pPr>
                <a:r>
                  <a:rPr lang="en-US" sz="2300" dirty="0">
                    <a:hlinkClick r:id="rId3"/>
                  </a:rPr>
                  <a:t>https://1.cdn.edl.io/LQwkyywxPzWoWhHY756144MqWgwBCMAPJ4F2stpqI14MRUY9.pdf</a:t>
                </a:r>
                <a:endParaRPr lang="en-US" sz="2300" dirty="0"/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r>
                  <a:rPr lang="en-US" b="0" dirty="0"/>
                  <a:t>2. Divide numerator and denominator by that factor.  The GCF is 4, so we will divide the numerator and denominator by 4.</a:t>
                </a:r>
              </a:p>
              <a:p>
                <a:pPr marL="0" indent="0">
                  <a:buNone/>
                </a:pPr>
                <a:endParaRPr lang="en-US" sz="3400" b="0" dirty="0"/>
              </a:p>
              <a:p>
                <a:pPr marL="0" indent="0">
                  <a:buNone/>
                </a:pPr>
                <a:r>
                  <a:rPr lang="en-US" sz="3400" dirty="0"/>
                  <a:t>                                                  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400" i="1" dirty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400" i="1" dirty="0">
                            <a:latin typeface="Cambria Math" panose="02040503050406030204" pitchFamily="18" charset="0"/>
                          </a:rPr>
                          <m:t>20</m:t>
                        </m:r>
                      </m:num>
                      <m:den>
                        <m:r>
                          <a:rPr lang="en-US" sz="3400" i="1" dirty="0">
                            <a:latin typeface="Cambria Math" panose="02040503050406030204" pitchFamily="18" charset="0"/>
                          </a:rPr>
                          <m:t>84</m:t>
                        </m:r>
                      </m:den>
                    </m:f>
                  </m:oMath>
                </a14:m>
                <a:r>
                  <a:rPr lang="en-US" sz="3400" b="0" dirty="0"/>
                  <a:t> </a:t>
                </a:r>
                <a:r>
                  <a:rPr lang="en-US" sz="3400" dirty="0">
                    <a:latin typeface="Matisse ITC" panose="04040403030D02020704" pitchFamily="82" charset="0"/>
                    <a:sym typeface="Symbol" panose="05050102010706020507" pitchFamily="18" charset="2"/>
                  </a:rPr>
                  <a:t></a:t>
                </a:r>
                <a:r>
                  <a:rPr lang="en-US" sz="3400" b="0" dirty="0"/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4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400" b="0" i="1" smtClean="0">
                            <a:latin typeface="Cambria Math" panose="02040503050406030204" pitchFamily="18" charset="0"/>
                          </a:rPr>
                          <m:t>4</m:t>
                        </m:r>
                      </m:num>
                      <m:den>
                        <m:r>
                          <a:rPr lang="en-US" sz="3400" b="0" i="1" smtClean="0">
                            <a:latin typeface="Cambria Math" panose="02040503050406030204" pitchFamily="18" charset="0"/>
                          </a:rPr>
                          <m:t>4</m:t>
                        </m:r>
                      </m:den>
                    </m:f>
                  </m:oMath>
                </a14:m>
                <a:r>
                  <a:rPr lang="en-US" sz="3400" b="0" dirty="0"/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4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400" b="0" i="1" smtClean="0">
                            <a:latin typeface="Cambria Math" panose="02040503050406030204" pitchFamily="18" charset="0"/>
                          </a:rPr>
                          <m:t>5</m:t>
                        </m:r>
                      </m:num>
                      <m:den>
                        <m:r>
                          <a:rPr lang="en-US" sz="3400" b="0" i="1" smtClean="0">
                            <a:latin typeface="Cambria Math" panose="02040503050406030204" pitchFamily="18" charset="0"/>
                          </a:rPr>
                          <m:t>21</m:t>
                        </m:r>
                      </m:den>
                    </m:f>
                  </m:oMath>
                </a14:m>
                <a:endParaRPr lang="en-US" sz="3400" b="0" dirty="0"/>
              </a:p>
              <a:p>
                <a:endParaRPr lang="en-US" b="0" dirty="0"/>
              </a:p>
              <a:p>
                <a:r>
                  <a:rPr lang="en-US" b="0" dirty="0"/>
                  <a:t>Here is a helpful video… check it out! </a:t>
                </a:r>
                <a:r>
                  <a:rPr lang="en-US" dirty="0">
                    <a:hlinkClick r:id="rId4"/>
                  </a:rPr>
                  <a:t>https://www.youtube.com/watch?v=H3ZY65icKmw</a:t>
                </a:r>
                <a:endParaRPr lang="en-US" b="0" dirty="0"/>
              </a:p>
              <a:p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  <a:p>
                <a:endParaRPr lang="en-US" b="0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53785" y="1143000"/>
                <a:ext cx="8436429" cy="5380038"/>
              </a:xfrm>
              <a:blipFill>
                <a:blip r:embed="rId5"/>
                <a:stretch>
                  <a:fillRect l="-1517" t="-79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ctangle 3">
            <a:extLst>
              <a:ext uri="{FF2B5EF4-FFF2-40B4-BE49-F238E27FC236}">
                <a16:creationId xmlns:a16="http://schemas.microsoft.com/office/drawing/2014/main" id="{E930928C-19CA-4B34-B75A-49F098F71DF9}"/>
              </a:ext>
            </a:extLst>
          </p:cNvPr>
          <p:cNvSpPr/>
          <p:nvPr/>
        </p:nvSpPr>
        <p:spPr>
          <a:xfrm>
            <a:off x="4111776" y="3185023"/>
            <a:ext cx="198422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 </a:t>
            </a:r>
          </a:p>
        </p:txBody>
      </p:sp>
      <p:pic>
        <p:nvPicPr>
          <p:cNvPr id="5122" name="Picture 2" descr="Clientmoji">
            <a:extLst>
              <a:ext uri="{FF2B5EF4-FFF2-40B4-BE49-F238E27FC236}">
                <a16:creationId xmlns:a16="http://schemas.microsoft.com/office/drawing/2014/main" id="{7DA6A687-0280-4200-B8BE-6569D56116B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9400" y="334962"/>
            <a:ext cx="1676400" cy="1676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5F2298D-E78E-4020-9A5F-F84803AB492A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495300" y="497748"/>
                <a:ext cx="8153400" cy="6400800"/>
              </a:xfrm>
            </p:spPr>
            <p:txBody>
              <a:bodyPr>
                <a:normAutofit fontScale="70000" lnSpcReduction="20000"/>
              </a:bodyPr>
              <a:lstStyle/>
              <a:p>
                <a:pPr marL="0" indent="0">
                  <a:buNone/>
                </a:pPr>
                <a:r>
                  <a:rPr lang="en-US" sz="3400" dirty="0"/>
                  <a:t>                                                   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400" i="1">
                            <a:latin typeface="Cambria Math" panose="02040503050406030204" pitchFamily="18" charset="0"/>
                          </a:rPr>
                          <m:t>4</m:t>
                        </m:r>
                      </m:num>
                      <m:den>
                        <m:r>
                          <a:rPr lang="en-US" sz="3400" i="1">
                            <a:latin typeface="Cambria Math" panose="02040503050406030204" pitchFamily="18" charset="0"/>
                          </a:rPr>
                          <m:t>7</m:t>
                        </m:r>
                      </m:den>
                    </m:f>
                  </m:oMath>
                </a14:m>
                <a:r>
                  <a:rPr lang="en-US" sz="3400" dirty="0"/>
                  <a:t> x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400" i="1">
                            <a:latin typeface="Cambria Math" panose="02040503050406030204" pitchFamily="18" charset="0"/>
                          </a:rPr>
                          <m:t>5</m:t>
                        </m:r>
                      </m:num>
                      <m:den>
                        <m:r>
                          <a:rPr lang="en-US" sz="3400" i="1">
                            <a:latin typeface="Cambria Math" panose="02040503050406030204" pitchFamily="18" charset="0"/>
                          </a:rPr>
                          <m:t>12</m:t>
                        </m:r>
                      </m:den>
                    </m:f>
                    <m:r>
                      <a:rPr lang="en-US" sz="3400" i="1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endParaRPr lang="en-US" sz="3400" dirty="0"/>
              </a:p>
              <a:p>
                <a:endParaRPr lang="en-US" dirty="0"/>
              </a:p>
              <a:p>
                <a:r>
                  <a:rPr lang="en-US" dirty="0">
                    <a:latin typeface="Comic Sans MS" panose="030F0702030302020204" pitchFamily="66" charset="0"/>
                  </a:rPr>
                  <a:t>We also learned how to use cross-outs to make simplifying easier.  </a:t>
                </a:r>
              </a:p>
              <a:p>
                <a:pPr marL="0" indent="0">
                  <a:buNone/>
                </a:pPr>
                <a:endParaRPr lang="en-US" dirty="0">
                  <a:latin typeface="Comic Sans MS" panose="030F0702030302020204" pitchFamily="66" charset="0"/>
                </a:endParaRPr>
              </a:p>
              <a:p>
                <a:r>
                  <a:rPr lang="en-US" dirty="0">
                    <a:latin typeface="Comic Sans MS" panose="030F0702030302020204" pitchFamily="66" charset="0"/>
                  </a:rPr>
                  <a:t>Since 4 and 12 have 4 as a common factor, we can divide them both by 4 before we multiply.</a:t>
                </a:r>
              </a:p>
              <a:p>
                <a:pPr marL="0" indent="0">
                  <a:buNone/>
                </a:pPr>
                <a:r>
                  <a:rPr lang="en-US" dirty="0"/>
                  <a:t>               </a:t>
                </a:r>
              </a:p>
              <a:p>
                <a:pPr marL="0" indent="0">
                  <a:buNone/>
                </a:pPr>
                <a:r>
                  <a:rPr lang="en-US" dirty="0"/>
                  <a:t>                                                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400" i="1">
                            <a:latin typeface="Cambria Math" panose="02040503050406030204" pitchFamily="18" charset="0"/>
                          </a:rPr>
                          <m:t>4</m:t>
                        </m:r>
                      </m:num>
                      <m:den>
                        <m:r>
                          <a:rPr lang="en-US" sz="3400" i="1">
                            <a:latin typeface="Cambria Math" panose="02040503050406030204" pitchFamily="18" charset="0"/>
                          </a:rPr>
                          <m:t>7</m:t>
                        </m:r>
                      </m:den>
                    </m:f>
                  </m:oMath>
                </a14:m>
                <a:r>
                  <a:rPr lang="en-US" sz="3400" dirty="0"/>
                  <a:t> x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400" i="1">
                            <a:latin typeface="Cambria Math" panose="02040503050406030204" pitchFamily="18" charset="0"/>
                          </a:rPr>
                          <m:t>5</m:t>
                        </m:r>
                      </m:num>
                      <m:den>
                        <m:r>
                          <a:rPr lang="en-US" sz="3400" i="1">
                            <a:latin typeface="Cambria Math" panose="02040503050406030204" pitchFamily="18" charset="0"/>
                          </a:rPr>
                          <m:t>12</m:t>
                        </m:r>
                      </m:den>
                    </m:f>
                    <m:r>
                      <a:rPr lang="en-US" sz="3400" i="1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endParaRPr lang="en-US" sz="3400" dirty="0"/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r>
                  <a:rPr lang="en-US" dirty="0">
                    <a:latin typeface="Comic Sans MS" panose="030F0702030302020204" pitchFamily="66" charset="0"/>
                  </a:rPr>
                  <a:t>Then multiply :</a:t>
                </a:r>
              </a:p>
              <a:p>
                <a:pPr marL="0" indent="0" algn="ctr">
                  <a:buNone/>
                </a:pPr>
                <a14:m>
                  <m:oMath xmlns:m="http://schemas.openxmlformats.org/officeDocument/2006/math">
                    <m:f>
                      <m:fPr>
                        <m:ctrlPr>
                          <a:rPr lang="en-US" sz="34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4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3400" b="0" i="1" smtClean="0">
                            <a:latin typeface="Cambria Math" panose="02040503050406030204" pitchFamily="18" charset="0"/>
                          </a:rPr>
                          <m:t>7</m:t>
                        </m:r>
                      </m:den>
                    </m:f>
                  </m:oMath>
                </a14:m>
                <a:r>
                  <a:rPr lang="en-US" sz="3400" b="0" dirty="0"/>
                  <a:t> x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4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400" b="0" i="1" smtClean="0">
                            <a:latin typeface="Cambria Math" panose="02040503050406030204" pitchFamily="18" charset="0"/>
                          </a:rPr>
                          <m:t>5</m:t>
                        </m:r>
                      </m:num>
                      <m:den>
                        <m:r>
                          <a:rPr lang="en-US" sz="34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  <m:r>
                      <a:rPr lang="en-US" sz="3400" b="0" i="0" smtClean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sz="3400" b="0" dirty="0"/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400" b="0" i="1" dirty="0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400" b="0" i="1" dirty="0" smtClean="0">
                            <a:latin typeface="Cambria Math" panose="02040503050406030204" pitchFamily="18" charset="0"/>
                          </a:rPr>
                          <m:t>5</m:t>
                        </m:r>
                      </m:num>
                      <m:den>
                        <m:r>
                          <a:rPr lang="en-US" sz="3400" b="0" i="1" dirty="0" smtClean="0">
                            <a:latin typeface="Cambria Math" panose="02040503050406030204" pitchFamily="18" charset="0"/>
                          </a:rPr>
                          <m:t>21</m:t>
                        </m:r>
                      </m:den>
                    </m:f>
                  </m:oMath>
                </a14:m>
                <a:endParaRPr lang="en-US" sz="3400" b="0" dirty="0"/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r>
                  <a:rPr lang="en-US" dirty="0"/>
                  <a:t>Double check that your answer is in simplest form.                            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5F2298D-E78E-4020-9A5F-F84803AB492A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95300" y="497748"/>
                <a:ext cx="8153400" cy="6400800"/>
              </a:xfrm>
              <a:blipFill>
                <a:blip r:embed="rId2"/>
                <a:stretch>
                  <a:fillRect l="-972" t="-667" r="-157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5CB0BFB5-76CB-41B0-8D6A-2F98675F7BC0}"/>
              </a:ext>
            </a:extLst>
          </p:cNvPr>
          <p:cNvCxnSpPr>
            <a:cxnSpLocks/>
          </p:cNvCxnSpPr>
          <p:nvPr/>
        </p:nvCxnSpPr>
        <p:spPr>
          <a:xfrm>
            <a:off x="4156128" y="3534482"/>
            <a:ext cx="304800" cy="234033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Oval 12">
            <a:extLst>
              <a:ext uri="{FF2B5EF4-FFF2-40B4-BE49-F238E27FC236}">
                <a16:creationId xmlns:a16="http://schemas.microsoft.com/office/drawing/2014/main" id="{C13DE5F1-BE51-40E4-B8E8-6943F7689BA0}"/>
              </a:ext>
            </a:extLst>
          </p:cNvPr>
          <p:cNvSpPr/>
          <p:nvPr/>
        </p:nvSpPr>
        <p:spPr>
          <a:xfrm rot="1814562">
            <a:off x="3539841" y="3368709"/>
            <a:ext cx="1147102" cy="331546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4ADB1957-BADF-4074-B24E-BB1F569231B6}"/>
              </a:ext>
            </a:extLst>
          </p:cNvPr>
          <p:cNvCxnSpPr>
            <a:cxnSpLocks/>
          </p:cNvCxnSpPr>
          <p:nvPr/>
        </p:nvCxnSpPr>
        <p:spPr>
          <a:xfrm>
            <a:off x="3693489" y="3229375"/>
            <a:ext cx="304800" cy="234033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>
            <a:extLst>
              <a:ext uri="{FF2B5EF4-FFF2-40B4-BE49-F238E27FC236}">
                <a16:creationId xmlns:a16="http://schemas.microsoft.com/office/drawing/2014/main" id="{A4812BD8-7204-446D-A995-47889BF058F5}"/>
              </a:ext>
            </a:extLst>
          </p:cNvPr>
          <p:cNvSpPr txBox="1"/>
          <p:nvPr/>
        </p:nvSpPr>
        <p:spPr>
          <a:xfrm>
            <a:off x="3312262" y="3087621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1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D9B466DF-09A6-4CE2-A49A-75E384B720E3}"/>
              </a:ext>
            </a:extLst>
          </p:cNvPr>
          <p:cNvSpPr txBox="1"/>
          <p:nvPr/>
        </p:nvSpPr>
        <p:spPr>
          <a:xfrm>
            <a:off x="4572000" y="3698597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326703244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B46BC8-38A3-4555-8582-DE4ECD1210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4800" y="16002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/>
              <a:t>Here is a short video showing a few more problems using cross-outs (also called cancellation).  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9BE56E08-FC4D-4131-BB84-42DE1A65BF73}"/>
              </a:ext>
            </a:extLst>
          </p:cNvPr>
          <p:cNvSpPr/>
          <p:nvPr/>
        </p:nvSpPr>
        <p:spPr>
          <a:xfrm>
            <a:off x="1981200" y="3429000"/>
            <a:ext cx="64008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hlinkClick r:id="rId2"/>
              </a:rPr>
              <a:t>https://www.youtube.com/watch?v=zQDNnDxsxi8</a:t>
            </a:r>
            <a:endParaRPr lang="en-US" dirty="0"/>
          </a:p>
        </p:txBody>
      </p:sp>
      <p:pic>
        <p:nvPicPr>
          <p:cNvPr id="6146" name="Picture 2" descr="Clientmoji">
            <a:extLst>
              <a:ext uri="{FF2B5EF4-FFF2-40B4-BE49-F238E27FC236}">
                <a16:creationId xmlns:a16="http://schemas.microsoft.com/office/drawing/2014/main" id="{C862B802-221D-4FB4-BF55-60B86D2820D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3600" y="3886200"/>
            <a:ext cx="2438400" cy="2438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548176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2A39E8-7D78-499D-9748-8422C400D1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Grab a pencil and a sheet of paper.  </a:t>
            </a:r>
          </a:p>
        </p:txBody>
      </p:sp>
      <p:pic>
        <p:nvPicPr>
          <p:cNvPr id="7170" name="Picture 2" descr="Clientmoji">
            <a:extLst>
              <a:ext uri="{FF2B5EF4-FFF2-40B4-BE49-F238E27FC236}">
                <a16:creationId xmlns:a16="http://schemas.microsoft.com/office/drawing/2014/main" id="{BA481533-0D27-491D-A8C2-306B25A8C16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0" y="1524000"/>
            <a:ext cx="3810000" cy="381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0516367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179615-E2D9-4078-AA61-26BE1A7571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Please try to solve these problems.  </a:t>
            </a:r>
            <a:br>
              <a:rPr lang="en-US" dirty="0"/>
            </a:b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0B09C3A-696E-4634-B520-D04B970040AA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457200" y="990600"/>
                <a:ext cx="8229600" cy="6172200"/>
              </a:xfrm>
            </p:spPr>
            <p:txBody>
              <a:bodyPr>
                <a:normAutofit/>
              </a:bodyPr>
              <a:lstStyle/>
              <a:p>
                <a:pPr marL="514350" indent="-514350">
                  <a:buFont typeface="+mj-lt"/>
                  <a:buAutoNum type="arabicParenR"/>
                </a:pPr>
                <a14:m>
                  <m:oMath xmlns:m="http://schemas.openxmlformats.org/officeDocument/2006/math">
                    <m:f>
                      <m:f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4</m:t>
                        </m:r>
                      </m:num>
                      <m:den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9</m:t>
                        </m:r>
                      </m:den>
                    </m:f>
                    <m:r>
                      <a:rPr lang="en-US" i="1" dirty="0">
                        <a:latin typeface="Cambria Math" panose="02040503050406030204" pitchFamily="18" charset="0"/>
                      </a:rPr>
                      <m:t>𝑥</m:t>
                    </m:r>
                    <m:f>
                      <m:f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4</m:t>
                        </m:r>
                      </m:num>
                      <m:den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5</m:t>
                        </m:r>
                      </m:den>
                    </m:f>
                    <m:r>
                      <a:rPr lang="en-US" i="1" dirty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endParaRPr lang="en-US" i="1" dirty="0">
                  <a:latin typeface="Cambria Math" panose="02040503050406030204" pitchFamily="18" charset="0"/>
                </a:endParaRPr>
              </a:p>
              <a:p>
                <a:pPr marL="514350" indent="-514350">
                  <a:buFont typeface="+mj-lt"/>
                  <a:buAutoNum type="arabicParenR"/>
                </a:pPr>
                <a14:m>
                  <m:oMath xmlns:m="http://schemas.openxmlformats.org/officeDocument/2006/math"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i="1">
                            <a:latin typeface="Cambria Math" panose="02040503050406030204" pitchFamily="18" charset="0"/>
                          </a:rPr>
                          <m:t>12</m:t>
                        </m:r>
                      </m:den>
                    </m:f>
                    <m:r>
                      <a:rPr lang="en-US" i="1">
                        <a:latin typeface="Cambria Math" panose="02040503050406030204" pitchFamily="18" charset="0"/>
                      </a:rPr>
                      <m:t>𝑥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num>
                      <m:den>
                        <m:r>
                          <a:rPr lang="en-US" i="1"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</m:oMath>
                </a14:m>
                <a:r>
                  <a:rPr lang="en-US" i="1" dirty="0">
                    <a:latin typeface="Cambria Math" panose="02040503050406030204" pitchFamily="18" charset="0"/>
                  </a:rPr>
                  <a:t>= </a:t>
                </a:r>
              </a:p>
              <a:p>
                <a:pPr marL="514350" indent="-514350">
                  <a:buFont typeface="+mj-lt"/>
                  <a:buAutoNum type="arabicParenR"/>
                </a:pPr>
                <a14:m>
                  <m:oMath xmlns:m="http://schemas.openxmlformats.org/officeDocument/2006/math">
                    <m:f>
                      <m:f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5</m:t>
                        </m:r>
                      </m:num>
                      <m:den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12</m:t>
                        </m:r>
                      </m:den>
                    </m:f>
                    <m:r>
                      <a:rPr lang="en-US" i="1" dirty="0">
                        <a:latin typeface="Cambria Math" panose="02040503050406030204" pitchFamily="18" charset="0"/>
                      </a:rPr>
                      <m:t>𝑥</m:t>
                    </m:r>
                    <m:f>
                      <m:f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3</m:t>
                        </m:r>
                      </m:num>
                      <m:den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5</m:t>
                        </m:r>
                      </m:den>
                    </m:f>
                    <m:r>
                      <a:rPr lang="en-US" i="1" dirty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i="1" dirty="0">
                    <a:latin typeface="Cambria Math" panose="02040503050406030204" pitchFamily="18" charset="0"/>
                  </a:rPr>
                  <a:t>=</a:t>
                </a:r>
              </a:p>
              <a:p>
                <a:pPr marL="514350" indent="-514350">
                  <a:buFont typeface="+mj-lt"/>
                  <a:buAutoNum type="arabicParenR"/>
                </a:pPr>
                <a14:m>
                  <m:oMath xmlns:m="http://schemas.openxmlformats.org/officeDocument/2006/math"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latin typeface="Cambria Math" panose="02040503050406030204" pitchFamily="18" charset="0"/>
                          </a:rPr>
                          <m:t>7</m:t>
                        </m:r>
                      </m:num>
                      <m:den>
                        <m:r>
                          <a:rPr lang="en-US" i="1">
                            <a:latin typeface="Cambria Math" panose="02040503050406030204" pitchFamily="18" charset="0"/>
                          </a:rPr>
                          <m:t>8</m:t>
                        </m:r>
                      </m:den>
                    </m:f>
                    <m:r>
                      <a:rPr lang="en-US" i="1">
                        <a:latin typeface="Cambria Math" panose="02040503050406030204" pitchFamily="18" charset="0"/>
                      </a:rPr>
                      <m:t>𝑥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latin typeface="Cambria Math" panose="02040503050406030204" pitchFamily="18" charset="0"/>
                          </a:rPr>
                          <m:t>4</m:t>
                        </m:r>
                      </m:num>
                      <m:den>
                        <m:r>
                          <a:rPr lang="en-US" i="1">
                            <a:latin typeface="Cambria Math" panose="02040503050406030204" pitchFamily="18" charset="0"/>
                          </a:rPr>
                          <m:t>5</m:t>
                        </m:r>
                      </m:den>
                    </m:f>
                  </m:oMath>
                </a14:m>
                <a:r>
                  <a:rPr lang="en-US" i="1" dirty="0">
                    <a:latin typeface="Cambria Math" panose="02040503050406030204" pitchFamily="18" charset="0"/>
                  </a:rPr>
                  <a:t> =</a:t>
                </a:r>
              </a:p>
              <a:p>
                <a:pPr marL="514350" indent="-514350">
                  <a:buFont typeface="+mj-lt"/>
                  <a:buAutoNum type="arabicParenR"/>
                </a:pPr>
                <a14:m>
                  <m:oMath xmlns:m="http://schemas.openxmlformats.org/officeDocument/2006/math"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8</m:t>
                        </m:r>
                      </m:den>
                    </m:f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8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9</m:t>
                        </m:r>
                      </m:den>
                    </m:f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endParaRPr lang="en-US" b="0" dirty="0"/>
              </a:p>
              <a:p>
                <a:pPr marL="0" indent="0">
                  <a:buNone/>
                </a:pPr>
                <a:endParaRPr lang="en-US" b="0" dirty="0"/>
              </a:p>
              <a:p>
                <a:pPr marL="514350" indent="-514350">
                  <a:buFont typeface="+mj-lt"/>
                  <a:buAutoNum type="arabicParenR"/>
                </a:pPr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0B09C3A-696E-4634-B520-D04B970040AA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990600"/>
                <a:ext cx="8229600" cy="6172200"/>
              </a:xfr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extBox 5">
            <a:extLst>
              <a:ext uri="{FF2B5EF4-FFF2-40B4-BE49-F238E27FC236}">
                <a16:creationId xmlns:a16="http://schemas.microsoft.com/office/drawing/2014/main" id="{89532EDC-2141-4CC2-A3A1-603F5C8A69CE}"/>
              </a:ext>
            </a:extLst>
          </p:cNvPr>
          <p:cNvSpPr txBox="1"/>
          <p:nvPr/>
        </p:nvSpPr>
        <p:spPr>
          <a:xfrm>
            <a:off x="762000" y="5486400"/>
            <a:ext cx="7315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When you finish, click to the next slide to check your work.  </a:t>
            </a:r>
          </a:p>
        </p:txBody>
      </p:sp>
    </p:spTree>
    <p:extLst>
      <p:ext uri="{BB962C8B-B14F-4D97-AF65-F5344CB8AC3E}">
        <p14:creationId xmlns:p14="http://schemas.microsoft.com/office/powerpoint/2010/main" val="186027187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66</TotalTime>
  <Words>583</Words>
  <Application>Microsoft Office PowerPoint</Application>
  <PresentationFormat>On-screen Show (4:3)</PresentationFormat>
  <Paragraphs>94</Paragraphs>
  <Slides>14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2" baseType="lpstr">
      <vt:lpstr>AbcTeacher</vt:lpstr>
      <vt:lpstr>Arial</vt:lpstr>
      <vt:lpstr>Calibri</vt:lpstr>
      <vt:lpstr>Cambria Math</vt:lpstr>
      <vt:lpstr>Comic Sans MS</vt:lpstr>
      <vt:lpstr>Matisse ITC</vt:lpstr>
      <vt:lpstr>Teacher</vt:lpstr>
      <vt:lpstr>Office Theme</vt:lpstr>
      <vt:lpstr>Multiplying Fractions</vt:lpstr>
      <vt:lpstr>Hello!  I miss all your smiles and hope you are well.  </vt:lpstr>
      <vt:lpstr>PowerPoint Presentation</vt:lpstr>
      <vt:lpstr>First Let’s Review!  </vt:lpstr>
      <vt:lpstr>Example:</vt:lpstr>
      <vt:lpstr>PowerPoint Presentation</vt:lpstr>
      <vt:lpstr>Here is a short video showing a few more problems using cross-outs (also called cancellation).  </vt:lpstr>
      <vt:lpstr>Grab a pencil and a sheet of paper.  </vt:lpstr>
      <vt:lpstr>Please try to solve these problems.   </vt:lpstr>
      <vt:lpstr>Check your work.  Are your answers correct?  If not, try to figure out why.   </vt:lpstr>
      <vt:lpstr>Please try to solve these problems.   </vt:lpstr>
      <vt:lpstr>Do you have your answers?    </vt:lpstr>
      <vt:lpstr>IF you want more practice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Multiplying Fractions</dc:title>
  <dc:creator>Shari Stokoski</dc:creator>
  <cp:lastModifiedBy>Shari Stokoski</cp:lastModifiedBy>
  <cp:revision>7</cp:revision>
  <dcterms:created xsi:type="dcterms:W3CDTF">2020-03-30T22:40:37Z</dcterms:created>
  <dcterms:modified xsi:type="dcterms:W3CDTF">2020-04-08T01:33:35Z</dcterms:modified>
</cp:coreProperties>
</file>