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i Stokoski" initials="SS" lastIdx="1" clrIdx="0">
    <p:extLst>
      <p:ext uri="{19B8F6BF-5375-455C-9EA6-DF929625EA0E}">
        <p15:presenceInfo xmlns:p15="http://schemas.microsoft.com/office/powerpoint/2012/main" userId="S::sstokoski@summithill.org::2dd1a6bd-680c-4a04-9bc3-a591f27921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06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122BD-1D39-402B-946B-99A0C39A7DA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D359B-C1D7-4274-B93E-39EB5523C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3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D359B-C1D7-4274-B93E-39EB5523C1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1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B90D-0625-4F1E-A1BA-A2F86D6D7C2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E2C-18F9-4277-B995-D30D2D97C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B90D-0625-4F1E-A1BA-A2F86D6D7C2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E2C-18F9-4277-B995-D30D2D97C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B90D-0625-4F1E-A1BA-A2F86D6D7C2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E2C-18F9-4277-B995-D30D2D97C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B90D-0625-4F1E-A1BA-A2F86D6D7C2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E2C-18F9-4277-B995-D30D2D97C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B90D-0625-4F1E-A1BA-A2F86D6D7C2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E2C-18F9-4277-B995-D30D2D97C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B90D-0625-4F1E-A1BA-A2F86D6D7C2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E2C-18F9-4277-B995-D30D2D97C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B90D-0625-4F1E-A1BA-A2F86D6D7C2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E2C-18F9-4277-B995-D30D2D97C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B90D-0625-4F1E-A1BA-A2F86D6D7C2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E2C-18F9-4277-B995-D30D2D97C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B90D-0625-4F1E-A1BA-A2F86D6D7C2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E2C-18F9-4277-B995-D30D2D97C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B90D-0625-4F1E-A1BA-A2F86D6D7C2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E2C-18F9-4277-B995-D30D2D97C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B90D-0625-4F1E-A1BA-A2F86D6D7C2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6E2C-18F9-4277-B995-D30D2D97C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9B90D-0625-4F1E-A1BA-A2F86D6D7C2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E6E2C-18F9-4277-B995-D30D2D97CB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VocBlzf5xk-ceg5KoZCRZr2m0S0MaARKm8OlkfJ5IRhUM01MOENLWlNESTVZREJHNU43TFNCUEtMTi4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helpingwithmath.com/printables/worksheets/fractions/4nf4fractions01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1.cdn.edl.io/LQwkyywxPzWoWhHY756144MqWgwBCMAPJ4F2stpqI14MRUY9.pdf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khanacademy.org/math/arithmetic/fraction-arithmetic/arith-review-mixed-number/v/changing-an-improper-fraction-to-a-mixed-numbe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8LVDxQB_LQ" TargetMode="External"/><Relationship Id="rId2" Type="http://schemas.openxmlformats.org/officeDocument/2006/relationships/hyperlink" Target="https://bit.ly/3bEYP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s://www.youtube.com/watch?v=NnyzzkIVNSQ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4191" y="3048000"/>
            <a:ext cx="3483937" cy="1645041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Multiplying Fractions</a:t>
            </a:r>
            <a:b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By </a:t>
            </a:r>
            <a:b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Whole Numbers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Bitmoji Image">
            <a:extLst>
              <a:ext uri="{FF2B5EF4-FFF2-40B4-BE49-F238E27FC236}">
                <a16:creationId xmlns:a16="http://schemas.microsoft.com/office/drawing/2014/main" id="{F2F67997-5B3E-47B1-B42A-FC2A9C220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3354092" cy="335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9615-E2D9-4078-AA61-26BE1A75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Solve these problems on paper.  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B09C3A-696E-4634-B520-D04B970040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334000"/>
              </a:xfrm>
            </p:spPr>
            <p:txBody>
              <a:bodyPr numCol="2">
                <a:norm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4</m:t>
                    </m:r>
                  </m:oMath>
                </a14:m>
                <a:r>
                  <a:rPr lang="en-US" b="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=</a:t>
                </a: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8</m:t>
                    </m:r>
                  </m:oMath>
                </a14:m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=</a:t>
                </a: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x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6 </m:t>
                    </m:r>
                  </m:oMath>
                </a14:m>
                <a:r>
                  <a:rPr lang="en-US" b="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=</a:t>
                </a:r>
                <a:br>
                  <a:rPr lang="en-US" b="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</a:br>
                <a:endParaRPr lang="en-US" b="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b="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7=</m:t>
                    </m:r>
                  </m:oMath>
                </a14:m>
                <a:endParaRPr lang="en-US" b="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8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8= </m:t>
                    </m:r>
                  </m:oMath>
                </a14:m>
                <a:endParaRPr lang="en-US" b="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b="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x 22 =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B09C3A-696E-4634-B520-D04B970040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334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8863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9615-E2D9-4078-AA61-26BE1A757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r>
              <a:rPr lang="en-US" dirty="0"/>
              <a:t>Do you have your answers? 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09C3A-696E-4634-B520-D04B97004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35280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endParaRPr lang="en-US" b="0" dirty="0"/>
          </a:p>
          <a:p>
            <a:pPr marL="514350" indent="-514350">
              <a:buFont typeface="+mj-lt"/>
              <a:buAutoNum type="arabicParenR"/>
            </a:pPr>
            <a:endParaRPr lang="en-US" b="0" dirty="0"/>
          </a:p>
          <a:p>
            <a:pPr marL="514350" indent="-514350">
              <a:buFont typeface="+mj-lt"/>
              <a:buAutoNum type="arabicParenR"/>
            </a:pPr>
            <a:endParaRPr lang="en-US" b="0" dirty="0"/>
          </a:p>
          <a:p>
            <a:pPr marL="514350" indent="-514350">
              <a:buFont typeface="+mj-lt"/>
              <a:buAutoNum type="arabicParenR"/>
            </a:pPr>
            <a:endParaRPr lang="en-US" b="0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E03A18-F2F2-4C0F-8F73-2E86B86DD473}"/>
              </a:ext>
            </a:extLst>
          </p:cNvPr>
          <p:cNvSpPr txBox="1"/>
          <p:nvPr/>
        </p:nvSpPr>
        <p:spPr>
          <a:xfrm>
            <a:off x="838200" y="1447800"/>
            <a:ext cx="75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https://forms.office.com/Pages/ResponsePage.aspx?id=VocBlzf5xk-ceg5KoZCRZr2m0S0MaARKm8OlkfJ5IRhUM01MOENLWlNESTVZREJHNU43TFNCUEtMTi4u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Please click on the link above and choose your answers.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42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F653-B01C-4F30-B4E0-393D285CD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539"/>
            <a:ext cx="8229600" cy="769441"/>
          </a:xfrm>
        </p:spPr>
        <p:txBody>
          <a:bodyPr/>
          <a:lstStyle/>
          <a:p>
            <a:r>
              <a:rPr lang="en-US" dirty="0"/>
              <a:t>IF you want more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B187E-BE1F-4C18-8609-B3CC26FEF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https://www.helpingwithmath.com/printables/worksheets/fractions/4nf4fractions01.htm</a:t>
            </a:r>
            <a:endParaRPr lang="en-US" sz="2400" dirty="0"/>
          </a:p>
          <a:p>
            <a:r>
              <a:rPr lang="en-US" sz="2400" dirty="0"/>
              <a:t>quizizz.com/join/quiz/5a048cbfbfb09b1100bc3e16/</a:t>
            </a:r>
            <a:r>
              <a:rPr lang="en-US" sz="2400" dirty="0" err="1"/>
              <a:t>start?from</a:t>
            </a:r>
            <a:r>
              <a:rPr lang="en-US" sz="2400" dirty="0"/>
              <a:t>=</a:t>
            </a:r>
            <a:r>
              <a:rPr lang="en-US" sz="2400" dirty="0" err="1"/>
              <a:t>soloLinkShare&amp;referrer</a:t>
            </a:r>
            <a:r>
              <a:rPr lang="en-US" sz="2400" dirty="0"/>
              <a:t>=59b6e3bda647b01100eee63c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4F533-FE38-435D-BAB2-758271A02D09}"/>
              </a:ext>
            </a:extLst>
          </p:cNvPr>
          <p:cNvSpPr txBox="1"/>
          <p:nvPr/>
        </p:nvSpPr>
        <p:spPr>
          <a:xfrm>
            <a:off x="1866900" y="1691101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Copy and paste the following links.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C61B4D-5B9D-479F-929A-8972EA57C8A7}"/>
              </a:ext>
            </a:extLst>
          </p:cNvPr>
          <p:cNvSpPr txBox="1"/>
          <p:nvPr/>
        </p:nvSpPr>
        <p:spPr>
          <a:xfrm>
            <a:off x="762000" y="978257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Script MT Bold" panose="03040602040607080904" pitchFamily="66" charset="0"/>
              </a:rPr>
              <a:t>Optional Resources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EFE08659-7300-4035-AEF5-C84D011B72F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94317994"/>
                  </p:ext>
                </p:extLst>
              </p:nvPr>
            </p:nvGraphicFramePr>
            <p:xfrm>
              <a:off x="-2253343" y="2506436"/>
              <a:ext cx="2286000" cy="1714500"/>
            </p:xfrm>
            <a:graphic>
              <a:graphicData uri="http://schemas.microsoft.com/office/powerpoint/2016/slidezoom">
                <pslz:sldZm>
                  <pslz:sldZmObj sldId="256" cId="0">
                    <pslz:zmPr id="{5B482EC2-AECB-49F4-AB49-FADD35FC42ED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FE08659-7300-4035-AEF5-C84D011B72F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253343" y="2506436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637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544" y="493844"/>
            <a:ext cx="3754752" cy="66278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Hello again! 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8115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905000"/>
            <a:ext cx="4518115" cy="3492175"/>
          </a:xfrm>
        </p:spPr>
        <p:txBody>
          <a:bodyPr anchor="t">
            <a:normAutofit/>
          </a:bodyPr>
          <a:lstStyle/>
          <a:p>
            <a:r>
              <a:rPr lang="en-US" sz="2800" dirty="0"/>
              <a:t>In our last lesson we reviewed how to multiply and simplify fractions.</a:t>
            </a:r>
          </a:p>
          <a:p>
            <a:r>
              <a:rPr lang="en-US" sz="2800" dirty="0"/>
              <a:t>Today we are going to go over how to multiply a fraction by a whole number.  </a:t>
            </a:r>
          </a:p>
        </p:txBody>
      </p:sp>
      <p:pic>
        <p:nvPicPr>
          <p:cNvPr id="4" name="Picture 2" descr="Clientmoji">
            <a:extLst>
              <a:ext uri="{FF2B5EF4-FFF2-40B4-BE49-F238E27FC236}">
                <a16:creationId xmlns:a16="http://schemas.microsoft.com/office/drawing/2014/main" id="{D1E937AD-5619-4118-9E40-0DCB91D35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90493"/>
            <a:ext cx="3012729" cy="301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bcTeacher" panose="00000400000000000000" pitchFamily="2" charset="0"/>
              </a:rPr>
              <a:t>What if you want to multiply a fraction by a whole number</a:t>
            </a:r>
            <a:r>
              <a:rPr lang="en-US" sz="6000" b="1" dirty="0">
                <a:latin typeface="AbcTeacher" panose="00000400000000000000" pitchFamily="2" charset="0"/>
              </a:rPr>
              <a:t>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168" y="2057399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To multiply fractions by whole numbers:</a:t>
            </a:r>
          </a:p>
          <a:p>
            <a:pPr marL="457200" indent="-457200">
              <a:buAutoNum type="arabicPeriod"/>
            </a:pPr>
            <a:r>
              <a:rPr lang="en-US" sz="2400" i="1" u="sng" dirty="0">
                <a:latin typeface="Comic Sans MS" panose="030F0702030302020204" pitchFamily="66" charset="0"/>
              </a:rPr>
              <a:t>Make the whole number a fraction by placing a 1 under the whole number. </a:t>
            </a:r>
          </a:p>
          <a:p>
            <a:pPr marL="0" indent="0">
              <a:buNone/>
            </a:pPr>
            <a:endParaRPr lang="en-US" sz="2400" i="1" u="sng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sz="2400" i="1" dirty="0">
                <a:latin typeface="Comic Sans MS" panose="030F0702030302020204" pitchFamily="66" charset="0"/>
              </a:rPr>
              <a:t>2. Multiply the numerators of the fractions to get the new numerator.</a:t>
            </a:r>
          </a:p>
          <a:p>
            <a:pPr>
              <a:buNone/>
            </a:pPr>
            <a:endParaRPr lang="en-US" sz="2400" i="1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 startAt="3"/>
            </a:pPr>
            <a:r>
              <a:rPr lang="en-US" sz="2400" i="1" dirty="0">
                <a:latin typeface="Comic Sans MS" panose="030F0702030302020204" pitchFamily="66" charset="0"/>
              </a:rPr>
              <a:t>Multiply the denominators of the fractions to get the new denominator.</a:t>
            </a:r>
          </a:p>
          <a:p>
            <a:pPr marL="0" indent="0">
              <a:buNone/>
            </a:pPr>
            <a:endParaRPr lang="en-US" sz="2400" i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sz="2400" i="1" dirty="0">
                <a:latin typeface="Comic Sans MS" panose="030F0702030302020204" pitchFamily="66" charset="0"/>
              </a:rPr>
              <a:t>4.  Simplify the resulting fraction if possible.</a:t>
            </a:r>
          </a:p>
          <a:p>
            <a:endParaRPr lang="en-US" dirty="0"/>
          </a:p>
        </p:txBody>
      </p:sp>
      <p:pic>
        <p:nvPicPr>
          <p:cNvPr id="4102" name="Picture 6" descr="Bitmoji Image">
            <a:extLst>
              <a:ext uri="{FF2B5EF4-FFF2-40B4-BE49-F238E27FC236}">
                <a16:creationId xmlns:a16="http://schemas.microsoft.com/office/drawing/2014/main" id="{41C28627-F14D-4E87-91F8-57BE62F43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348343"/>
            <a:ext cx="189547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Bitmoji Image">
            <a:extLst>
              <a:ext uri="{FF2B5EF4-FFF2-40B4-BE49-F238E27FC236}">
                <a16:creationId xmlns:a16="http://schemas.microsoft.com/office/drawing/2014/main" id="{83B99B2A-932B-4995-99EC-49F4DE6EF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500"/>
            <a:ext cx="1676399" cy="167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093" y="30162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AbcTeacher" panose="00000400000000000000" pitchFamily="2" charset="0"/>
              </a:rPr>
              <a:t>Example: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3785" y="1143000"/>
                <a:ext cx="8790215" cy="5943600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:r>
                  <a:rPr lang="en-US" b="0" dirty="0"/>
                  <a:t>6 </a:t>
                </a:r>
                <a:r>
                  <a:rPr lang="en-US" sz="3400" b="0" dirty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3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400" b="0" dirty="0"/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34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400" dirty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3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b="0" i="1" dirty="0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sz="3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3400" b="0" dirty="0"/>
              </a:p>
              <a:p>
                <a:pPr marL="0" indent="0">
                  <a:buNone/>
                </a:pPr>
                <a:endParaRPr lang="en-US" sz="3400" dirty="0"/>
              </a:p>
              <a:p>
                <a:pPr marL="0" indent="0" algn="ctr">
                  <a:buNone/>
                </a:pPr>
                <a:r>
                  <a:rPr lang="en-US" b="0" dirty="0"/>
                  <a:t> (Just remember, you are not done until you simplify the fraction)</a:t>
                </a:r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en-US" sz="4600" b="0" dirty="0">
                    <a:solidFill>
                      <a:srgbClr val="00B050"/>
                    </a:solidFill>
                  </a:rPr>
                  <a:t>To simplify: </a:t>
                </a:r>
              </a:p>
              <a:p>
                <a:pPr marL="0" indent="0">
                  <a:buNone/>
                </a:pPr>
                <a:r>
                  <a:rPr lang="en-US" b="0" dirty="0"/>
                  <a:t>1. Find the Greatest Common Factor of the numerator and denominator.   </a:t>
                </a:r>
                <a:r>
                  <a:rPr lang="en-US" dirty="0"/>
                  <a:t>You may want to print out the following page to help you.   </a:t>
                </a:r>
                <a:r>
                  <a:rPr lang="en-US" sz="2300" dirty="0">
                    <a:hlinkClick r:id="rId3"/>
                  </a:rPr>
                  <a:t>https://1.cdn.edl.io/LQwkyywxPzWoWhHY756144MqWgwBCMAPJ4F2stpqI14MRUY9.pdf</a:t>
                </a:r>
                <a:endParaRPr lang="en-US" sz="23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2. Divide numerator and denominator by that factor.  The GCF is 2, so we will divide the numerator and denominator by 2.</a:t>
                </a:r>
              </a:p>
              <a:p>
                <a:pPr marL="0" indent="0">
                  <a:buNone/>
                </a:pPr>
                <a:endParaRPr lang="en-US" sz="3400" b="0" dirty="0"/>
              </a:p>
              <a:p>
                <a:pPr marL="0" indent="0">
                  <a:buNone/>
                </a:pPr>
                <a:r>
                  <a:rPr lang="en-US" sz="3400" dirty="0"/>
                  <a:t>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3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</m:t>
                    </m:r>
                  </m:oMath>
                </a14:m>
                <a:r>
                  <a:rPr lang="en-US" sz="3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400" b="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400" b="0" dirty="0"/>
              </a:p>
              <a:p>
                <a:pPr marL="0" indent="0">
                  <a:buNone/>
                </a:pPr>
                <a:r>
                  <a:rPr lang="en-US" sz="3400" b="0" dirty="0"/>
                  <a:t>Remember you can’t leave it as an improper fraction.  Change it to a mixed number.  </a:t>
                </a:r>
              </a:p>
              <a:p>
                <a:pPr marL="0" indent="0">
                  <a:buNone/>
                </a:pPr>
                <a:endParaRPr lang="en-US" sz="3400" b="0" dirty="0"/>
              </a:p>
              <a:p>
                <a:pPr marL="0" indent="0">
                  <a:buNone/>
                </a:pPr>
                <a:r>
                  <a:rPr lang="en-US" sz="3400" dirty="0"/>
                  <a:t>9 </a:t>
                </a:r>
                <a:r>
                  <a:rPr lang="en-US" sz="3400" dirty="0">
                    <a:sym typeface="Symbol" panose="05050102010706020507" pitchFamily="18" charset="2"/>
                  </a:rPr>
                  <a:t> 4 = 2 (that’s your whole number) You would have 1 left over. </a:t>
                </a:r>
              </a:p>
              <a:p>
                <a:pPr marL="0" indent="0">
                  <a:buNone/>
                </a:pPr>
                <a:r>
                  <a:rPr lang="en-US" sz="3400" dirty="0">
                    <a:sym typeface="Symbol" panose="05050102010706020507" pitchFamily="18" charset="2"/>
                  </a:rPr>
                  <a:t>That’s your new numerator.  </a:t>
                </a:r>
              </a:p>
              <a:p>
                <a:pPr marL="0" indent="0">
                  <a:buNone/>
                </a:pPr>
                <a:endParaRPr lang="en-US" sz="3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3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9</m:t>
                        </m:r>
                      </m:num>
                      <m:den>
                        <m:r>
                          <a:rPr lang="en-US" sz="3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400" b="0" dirty="0">
                    <a:sym typeface="Symbol" panose="05050102010706020507" pitchFamily="18" charset="2"/>
                  </a:rPr>
                  <a:t>  =  </a:t>
                </a:r>
                <a:r>
                  <a:rPr lang="en-US" sz="3400" dirty="0">
                    <a:sym typeface="Symbol" panose="05050102010706020507" pitchFamily="18" charset="2"/>
                  </a:rPr>
                  <a:t>  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3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3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n>
                    </m:f>
                  </m:oMath>
                </a14:m>
                <a:endParaRPr lang="en-US" sz="3400" b="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sz="3400" b="0" dirty="0"/>
              </a:p>
              <a:p>
                <a:endParaRPr lang="en-US" b="0" dirty="0"/>
              </a:p>
              <a:p>
                <a:r>
                  <a:rPr lang="en-US" b="0" dirty="0"/>
                  <a:t>Here is a helpful video… check it out  </a:t>
                </a:r>
                <a:r>
                  <a:rPr lang="en-US" dirty="0">
                    <a:hlinkClick r:id="rId4"/>
                  </a:rPr>
                  <a:t>https://www.khanacademy.org/math/arithmetic/fraction-arithmetic/arith-review-mixed-number/v/changing-an-improper-fraction-to-a-mixed-number</a:t>
                </a:r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3785" y="1143000"/>
                <a:ext cx="8790215" cy="5943600"/>
              </a:xfrm>
              <a:blipFill>
                <a:blip r:embed="rId5"/>
                <a:stretch>
                  <a:fillRect l="-902" t="-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E930928C-19CA-4B34-B75A-49F098F71DF9}"/>
              </a:ext>
            </a:extLst>
          </p:cNvPr>
          <p:cNvSpPr/>
          <p:nvPr/>
        </p:nvSpPr>
        <p:spPr>
          <a:xfrm>
            <a:off x="4111776" y="3185023"/>
            <a:ext cx="1984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4098" name="Picture 2" descr="Bitmoji Image">
            <a:extLst>
              <a:ext uri="{FF2B5EF4-FFF2-40B4-BE49-F238E27FC236}">
                <a16:creationId xmlns:a16="http://schemas.microsoft.com/office/drawing/2014/main" id="{B823950A-BAE3-4CD6-9DDC-3EB82F77A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601" y="294786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hanging Improper Fractions to Mixed Numbers Poster or Desk Aid | TpT">
            <a:extLst>
              <a:ext uri="{FF2B5EF4-FFF2-40B4-BE49-F238E27FC236}">
                <a16:creationId xmlns:a16="http://schemas.microsoft.com/office/drawing/2014/main" id="{856660AE-FCB7-4A96-B3A0-0776E784B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639" y="3657600"/>
            <a:ext cx="1752223" cy="22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F2298D-E78E-4020-9A5F-F84803AB49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300" y="497748"/>
                <a:ext cx="8153400" cy="4379052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ctr">
                  <a:buNone/>
                </a:pPr>
                <a:r>
                  <a:rPr lang="en-US" sz="3400" dirty="0"/>
                  <a:t>    </a:t>
                </a:r>
                <a:r>
                  <a:rPr lang="en-US" sz="3600" dirty="0"/>
                  <a:t>6 </a:t>
                </a:r>
                <a:r>
                  <a:rPr lang="en-US" sz="3400" dirty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3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400" dirty="0"/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i="1" dirty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400" i="1" dirty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34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400" dirty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3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3400" dirty="0"/>
              </a:p>
              <a:p>
                <a:endParaRPr lang="en-US" dirty="0"/>
              </a:p>
              <a:p>
                <a:r>
                  <a:rPr lang="en-US" dirty="0">
                    <a:latin typeface="Comic Sans MS" panose="030F0702030302020204" pitchFamily="66" charset="0"/>
                  </a:rPr>
                  <a:t>You can also use cross-outs to make simplifying easier.  </a:t>
                </a:r>
              </a:p>
              <a:p>
                <a:pPr marL="0" indent="0">
                  <a:buNone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Since 6 and 8 have 2 as a common factor, we can divide them both by 2 before we multiply.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     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i="1" dirty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400" i="1" dirty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34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400" dirty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3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34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Then multiply 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400" b="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400" b="0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400" b="0" dirty="0"/>
              </a:p>
              <a:p>
                <a:pPr marL="0" indent="0" algn="ctr">
                  <a:buNone/>
                </a:pPr>
                <a:endParaRPr lang="en-US" sz="3400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F2298D-E78E-4020-9A5F-F84803AB49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497748"/>
                <a:ext cx="8153400" cy="4379052"/>
              </a:xfrm>
              <a:blipFill>
                <a:blip r:embed="rId2"/>
                <a:stretch>
                  <a:fillRect l="-972" t="-1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B0BFB5-76CB-41B0-8D6A-2F98675F7BC0}"/>
              </a:ext>
            </a:extLst>
          </p:cNvPr>
          <p:cNvCxnSpPr>
            <a:cxnSpLocks/>
          </p:cNvCxnSpPr>
          <p:nvPr/>
        </p:nvCxnSpPr>
        <p:spPr>
          <a:xfrm>
            <a:off x="4515632" y="3311983"/>
            <a:ext cx="304800" cy="2340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C13DE5F1-BE51-40E4-B8E8-6943F7689BA0}"/>
              </a:ext>
            </a:extLst>
          </p:cNvPr>
          <p:cNvSpPr/>
          <p:nvPr/>
        </p:nvSpPr>
        <p:spPr>
          <a:xfrm rot="1965511">
            <a:off x="3900089" y="3017316"/>
            <a:ext cx="953346" cy="3315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DB1957-BADF-4074-B24E-BB1F569231B6}"/>
              </a:ext>
            </a:extLst>
          </p:cNvPr>
          <p:cNvCxnSpPr>
            <a:cxnSpLocks/>
          </p:cNvCxnSpPr>
          <p:nvPr/>
        </p:nvCxnSpPr>
        <p:spPr>
          <a:xfrm>
            <a:off x="4110062" y="2949056"/>
            <a:ext cx="304800" cy="2340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4812BD8-7204-446D-A995-47889BF058F5}"/>
              </a:ext>
            </a:extLst>
          </p:cNvPr>
          <p:cNvSpPr txBox="1"/>
          <p:nvPr/>
        </p:nvSpPr>
        <p:spPr>
          <a:xfrm flipH="1">
            <a:off x="4867324" y="3303191"/>
            <a:ext cx="84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B466DF-09A6-4CE2-A49A-75E384B720E3}"/>
              </a:ext>
            </a:extLst>
          </p:cNvPr>
          <p:cNvSpPr txBox="1"/>
          <p:nvPr/>
        </p:nvSpPr>
        <p:spPr>
          <a:xfrm>
            <a:off x="3646753" y="2747653"/>
            <a:ext cx="25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61C496-FF1C-44DA-A2CA-06AB930E1310}"/>
                  </a:ext>
                </a:extLst>
              </p:cNvPr>
              <p:cNvSpPr txBox="1"/>
              <p:nvPr/>
            </p:nvSpPr>
            <p:spPr>
              <a:xfrm>
                <a:off x="495300" y="5352236"/>
                <a:ext cx="8496300" cy="1315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Double check that your answer is in simplest form.  </a:t>
                </a:r>
              </a:p>
              <a:p>
                <a:r>
                  <a:rPr lang="en-US" dirty="0"/>
                  <a:t>Since it is an improper fraction, it needs to be changed to a mixed number.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=2 </m:t>
                    </m:r>
                  </m:oMath>
                </a14:m>
                <a:r>
                  <a:rPr lang="en-US" dirty="0"/>
                  <a:t>¼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61C496-FF1C-44DA-A2CA-06AB930E1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5352236"/>
                <a:ext cx="8496300" cy="1315040"/>
              </a:xfrm>
              <a:prstGeom prst="rect">
                <a:avLst/>
              </a:prstGeom>
              <a:blipFill>
                <a:blip r:embed="rId3"/>
                <a:stretch>
                  <a:fillRect l="-574" t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03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6BC8-38A3-4555-8582-DE4ECD121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600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Still confused?  </a:t>
            </a:r>
            <a:br>
              <a:rPr lang="en-US" dirty="0"/>
            </a:br>
            <a:r>
              <a:rPr lang="en-US" dirty="0"/>
              <a:t>These videos may help.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E56E08-FC4D-4131-BB84-42DE1A65BF73}"/>
              </a:ext>
            </a:extLst>
          </p:cNvPr>
          <p:cNvSpPr/>
          <p:nvPr/>
        </p:nvSpPr>
        <p:spPr>
          <a:xfrm>
            <a:off x="609600" y="3130034"/>
            <a:ext cx="64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https://bit.ly/3bEYPiF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https://www.youtube.com/watch?v=B8LVDxQB_LQ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https://www.youtube.com/watch?v=NnyzzkIVNSQ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 descr="Clientmoji">
            <a:extLst>
              <a:ext uri="{FF2B5EF4-FFF2-40B4-BE49-F238E27FC236}">
                <a16:creationId xmlns:a16="http://schemas.microsoft.com/office/drawing/2014/main" id="{C862B802-221D-4FB4-BF55-60B86D282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862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81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A39E8-7D78-499D-9748-8422C400D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1143000"/>
          </a:xfrm>
        </p:spPr>
        <p:txBody>
          <a:bodyPr/>
          <a:lstStyle/>
          <a:p>
            <a:r>
              <a:rPr lang="en-US" dirty="0"/>
              <a:t>Grab a pencil and a sheet of paper.  </a:t>
            </a:r>
          </a:p>
        </p:txBody>
      </p:sp>
      <p:pic>
        <p:nvPicPr>
          <p:cNvPr id="5124" name="Picture 4" descr="pineapple ">
            <a:extLst>
              <a:ext uri="{FF2B5EF4-FFF2-40B4-BE49-F238E27FC236}">
                <a16:creationId xmlns:a16="http://schemas.microsoft.com/office/drawing/2014/main" id="{DA8871D1-EEFD-4DC9-8D02-6F8870733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2286000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163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9615-E2D9-4078-AA61-26BE1A75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Please try to solve these problems.  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B09C3A-696E-4634-B520-D04B970040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617220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b="0" dirty="0">
                    <a:latin typeface="Cambria Math" panose="02040503050406030204" pitchFamily="18" charset="0"/>
                  </a:rPr>
                  <a:t>x 27 =</a:t>
                </a: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=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b="0" dirty="0"/>
                  <a:t> x 30= 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/>
                  <a:t>3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= </a:t>
                </a:r>
                <a:endParaRPr lang="en-US" b="0" dirty="0"/>
              </a:p>
              <a:p>
                <a:pPr marL="514350" indent="-514350">
                  <a:buFont typeface="+mj-lt"/>
                  <a:buAutoNum type="arabicParenR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B09C3A-696E-4634-B520-D04B970040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6172200"/>
              </a:xfrm>
              <a:blipFill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9532EDC-2141-4CC2-A3A1-603F5C8A69CE}"/>
              </a:ext>
            </a:extLst>
          </p:cNvPr>
          <p:cNvSpPr txBox="1"/>
          <p:nvPr/>
        </p:nvSpPr>
        <p:spPr>
          <a:xfrm>
            <a:off x="762000" y="54864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When you finish, click to the next slide to check your work.  </a:t>
            </a:r>
          </a:p>
        </p:txBody>
      </p:sp>
    </p:spTree>
    <p:extLst>
      <p:ext uri="{BB962C8B-B14F-4D97-AF65-F5344CB8AC3E}">
        <p14:creationId xmlns:p14="http://schemas.microsoft.com/office/powerpoint/2010/main" val="186027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9615-E2D9-4078-AA61-26BE1A757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Check your work.  Are your answers correct?  If not, try to figure out why.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B09C3A-696E-4634-B520-D04B970040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76400"/>
                <a:ext cx="8229600" cy="617220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b="0" dirty="0">
                    <a:latin typeface="Cambria Math" panose="02040503050406030204" pitchFamily="18" charset="0"/>
                  </a:rPr>
                  <a:t>x 27 = </a:t>
                </a:r>
                <a:r>
                  <a:rPr lang="en-US" b="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18</a:t>
                </a: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b="0" dirty="0"/>
                  <a:t> x 30= </a:t>
                </a:r>
                <a:r>
                  <a:rPr lang="en-US" b="0" dirty="0">
                    <a:solidFill>
                      <a:srgbClr val="FF0000"/>
                    </a:solidFill>
                  </a:rPr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b="0" dirty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/>
                  <a:t>3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b="0" dirty="0"/>
              </a:p>
              <a:p>
                <a:pPr marL="514350" indent="-514350">
                  <a:buFont typeface="+mj-lt"/>
                  <a:buAutoNum type="arabicParenR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B09C3A-696E-4634-B520-D04B970040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76400"/>
                <a:ext cx="8229600" cy="6172200"/>
              </a:xfrm>
              <a:blipFill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21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3067</TotalTime>
  <Words>610</Words>
  <Application>Microsoft Office PowerPoint</Application>
  <PresentationFormat>On-screen Show (4:3)</PresentationFormat>
  <Paragraphs>100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AbcTeacher</vt:lpstr>
      <vt:lpstr>Arial</vt:lpstr>
      <vt:lpstr>Calibri</vt:lpstr>
      <vt:lpstr>Cambria Math</vt:lpstr>
      <vt:lpstr>Comic Sans MS</vt:lpstr>
      <vt:lpstr>Script MT Bold</vt:lpstr>
      <vt:lpstr>Office Theme</vt:lpstr>
      <vt:lpstr>Multiplying Fractions By  Whole Numbers</vt:lpstr>
      <vt:lpstr>Hello again!   </vt:lpstr>
      <vt:lpstr>What if you want to multiply a fraction by a whole number?  </vt:lpstr>
      <vt:lpstr>Example:</vt:lpstr>
      <vt:lpstr>PowerPoint Presentation</vt:lpstr>
      <vt:lpstr>Still confused?   These videos may help.  </vt:lpstr>
      <vt:lpstr>Grab a pencil and a sheet of paper.  </vt:lpstr>
      <vt:lpstr>Please try to solve these problems.   </vt:lpstr>
      <vt:lpstr>Check your work.  Are your answers correct?  If not, try to figure out why. </vt:lpstr>
      <vt:lpstr>Solve these problems on paper.   </vt:lpstr>
      <vt:lpstr>Do you have your answers?    </vt:lpstr>
      <vt:lpstr>IF you want more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Fractions</dc:title>
  <dc:creator>Shari Stokoski</dc:creator>
  <cp:lastModifiedBy>Shari Stokoski</cp:lastModifiedBy>
  <cp:revision>20</cp:revision>
  <dcterms:created xsi:type="dcterms:W3CDTF">2020-03-30T22:40:37Z</dcterms:created>
  <dcterms:modified xsi:type="dcterms:W3CDTF">2020-04-02T20:50:57Z</dcterms:modified>
</cp:coreProperties>
</file>