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2" r:id="rId4"/>
  </p:sldMasterIdLst>
  <p:notesMasterIdLst>
    <p:notesMasterId r:id="rId13"/>
  </p:notesMasterIdLst>
  <p:sldIdLst>
    <p:sldId id="519" r:id="rId5"/>
    <p:sldId id="524" r:id="rId6"/>
    <p:sldId id="522" r:id="rId7"/>
    <p:sldId id="514" r:id="rId8"/>
    <p:sldId id="515" r:id="rId9"/>
    <p:sldId id="516" r:id="rId10"/>
    <p:sldId id="521" r:id="rId11"/>
    <p:sldId id="520" r:id="rId12"/>
  </p:sldIdLst>
  <p:sldSz cx="7772400" cy="10058400"/>
  <p:notesSz cx="7019925" cy="9305925"/>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
      <p:font typeface="Comic Sans MS" panose="030F0702030302020204" pitchFamily="66" charset="0"/>
      <p:regular r:id="rId24"/>
      <p:bold r:id="rId25"/>
      <p:italic r:id="rId26"/>
      <p:boldItalic r:id="rId27"/>
    </p:embeddedFont>
    <p:embeddedFont>
      <p:font typeface="KG Summer Storm Smooth" panose="020B0604020202020204" charset="0"/>
      <p:regular r:id="rId28"/>
    </p:embeddedFont>
    <p:embeddedFont>
      <p:font typeface="MJSleepSweetly" panose="020B0604020202020204" charset="0"/>
      <p:regular r:id="rId29"/>
    </p:embeddedFont>
    <p:embeddedFont>
      <p:font typeface="PBPeppermintMocha" panose="02000603000000000000" pitchFamily="2" charset="0"/>
      <p:regular r:id="rId30"/>
    </p:embeddedFont>
    <p:embeddedFont>
      <p:font typeface="PBPerfectLatte" panose="02000603000000000000" pitchFamily="2" charset="0"/>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F7BD"/>
    <a:srgbClr val="FAC6E7"/>
    <a:srgbClr val="CDFAFF"/>
    <a:srgbClr val="E6E6E6"/>
    <a:srgbClr val="A9FBBD"/>
    <a:srgbClr val="DDA6F0"/>
    <a:srgbClr val="A1EBFC"/>
    <a:srgbClr val="6AD6F0"/>
    <a:srgbClr val="B6FCE6"/>
    <a:srgbClr val="FDE3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35" autoAdjust="0"/>
  </p:normalViewPr>
  <p:slideViewPr>
    <p:cSldViewPr snapToGrid="0">
      <p:cViewPr>
        <p:scale>
          <a:sx n="85" d="100"/>
          <a:sy n="85" d="100"/>
        </p:scale>
        <p:origin x="13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41650" cy="466725"/>
          </a:xfrm>
          <a:prstGeom prst="rect">
            <a:avLst/>
          </a:prstGeom>
        </p:spPr>
        <p:txBody>
          <a:bodyPr vert="horz" lIns="91422" tIns="45712" rIns="91422" bIns="45712" rtlCol="0"/>
          <a:lstStyle>
            <a:lvl1pPr algn="l">
              <a:defRPr sz="1200"/>
            </a:lvl1pPr>
          </a:lstStyle>
          <a:p>
            <a:endParaRPr lang="en-US" dirty="0"/>
          </a:p>
        </p:txBody>
      </p:sp>
      <p:sp>
        <p:nvSpPr>
          <p:cNvPr id="3" name="Date Placeholder 2"/>
          <p:cNvSpPr>
            <a:spLocks noGrp="1"/>
          </p:cNvSpPr>
          <p:nvPr>
            <p:ph type="dt" idx="1"/>
          </p:nvPr>
        </p:nvSpPr>
        <p:spPr>
          <a:xfrm>
            <a:off x="3976688" y="4"/>
            <a:ext cx="3041650" cy="466725"/>
          </a:xfrm>
          <a:prstGeom prst="rect">
            <a:avLst/>
          </a:prstGeom>
        </p:spPr>
        <p:txBody>
          <a:bodyPr vert="horz" lIns="91422" tIns="45712" rIns="91422" bIns="45712" rtlCol="0"/>
          <a:lstStyle>
            <a:lvl1pPr algn="r">
              <a:defRPr sz="1200"/>
            </a:lvl1pPr>
          </a:lstStyle>
          <a:p>
            <a:fld id="{D21D472E-BFC0-43A9-8BE0-A499724576B4}" type="datetimeFigureOut">
              <a:rPr lang="en-US" smtClean="0"/>
              <a:t>5/9/2020</a:t>
            </a:fld>
            <a:endParaRPr lang="en-US" dirty="0"/>
          </a:p>
        </p:txBody>
      </p:sp>
      <p:sp>
        <p:nvSpPr>
          <p:cNvPr id="4" name="Slide Image Placeholder 3"/>
          <p:cNvSpPr>
            <a:spLocks noGrp="1" noRot="1" noChangeAspect="1"/>
          </p:cNvSpPr>
          <p:nvPr>
            <p:ph type="sldImg" idx="2"/>
          </p:nvPr>
        </p:nvSpPr>
        <p:spPr>
          <a:xfrm>
            <a:off x="2297113" y="1163638"/>
            <a:ext cx="2425700" cy="3140075"/>
          </a:xfrm>
          <a:prstGeom prst="rect">
            <a:avLst/>
          </a:prstGeom>
          <a:noFill/>
          <a:ln w="12700">
            <a:solidFill>
              <a:prstClr val="black"/>
            </a:solidFill>
          </a:ln>
        </p:spPr>
        <p:txBody>
          <a:bodyPr vert="horz" lIns="91422" tIns="45712" rIns="91422" bIns="45712" rtlCol="0" anchor="ctr"/>
          <a:lstStyle/>
          <a:p>
            <a:endParaRPr lang="en-US" dirty="0"/>
          </a:p>
        </p:txBody>
      </p:sp>
      <p:sp>
        <p:nvSpPr>
          <p:cNvPr id="5" name="Notes Placeholder 4"/>
          <p:cNvSpPr>
            <a:spLocks noGrp="1"/>
          </p:cNvSpPr>
          <p:nvPr>
            <p:ph type="body" sz="quarter" idx="3"/>
          </p:nvPr>
        </p:nvSpPr>
        <p:spPr>
          <a:xfrm>
            <a:off x="701675" y="4478342"/>
            <a:ext cx="5616575" cy="3663950"/>
          </a:xfrm>
          <a:prstGeom prst="rect">
            <a:avLst/>
          </a:prstGeom>
        </p:spPr>
        <p:txBody>
          <a:bodyPr vert="horz" lIns="91422" tIns="45712" rIns="91422"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4"/>
            <a:ext cx="3041650" cy="466725"/>
          </a:xfrm>
          <a:prstGeom prst="rect">
            <a:avLst/>
          </a:prstGeom>
        </p:spPr>
        <p:txBody>
          <a:bodyPr vert="horz" lIns="91422" tIns="45712" rIns="91422"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688" y="8839204"/>
            <a:ext cx="3041650" cy="466725"/>
          </a:xfrm>
          <a:prstGeom prst="rect">
            <a:avLst/>
          </a:prstGeom>
        </p:spPr>
        <p:txBody>
          <a:bodyPr vert="horz" lIns="91422" tIns="45712" rIns="91422" bIns="45712" rtlCol="0" anchor="b"/>
          <a:lstStyle>
            <a:lvl1pPr algn="r">
              <a:defRPr sz="1200"/>
            </a:lvl1pPr>
          </a:lstStyle>
          <a:p>
            <a:fld id="{421384D2-182C-4BB5-BCA1-AA288B120D4E}" type="slidenum">
              <a:rPr lang="en-US" smtClean="0"/>
              <a:t>‹#›</a:t>
            </a:fld>
            <a:endParaRPr lang="en-US" dirty="0"/>
          </a:p>
        </p:txBody>
      </p:sp>
    </p:spTree>
    <p:extLst>
      <p:ext uri="{BB962C8B-B14F-4D97-AF65-F5344CB8AC3E}">
        <p14:creationId xmlns:p14="http://schemas.microsoft.com/office/powerpoint/2010/main" val="409306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21384D2-182C-4BB5-BCA1-AA288B120D4E}" type="slidenum">
              <a:rPr lang="en-US" smtClean="0"/>
              <a:t>4</a:t>
            </a:fld>
            <a:endParaRPr lang="en-US" dirty="0"/>
          </a:p>
        </p:txBody>
      </p:sp>
    </p:spTree>
    <p:extLst>
      <p:ext uri="{BB962C8B-B14F-4D97-AF65-F5344CB8AC3E}">
        <p14:creationId xmlns:p14="http://schemas.microsoft.com/office/powerpoint/2010/main" val="12244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207747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29609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9071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139788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139707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134277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86343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417130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626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319644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E935AC5-6E40-184C-AB62-6900A96D2A49}" type="datetimeFigureOut">
              <a:rPr lang="en-US" smtClean="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dirty="0"/>
          </a:p>
        </p:txBody>
      </p:sp>
    </p:spTree>
    <p:extLst>
      <p:ext uri="{BB962C8B-B14F-4D97-AF65-F5344CB8AC3E}">
        <p14:creationId xmlns:p14="http://schemas.microsoft.com/office/powerpoint/2010/main" val="212250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E935AC5-6E40-184C-AB62-6900A96D2A49}" type="datetimeFigureOut">
              <a:rPr lang="en-US" smtClean="0"/>
              <a:t>5/9/2020</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5C9A22D-7F6C-0B4C-A3F4-236D2F539901}" type="slidenum">
              <a:rPr lang="en-US" smtClean="0"/>
              <a:t>‹#›</a:t>
            </a:fld>
            <a:endParaRPr lang="en-US" dirty="0"/>
          </a:p>
        </p:txBody>
      </p:sp>
    </p:spTree>
    <p:extLst>
      <p:ext uri="{BB962C8B-B14F-4D97-AF65-F5344CB8AC3E}">
        <p14:creationId xmlns:p14="http://schemas.microsoft.com/office/powerpoint/2010/main" val="994732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spellingcity.com/" TargetMode="External"/><Relationship Id="rId13" Type="http://schemas.openxmlformats.org/officeDocument/2006/relationships/hyperlink" Target="https://accounts.explorelearning.com/reflex/student" TargetMode="External"/><Relationship Id="rId18" Type="http://schemas.openxmlformats.org/officeDocument/2006/relationships/hyperlink" Target="http://missgoshko.weebly.com/" TargetMode="External"/><Relationship Id="rId3" Type="http://schemas.openxmlformats.org/officeDocument/2006/relationships/hyperlink" Target="https://launchpad.classlink.com/home" TargetMode="External"/><Relationship Id="rId7" Type="http://schemas.openxmlformats.org/officeDocument/2006/relationships/hyperlink" Target="http://www.freckle.com" TargetMode="External"/><Relationship Id="rId12" Type="http://schemas.openxmlformats.org/officeDocument/2006/relationships/hyperlink" Target="https://login.acceleratelearning.com/?to=n12007d23437" TargetMode="External"/><Relationship Id="rId17" Type="http://schemas.openxmlformats.org/officeDocument/2006/relationships/hyperlink" Target="http://www.summithill.org/teacherpage?section=home&amp;teacher=340&amp;page=157" TargetMode="External"/><Relationship Id="rId2" Type="http://schemas.openxmlformats.org/officeDocument/2006/relationships/image" Target="../media/image1.png"/><Relationship Id="rId16" Type="http://schemas.openxmlformats.org/officeDocument/2006/relationships/hyperlink" Target="http://summithill.org/teacherpage?section=home&amp;teacher=340&amp;page=157" TargetMode="External"/><Relationship Id="rId20" Type="http://schemas.openxmlformats.org/officeDocument/2006/relationships/hyperlink" Target="https://summithillorg.sharepoint.com/sites/Quarenteam/Shared%20Documents/Forms/AllItems.aspx?id=%2Fsites%2FQuarenteam%2FShared%20Documents%2FGeneral%2FSocial%20Emotional%20Learning%20Choice%20Board%2Epdf&amp;parent=%2Fsites%2FQuarenteam%2FShared%20Documents%2FGeneral" TargetMode="External"/><Relationship Id="rId1" Type="http://schemas.openxmlformats.org/officeDocument/2006/relationships/slideLayout" Target="../slideLayouts/slideLayout7.xml"/><Relationship Id="rId6" Type="http://schemas.openxmlformats.org/officeDocument/2006/relationships/hyperlink" Target="http://www.getepic.com/students" TargetMode="External"/><Relationship Id="rId11" Type="http://schemas.openxmlformats.org/officeDocument/2006/relationships/hyperlink" Target="https://www.prodigygame.com/" TargetMode="External"/><Relationship Id="rId5" Type="http://schemas.openxmlformats.org/officeDocument/2006/relationships/hyperlink" Target="mailto:firstname.lastname@shsd161.org" TargetMode="External"/><Relationship Id="rId15" Type="http://schemas.openxmlformats.org/officeDocument/2006/relationships/hyperlink" Target="https://www.facebook.com/Ms-Holes-Art-Class-110956643876921/?view_public_for=110956643876921" TargetMode="External"/><Relationship Id="rId10" Type="http://schemas.openxmlformats.org/officeDocument/2006/relationships/hyperlink" Target="https://jr.brainpop.com/" TargetMode="External"/><Relationship Id="rId19" Type="http://schemas.openxmlformats.org/officeDocument/2006/relationships/hyperlink" Target="http://www.typing.com" TargetMode="External"/><Relationship Id="rId4" Type="http://schemas.openxmlformats.org/officeDocument/2006/relationships/hyperlink" Target="http://www.office.com" TargetMode="External"/><Relationship Id="rId9" Type="http://schemas.openxmlformats.org/officeDocument/2006/relationships/hyperlink" Target="https://nearpod.com/library/" TargetMode="External"/><Relationship Id="rId14" Type="http://schemas.openxmlformats.org/officeDocument/2006/relationships/hyperlink" Target="https://summithillorg.sharepoint.com/sites/djrpe/SitePages/Home.aspx?ct=1586795445864&amp;or=OWA-NT&amp;cid=1a8f93a8-066e-98fa-5278-78db9b22188a&amp;originalPath=aHR0cHM6Ly9zdW1taXRoaWxsb3JnLnNoYXJlcG9pbnQuY29tLzp1Oi9zL2RqcnBlL0VkVHR2M1U4WGFKR3I2VVpEV2FVVnRrQkRQMUQ2VWdwQkNvck1WZnNubXFrSnc_cnRpbWU9WlEyYUJjamYxMG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getepic.com/students" TargetMode="External"/><Relationship Id="rId5" Type="http://schemas.openxmlformats.org/officeDocument/2006/relationships/hyperlink" Target="https://www-k6.thinkcentral.com/ePC/logout.do" TargetMode="External"/><Relationship Id="rId4" Type="http://schemas.openxmlformats.org/officeDocument/2006/relationships/hyperlink" Target="http://www.freckle.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getepic.com/students" TargetMode="External"/><Relationship Id="rId5" Type="http://schemas.openxmlformats.org/officeDocument/2006/relationships/hyperlink" Target="https://www.pearsonrealize.com/" TargetMode="External"/><Relationship Id="rId4" Type="http://schemas.openxmlformats.org/officeDocument/2006/relationships/hyperlink" Target="https://www-k6.thinkcentral.com/ePC/start.d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getepic.com/students" TargetMode="External"/><Relationship Id="rId4" Type="http://schemas.openxmlformats.org/officeDocument/2006/relationships/hyperlink" Target="https://www-k6.thinkcentral.com/ePC/logout.d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getepic.com/stude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opentextbc.ca/abealf1/chapter/tomato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56B8C-8F1D-491A-9858-A15C95A1CC7D}"/>
              </a:ext>
            </a:extLst>
          </p:cNvPr>
          <p:cNvSpPr txBox="1"/>
          <p:nvPr/>
        </p:nvSpPr>
        <p:spPr>
          <a:xfrm>
            <a:off x="-247449" y="1075644"/>
            <a:ext cx="8250981" cy="923330"/>
          </a:xfrm>
          <a:prstGeom prst="rect">
            <a:avLst/>
          </a:prstGeom>
          <a:noFill/>
        </p:spPr>
        <p:txBody>
          <a:bodyPr wrap="square" rtlCol="0" anchor="t">
            <a:spAutoFit/>
          </a:bodyPr>
          <a:lstStyle/>
          <a:p>
            <a:pPr algn="ctr"/>
            <a:r>
              <a:rPr lang="en-US" sz="5400" dirty="0">
                <a:ln>
                  <a:solidFill>
                    <a:sysClr val="windowText" lastClr="000000"/>
                  </a:solidFill>
                </a:ln>
                <a:latin typeface="PBPerfectLatte" panose="02000603000000000000" pitchFamily="2" charset="0"/>
                <a:ea typeface="PBPerfectLatte" panose="02000603000000000000" pitchFamily="2" charset="0"/>
              </a:rPr>
              <a:t>Mrs. Schimke’s 3</a:t>
            </a:r>
            <a:r>
              <a:rPr lang="en-US" sz="5400" baseline="30000" dirty="0">
                <a:ln>
                  <a:solidFill>
                    <a:sysClr val="windowText" lastClr="000000"/>
                  </a:solidFill>
                </a:ln>
                <a:latin typeface="PBPerfectLatte" panose="02000603000000000000" pitchFamily="2" charset="0"/>
                <a:ea typeface="PBPerfectLatte" panose="02000603000000000000" pitchFamily="2" charset="0"/>
              </a:rPr>
              <a:t>rd</a:t>
            </a:r>
            <a:r>
              <a:rPr lang="en-US" sz="5400" dirty="0">
                <a:ln>
                  <a:solidFill>
                    <a:sysClr val="windowText" lastClr="000000"/>
                  </a:solidFill>
                </a:ln>
                <a:latin typeface="PBPerfectLatte" panose="02000603000000000000" pitchFamily="2" charset="0"/>
                <a:ea typeface="PBPerfectLatte" panose="02000603000000000000" pitchFamily="2" charset="0"/>
              </a:rPr>
              <a:t> Grade</a:t>
            </a:r>
          </a:p>
        </p:txBody>
      </p:sp>
      <p:graphicFrame>
        <p:nvGraphicFramePr>
          <p:cNvPr id="5" name="Table 8">
            <a:extLst>
              <a:ext uri="{FF2B5EF4-FFF2-40B4-BE49-F238E27FC236}">
                <a16:creationId xmlns:a16="http://schemas.microsoft.com/office/drawing/2014/main" id="{137045F9-804C-D642-8B67-1607BF1BA06C}"/>
              </a:ext>
            </a:extLst>
          </p:cNvPr>
          <p:cNvGraphicFramePr>
            <a:graphicFrameLocks noGrp="1"/>
          </p:cNvGraphicFramePr>
          <p:nvPr>
            <p:extLst>
              <p:ext uri="{D42A27DB-BD31-4B8C-83A1-F6EECF244321}">
                <p14:modId xmlns:p14="http://schemas.microsoft.com/office/powerpoint/2010/main" val="1605430767"/>
              </p:ext>
            </p:extLst>
          </p:nvPr>
        </p:nvGraphicFramePr>
        <p:xfrm>
          <a:off x="239341" y="1857151"/>
          <a:ext cx="7293718" cy="6888480"/>
        </p:xfrm>
        <a:graphic>
          <a:graphicData uri="http://schemas.openxmlformats.org/drawingml/2006/table">
            <a:tbl>
              <a:tblPr firstRow="1" bandRow="1">
                <a:tableStyleId>{5C22544A-7EE6-4342-B048-85BDC9FD1C3A}</a:tableStyleId>
              </a:tblPr>
              <a:tblGrid>
                <a:gridCol w="7293718">
                  <a:extLst>
                    <a:ext uri="{9D8B030D-6E8A-4147-A177-3AD203B41FA5}">
                      <a16:colId xmlns:a16="http://schemas.microsoft.com/office/drawing/2014/main" val="1574818070"/>
                    </a:ext>
                  </a:extLst>
                </a:gridCol>
              </a:tblGrid>
              <a:tr h="418623">
                <a:tc>
                  <a:txBody>
                    <a:bodyPr/>
                    <a:lstStyle/>
                    <a:p>
                      <a:pPr lvl="0" algn="ctr">
                        <a:buNone/>
                      </a:pPr>
                      <a:endParaRPr lang="en-US" sz="1600" b="0" i="0" u="none" strike="noStrike" noProof="0" dirty="0">
                        <a:solidFill>
                          <a:schemeClr val="tx1"/>
                        </a:solidFill>
                        <a:latin typeface="Comic Sans MS" panose="030F0702030302020204" pitchFamily="66" charset="0"/>
                        <a:ea typeface="PBPerfectLatte" panose="02000603000000000000" pitchFamily="2" charset="0"/>
                      </a:endParaRPr>
                    </a:p>
                    <a:p>
                      <a:pPr lvl="0" algn="ctr">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To Room 178’s Parents</a:t>
                      </a:r>
                    </a:p>
                    <a:p>
                      <a:pPr lvl="0" algn="ctr">
                        <a:buNone/>
                      </a:pPr>
                      <a:endParaRPr lang="en-US" sz="1600" b="0" i="0" u="none" strike="noStrike" noProof="0" dirty="0">
                        <a:solidFill>
                          <a:schemeClr val="tx1"/>
                        </a:solidFill>
                        <a:latin typeface="Comic Sans MS" panose="030F0702030302020204" pitchFamily="66" charset="0"/>
                        <a:ea typeface="PBPerfectLatte" panose="02000603000000000000" pitchFamily="2" charset="0"/>
                      </a:endParaRPr>
                    </a:p>
                    <a:p>
                      <a:pPr lvl="0" algn="l">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     This is our last week of remote learning and our last week of school.  I cannot tell you how much I have enjoyed getting to know and work with your child.  The last few months have been difficult not seeing them every day.  I am so glad I was able to see them on FlipGrid and during our Zoom meetings.</a:t>
                      </a:r>
                    </a:p>
                    <a:p>
                      <a:pPr lvl="0" algn="l">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     Friday, May 22</a:t>
                      </a:r>
                      <a:r>
                        <a:rPr lang="en-US" sz="1600" b="0" i="0" u="none" strike="noStrike" baseline="30000" noProof="0" dirty="0">
                          <a:solidFill>
                            <a:schemeClr val="tx1"/>
                          </a:solidFill>
                          <a:latin typeface="Comic Sans MS" panose="030F0702030302020204" pitchFamily="66" charset="0"/>
                          <a:ea typeface="PBPerfectLatte" panose="02000603000000000000" pitchFamily="2" charset="0"/>
                        </a:rPr>
                        <a:t>nd</a:t>
                      </a:r>
                      <a:r>
                        <a:rPr lang="en-US" sz="1600" b="0" i="0" u="none" strike="noStrike" noProof="0" dirty="0">
                          <a:solidFill>
                            <a:schemeClr val="tx1"/>
                          </a:solidFill>
                          <a:latin typeface="Comic Sans MS" panose="030F0702030302020204" pitchFamily="66" charset="0"/>
                          <a:ea typeface="PBPerfectLatte" panose="02000603000000000000" pitchFamily="2" charset="0"/>
                        </a:rPr>
                        <a:t> is the LAST day to turn in any assignments.  I will be finishing up report cards after that, so please make sure all assignments are turned in for the week BY the 22</a:t>
                      </a:r>
                      <a:r>
                        <a:rPr lang="en-US" sz="1600" b="0" i="0" u="none" strike="noStrike" baseline="30000" noProof="0" dirty="0">
                          <a:solidFill>
                            <a:schemeClr val="tx1"/>
                          </a:solidFill>
                          <a:latin typeface="Comic Sans MS" panose="030F0702030302020204" pitchFamily="66" charset="0"/>
                          <a:ea typeface="PBPerfectLatte" panose="02000603000000000000" pitchFamily="2" charset="0"/>
                        </a:rPr>
                        <a:t>nd</a:t>
                      </a:r>
                      <a:r>
                        <a:rPr lang="en-US" sz="1600" b="0" i="0" u="none" strike="noStrike" noProof="0" dirty="0">
                          <a:solidFill>
                            <a:schemeClr val="tx1"/>
                          </a:solidFill>
                          <a:latin typeface="Comic Sans MS" panose="030F0702030302020204" pitchFamily="66" charset="0"/>
                          <a:ea typeface="PBPerfectLatte" panose="02000603000000000000" pitchFamily="2" charset="0"/>
                        </a:rPr>
                        <a:t>.</a:t>
                      </a:r>
                    </a:p>
                    <a:p>
                      <a:pPr lvl="0" algn="l">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     Also, May 22</a:t>
                      </a:r>
                      <a:r>
                        <a:rPr lang="en-US" sz="1600" b="0" i="0" u="none" strike="noStrike" baseline="30000" noProof="0" dirty="0">
                          <a:solidFill>
                            <a:schemeClr val="tx1"/>
                          </a:solidFill>
                          <a:latin typeface="Comic Sans MS" panose="030F0702030302020204" pitchFamily="66" charset="0"/>
                          <a:ea typeface="PBPerfectLatte" panose="02000603000000000000" pitchFamily="2" charset="0"/>
                        </a:rPr>
                        <a:t>nd</a:t>
                      </a:r>
                      <a:r>
                        <a:rPr lang="en-US" sz="1600" b="0" i="0" u="none" strike="noStrike" noProof="0" dirty="0">
                          <a:solidFill>
                            <a:schemeClr val="tx1"/>
                          </a:solidFill>
                          <a:latin typeface="Comic Sans MS" panose="030F0702030302020204" pitchFamily="66" charset="0"/>
                          <a:ea typeface="PBPerfectLatte" panose="02000603000000000000" pitchFamily="2" charset="0"/>
                        </a:rPr>
                        <a:t> is the day to come pick up your child’s box of supplies.  I have included your child’s Brag Tags, special mementos from around our classroom, their Monthly Scrapbook, and a little end of the year gift.  I really hope you can pick up your child’s box (it will be great closure for them to have their special classroom things with them).</a:t>
                      </a:r>
                    </a:p>
                    <a:p>
                      <a:pPr lvl="0" algn="l">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     I will be helping out with the box pick up on Friday, so hopefully I will see some of you there.  </a:t>
                      </a:r>
                    </a:p>
                    <a:p>
                      <a:pPr lvl="0" algn="l">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     I will be available all summer long by email.  Please reach out if you need anything at all.  And thank you….for your support during the year and during remote learning, you kindness throughout the year, and especially for sending me the best kids!</a:t>
                      </a:r>
                    </a:p>
                    <a:p>
                      <a:pPr lvl="0" algn="l">
                        <a:buNone/>
                      </a:pPr>
                      <a:endParaRPr lang="en-US" sz="1600" b="0" i="0" u="none" strike="noStrike" noProof="0" dirty="0">
                        <a:solidFill>
                          <a:schemeClr val="tx1"/>
                        </a:solidFill>
                        <a:latin typeface="Comic Sans MS" panose="030F0702030302020204" pitchFamily="66" charset="0"/>
                        <a:ea typeface="PBPerfectLatte" panose="02000603000000000000" pitchFamily="2" charset="0"/>
                      </a:endParaRPr>
                    </a:p>
                    <a:p>
                      <a:pPr lvl="0" algn="ctr">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Stay Safe and Take Care-</a:t>
                      </a:r>
                    </a:p>
                    <a:p>
                      <a:pPr lvl="0" algn="l">
                        <a:buNone/>
                      </a:pPr>
                      <a:endParaRPr lang="en-US" sz="1600" b="0" i="0" u="none" strike="noStrike" noProof="0" dirty="0">
                        <a:solidFill>
                          <a:schemeClr val="tx1"/>
                        </a:solidFill>
                        <a:latin typeface="Comic Sans MS" panose="030F0702030302020204" pitchFamily="66" charset="0"/>
                        <a:ea typeface="PBPerfectLatte" panose="02000603000000000000" pitchFamily="2" charset="0"/>
                      </a:endParaRPr>
                    </a:p>
                    <a:p>
                      <a:pPr marL="285750" marR="0" lvl="0" indent="-285750" algn="ctr" defTabSz="77724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600" b="0" i="0" u="none" strike="noStrike" noProof="0" dirty="0">
                          <a:solidFill>
                            <a:schemeClr val="tx1"/>
                          </a:solidFill>
                          <a:latin typeface="Comic Sans MS" panose="030F0702030302020204" pitchFamily="66" charset="0"/>
                          <a:ea typeface="PBPerfectLatte" panose="02000603000000000000" pitchFamily="2" charset="0"/>
                        </a:rPr>
                        <a:t>Tracey Schimke</a:t>
                      </a:r>
                    </a:p>
                    <a:p>
                      <a:pPr marL="0" lvl="0" indent="0" algn="ctr">
                        <a:buFont typeface="Symbol" panose="05050102010706020507" pitchFamily="18" charset="2"/>
                        <a:buNone/>
                      </a:pPr>
                      <a:endParaRPr lang="en-US" sz="1400" b="0" i="0" u="none" strike="noStrike" noProof="0" dirty="0">
                        <a:solidFill>
                          <a:schemeClr val="tx1"/>
                        </a:solidFill>
                        <a:latin typeface="Comic Sans MS" panose="030F0702030302020204" pitchFamily="66" charset="0"/>
                        <a:ea typeface="PBPerfectLatte" panose="02000603000000000000" pitchFamily="2" charset="0"/>
                      </a:endParaRPr>
                    </a:p>
                    <a:p>
                      <a:pPr lvl="0" algn="ctr">
                        <a:buNone/>
                      </a:pPr>
                      <a:endParaRPr lang="en-US" sz="1600" u="sng" dirty="0">
                        <a:solidFill>
                          <a:schemeClr val="tx1"/>
                        </a:solidFill>
                        <a:latin typeface="KG Summer Storm Smooth"/>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2746781"/>
                  </a:ext>
                </a:extLst>
              </a:tr>
            </a:tbl>
          </a:graphicData>
        </a:graphic>
      </p:graphicFrame>
    </p:spTree>
    <p:extLst>
      <p:ext uri="{BB962C8B-B14F-4D97-AF65-F5344CB8AC3E}">
        <p14:creationId xmlns:p14="http://schemas.microsoft.com/office/powerpoint/2010/main" val="388619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56B8C-8F1D-491A-9858-A15C95A1CC7D}"/>
              </a:ext>
            </a:extLst>
          </p:cNvPr>
          <p:cNvSpPr txBox="1"/>
          <p:nvPr/>
        </p:nvSpPr>
        <p:spPr>
          <a:xfrm>
            <a:off x="-247449" y="1075644"/>
            <a:ext cx="8250981" cy="923330"/>
          </a:xfrm>
          <a:prstGeom prst="rect">
            <a:avLst/>
          </a:prstGeom>
          <a:noFill/>
        </p:spPr>
        <p:txBody>
          <a:bodyPr wrap="square" rtlCol="0" anchor="t">
            <a:spAutoFit/>
          </a:bodyPr>
          <a:lstStyle/>
          <a:p>
            <a:pPr algn="ctr"/>
            <a:r>
              <a:rPr lang="en-US" sz="5400" dirty="0">
                <a:ln>
                  <a:solidFill>
                    <a:sysClr val="windowText" lastClr="000000"/>
                  </a:solidFill>
                </a:ln>
                <a:latin typeface="PBPerfectLatte" panose="02000603000000000000" pitchFamily="2" charset="0"/>
                <a:ea typeface="PBPerfectLatte" panose="02000603000000000000" pitchFamily="2" charset="0"/>
              </a:rPr>
              <a:t>Mrs. Schimke’s 3</a:t>
            </a:r>
            <a:r>
              <a:rPr lang="en-US" sz="5400" baseline="30000" dirty="0">
                <a:ln>
                  <a:solidFill>
                    <a:sysClr val="windowText" lastClr="000000"/>
                  </a:solidFill>
                </a:ln>
                <a:latin typeface="PBPerfectLatte" panose="02000603000000000000" pitchFamily="2" charset="0"/>
                <a:ea typeface="PBPerfectLatte" panose="02000603000000000000" pitchFamily="2" charset="0"/>
              </a:rPr>
              <a:t>rd</a:t>
            </a:r>
            <a:r>
              <a:rPr lang="en-US" sz="5400" dirty="0">
                <a:ln>
                  <a:solidFill>
                    <a:sysClr val="windowText" lastClr="000000"/>
                  </a:solidFill>
                </a:ln>
                <a:latin typeface="PBPerfectLatte" panose="02000603000000000000" pitchFamily="2" charset="0"/>
                <a:ea typeface="PBPerfectLatte" panose="02000603000000000000" pitchFamily="2" charset="0"/>
              </a:rPr>
              <a:t> Grade</a:t>
            </a:r>
          </a:p>
        </p:txBody>
      </p:sp>
      <p:graphicFrame>
        <p:nvGraphicFramePr>
          <p:cNvPr id="5" name="Table 8">
            <a:extLst>
              <a:ext uri="{FF2B5EF4-FFF2-40B4-BE49-F238E27FC236}">
                <a16:creationId xmlns:a16="http://schemas.microsoft.com/office/drawing/2014/main" id="{137045F9-804C-D642-8B67-1607BF1BA06C}"/>
              </a:ext>
            </a:extLst>
          </p:cNvPr>
          <p:cNvGraphicFramePr>
            <a:graphicFrameLocks noGrp="1"/>
          </p:cNvGraphicFramePr>
          <p:nvPr>
            <p:extLst>
              <p:ext uri="{D42A27DB-BD31-4B8C-83A1-F6EECF244321}">
                <p14:modId xmlns:p14="http://schemas.microsoft.com/office/powerpoint/2010/main" val="2979218260"/>
              </p:ext>
            </p:extLst>
          </p:nvPr>
        </p:nvGraphicFramePr>
        <p:xfrm>
          <a:off x="239341" y="1857151"/>
          <a:ext cx="7293718" cy="7406640"/>
        </p:xfrm>
        <a:graphic>
          <a:graphicData uri="http://schemas.openxmlformats.org/drawingml/2006/table">
            <a:tbl>
              <a:tblPr firstRow="1" bandRow="1">
                <a:tableStyleId>{5C22544A-7EE6-4342-B048-85BDC9FD1C3A}</a:tableStyleId>
              </a:tblPr>
              <a:tblGrid>
                <a:gridCol w="7293718">
                  <a:extLst>
                    <a:ext uri="{9D8B030D-6E8A-4147-A177-3AD203B41FA5}">
                      <a16:colId xmlns:a16="http://schemas.microsoft.com/office/drawing/2014/main" val="1574818070"/>
                    </a:ext>
                  </a:extLst>
                </a:gridCol>
              </a:tblGrid>
              <a:tr h="418623">
                <a:tc>
                  <a:txBody>
                    <a:bodyPr/>
                    <a:lstStyle/>
                    <a:p>
                      <a:pPr lvl="0" algn="ctr">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To My Dragons</a:t>
                      </a:r>
                    </a:p>
                    <a:p>
                      <a:pPr lvl="0" algn="ctr">
                        <a:buNone/>
                      </a:pPr>
                      <a:endParaRPr lang="en-US" sz="1600" b="0" i="0" u="none" strike="noStrike" noProof="0" dirty="0">
                        <a:solidFill>
                          <a:schemeClr val="tx1"/>
                        </a:solidFill>
                        <a:latin typeface="Comic Sans MS" panose="030F0702030302020204" pitchFamily="66" charset="0"/>
                        <a:ea typeface="PBPerfectLatte" panose="02000603000000000000" pitchFamily="2" charset="0"/>
                      </a:endParaRPr>
                    </a:p>
                    <a:p>
                      <a:pPr lvl="0" algn="l">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    Well guys…this is my last newsletter.  I can’t believe the end of the year is here already.  Ending the year without seeing you all every day and without the end of the year activities is NOT the way I planned things. But it really helped watching your FlipGrids and talking to you in our Zoom Meetings.</a:t>
                      </a:r>
                    </a:p>
                    <a:p>
                      <a:pPr lvl="0" algn="l">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     I will still be able to talk with you in Teams (for a little while still) and by email.  I am waiting to hear what date they will be shutting down Teams, Flipgrid, and Zoom.  I’ll post a date when I know one.  At least we will be able to see each other next year!!!</a:t>
                      </a:r>
                    </a:p>
                    <a:p>
                      <a:pPr lvl="0" algn="l">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     I am NOT going to have my dragon theme again.  That way you will ALWAYS be my Dragons.  I will miss you but have a GREAT summer!</a:t>
                      </a:r>
                    </a:p>
                    <a:p>
                      <a:pPr lvl="0" algn="l">
                        <a:buNone/>
                      </a:pPr>
                      <a:endParaRPr lang="en-US" sz="1600" b="0" i="0" u="none" strike="noStrike" noProof="0" dirty="0">
                        <a:solidFill>
                          <a:schemeClr val="tx1"/>
                        </a:solidFill>
                        <a:latin typeface="Comic Sans MS" panose="030F0702030302020204" pitchFamily="66" charset="0"/>
                        <a:ea typeface="PBPerfectLatte" panose="02000603000000000000" pitchFamily="2" charset="0"/>
                      </a:endParaRPr>
                    </a:p>
                    <a:p>
                      <a:pPr lvl="0" algn="ctr">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Sending Virtual Hugs-</a:t>
                      </a:r>
                    </a:p>
                    <a:p>
                      <a:pPr marL="285750" lvl="0" indent="-285750" algn="ctr">
                        <a:buFont typeface="Symbol" panose="05050102010706020507" pitchFamily="18" charset="2"/>
                        <a:buChar char=""/>
                      </a:pPr>
                      <a:r>
                        <a:rPr lang="en-US" sz="1600" b="0" i="0" u="none" strike="noStrike" noProof="0" dirty="0">
                          <a:solidFill>
                            <a:schemeClr val="tx1"/>
                          </a:solidFill>
                          <a:latin typeface="Comic Sans MS" panose="030F0702030302020204" pitchFamily="66" charset="0"/>
                          <a:ea typeface="PBPerfectLatte" panose="02000603000000000000" pitchFamily="2" charset="0"/>
                        </a:rPr>
                        <a:t>Mrs. Schimke</a:t>
                      </a:r>
                    </a:p>
                    <a:p>
                      <a:pPr lvl="0" algn="l">
                        <a:buNone/>
                      </a:pPr>
                      <a:endParaRPr lang="en-US" sz="1600" b="0" i="0" u="none" strike="noStrike" noProof="0" dirty="0">
                        <a:solidFill>
                          <a:schemeClr val="tx1"/>
                        </a:solidFill>
                        <a:latin typeface="Comic Sans MS" panose="030F0702030302020204" pitchFamily="66" charset="0"/>
                        <a:ea typeface="PBPerfectLatte" panose="02000603000000000000" pitchFamily="2" charset="0"/>
                      </a:endParaRPr>
                    </a:p>
                    <a:p>
                      <a:pPr lvl="0" algn="l">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p.s.  When I went into our classroom last week, Magical wanted me to say Hi and Bye.  Also Magical wanted to thank you for taking such good care of her, giving her such good friends to hang out with, and sharing such great books to read all year long.</a:t>
                      </a:r>
                    </a:p>
                    <a:p>
                      <a:pPr lvl="0" algn="l">
                        <a:buNone/>
                      </a:pPr>
                      <a:r>
                        <a:rPr lang="en-US" sz="1600" b="0" i="0" u="none" strike="noStrike" noProof="0" dirty="0">
                          <a:solidFill>
                            <a:schemeClr val="tx1"/>
                          </a:solidFill>
                          <a:latin typeface="Comic Sans MS" panose="030F0702030302020204" pitchFamily="66" charset="0"/>
                          <a:ea typeface="PBPerfectLatte" panose="02000603000000000000" pitchFamily="2" charset="0"/>
                        </a:rPr>
                        <a:t>     </a:t>
                      </a:r>
                    </a:p>
                    <a:p>
                      <a:pPr lvl="0" algn="l">
                        <a:buNone/>
                      </a:pPr>
                      <a:r>
                        <a:rPr lang="en-US" sz="1400" b="0" i="0" u="none" strike="noStrike" noProof="0" dirty="0">
                          <a:solidFill>
                            <a:schemeClr val="tx1"/>
                          </a:solidFill>
                          <a:latin typeface="Comic Sans MS" panose="030F0702030302020204" pitchFamily="66" charset="0"/>
                          <a:ea typeface="PBPerfectLatte" panose="02000603000000000000" pitchFamily="2" charset="0"/>
                        </a:rPr>
                        <a:t>------------------------------------------------------------------------------------</a:t>
                      </a:r>
                    </a:p>
                    <a:p>
                      <a:pPr lvl="0" algn="ctr">
                        <a:buNone/>
                      </a:pPr>
                      <a:r>
                        <a:rPr lang="en-US" sz="1400" b="0" i="0" u="none" strike="noStrike" noProof="0" dirty="0">
                          <a:solidFill>
                            <a:schemeClr val="tx1"/>
                          </a:solidFill>
                          <a:latin typeface="Comic Sans MS" panose="030F0702030302020204" pitchFamily="66" charset="0"/>
                          <a:ea typeface="PBPerfectLatte" panose="02000603000000000000" pitchFamily="2" charset="0"/>
                        </a:rPr>
                        <a:t>Sending special Happy Birthday wishes to the following:</a:t>
                      </a:r>
                    </a:p>
                    <a:p>
                      <a:pPr lvl="0" algn="ctr">
                        <a:buNone/>
                      </a:pPr>
                      <a:r>
                        <a:rPr lang="en-US" sz="1400" b="0" i="0" u="none" strike="noStrike" noProof="0" dirty="0">
                          <a:solidFill>
                            <a:schemeClr val="tx1"/>
                          </a:solidFill>
                          <a:latin typeface="Comic Sans MS" panose="030F0702030302020204" pitchFamily="66" charset="0"/>
                          <a:ea typeface="PBPerfectLatte" panose="02000603000000000000" pitchFamily="2" charset="0"/>
                        </a:rPr>
                        <a:t>May Birthdays – Dennis (13</a:t>
                      </a:r>
                      <a:r>
                        <a:rPr lang="en-US" sz="1400" b="0" i="0" u="none" strike="noStrike" baseline="30000" noProof="0" dirty="0">
                          <a:solidFill>
                            <a:schemeClr val="tx1"/>
                          </a:solidFill>
                          <a:latin typeface="Comic Sans MS" panose="030F0702030302020204" pitchFamily="66" charset="0"/>
                          <a:ea typeface="PBPerfectLatte" panose="02000603000000000000" pitchFamily="2" charset="0"/>
                        </a:rPr>
                        <a:t>th</a:t>
                      </a:r>
                      <a:r>
                        <a:rPr lang="en-US" sz="1400" b="0" i="0" u="none" strike="noStrike" noProof="0" dirty="0">
                          <a:solidFill>
                            <a:schemeClr val="tx1"/>
                          </a:solidFill>
                          <a:latin typeface="Comic Sans MS" panose="030F0702030302020204" pitchFamily="66" charset="0"/>
                          <a:ea typeface="PBPerfectLatte" panose="02000603000000000000" pitchFamily="2" charset="0"/>
                        </a:rPr>
                        <a:t>), Moody (14</a:t>
                      </a:r>
                      <a:r>
                        <a:rPr lang="en-US" sz="1400" b="0" i="0" u="none" strike="noStrike" baseline="30000" noProof="0" dirty="0">
                          <a:solidFill>
                            <a:schemeClr val="tx1"/>
                          </a:solidFill>
                          <a:latin typeface="Comic Sans MS" panose="030F0702030302020204" pitchFamily="66" charset="0"/>
                          <a:ea typeface="PBPerfectLatte" panose="02000603000000000000" pitchFamily="2" charset="0"/>
                        </a:rPr>
                        <a:t>th</a:t>
                      </a:r>
                      <a:r>
                        <a:rPr lang="en-US" sz="1400" b="0" i="0" u="none" strike="noStrike" noProof="0" dirty="0">
                          <a:solidFill>
                            <a:schemeClr val="tx1"/>
                          </a:solidFill>
                          <a:latin typeface="Comic Sans MS" panose="030F0702030302020204" pitchFamily="66" charset="0"/>
                          <a:ea typeface="PBPerfectLatte" panose="02000603000000000000" pitchFamily="2" charset="0"/>
                        </a:rPr>
                        <a:t>), and Katie (26</a:t>
                      </a:r>
                      <a:r>
                        <a:rPr lang="en-US" sz="1400" b="0" i="0" u="none" strike="noStrike" baseline="30000" noProof="0" dirty="0">
                          <a:solidFill>
                            <a:schemeClr val="tx1"/>
                          </a:solidFill>
                          <a:latin typeface="Comic Sans MS" panose="030F0702030302020204" pitchFamily="66" charset="0"/>
                          <a:ea typeface="PBPerfectLatte" panose="02000603000000000000" pitchFamily="2" charset="0"/>
                        </a:rPr>
                        <a:t>th</a:t>
                      </a:r>
                      <a:r>
                        <a:rPr lang="en-US" sz="1400" b="0" i="0" u="none" strike="noStrike" noProof="0" dirty="0">
                          <a:solidFill>
                            <a:schemeClr val="tx1"/>
                          </a:solidFill>
                          <a:latin typeface="Comic Sans MS" panose="030F0702030302020204" pitchFamily="66" charset="0"/>
                          <a:ea typeface="PBPerfectLatte" panose="02000603000000000000" pitchFamily="2" charset="0"/>
                        </a:rPr>
                        <a:t>)</a:t>
                      </a:r>
                    </a:p>
                    <a:p>
                      <a:pPr lvl="0" algn="ctr">
                        <a:buNone/>
                      </a:pPr>
                      <a:r>
                        <a:rPr lang="en-US" sz="1400" b="0" i="0" u="none" strike="noStrike" noProof="0" dirty="0">
                          <a:solidFill>
                            <a:schemeClr val="tx1"/>
                          </a:solidFill>
                          <a:latin typeface="Comic Sans MS" panose="030F0702030302020204" pitchFamily="66" charset="0"/>
                          <a:ea typeface="PBPerfectLatte" panose="02000603000000000000" pitchFamily="2" charset="0"/>
                        </a:rPr>
                        <a:t>June Birthdays- Cali (1</a:t>
                      </a:r>
                      <a:r>
                        <a:rPr lang="en-US" sz="1400" b="0" i="0" u="none" strike="noStrike" baseline="30000" noProof="0" dirty="0">
                          <a:solidFill>
                            <a:schemeClr val="tx1"/>
                          </a:solidFill>
                          <a:latin typeface="Comic Sans MS" panose="030F0702030302020204" pitchFamily="66" charset="0"/>
                          <a:ea typeface="PBPerfectLatte" panose="02000603000000000000" pitchFamily="2" charset="0"/>
                        </a:rPr>
                        <a:t>st</a:t>
                      </a:r>
                      <a:r>
                        <a:rPr lang="en-US" sz="1400" b="0" i="0" u="none" strike="noStrike" noProof="0" dirty="0">
                          <a:solidFill>
                            <a:schemeClr val="tx1"/>
                          </a:solidFill>
                          <a:latin typeface="Comic Sans MS" panose="030F0702030302020204" pitchFamily="66" charset="0"/>
                          <a:ea typeface="PBPerfectLatte" panose="02000603000000000000" pitchFamily="2" charset="0"/>
                        </a:rPr>
                        <a:t>), Miles (5</a:t>
                      </a:r>
                      <a:r>
                        <a:rPr lang="en-US" sz="1400" b="0" i="0" u="none" strike="noStrike" baseline="30000" noProof="0" dirty="0">
                          <a:solidFill>
                            <a:schemeClr val="tx1"/>
                          </a:solidFill>
                          <a:latin typeface="Comic Sans MS" panose="030F0702030302020204" pitchFamily="66" charset="0"/>
                          <a:ea typeface="PBPerfectLatte" panose="02000603000000000000" pitchFamily="2" charset="0"/>
                        </a:rPr>
                        <a:t>th</a:t>
                      </a:r>
                      <a:r>
                        <a:rPr lang="en-US" sz="1400" b="0" i="0" u="none" strike="noStrike" noProof="0" dirty="0">
                          <a:solidFill>
                            <a:schemeClr val="tx1"/>
                          </a:solidFill>
                          <a:latin typeface="Comic Sans MS" panose="030F0702030302020204" pitchFamily="66" charset="0"/>
                          <a:ea typeface="PBPerfectLatte" panose="02000603000000000000" pitchFamily="2" charset="0"/>
                        </a:rPr>
                        <a:t>), Ania (9</a:t>
                      </a:r>
                      <a:r>
                        <a:rPr lang="en-US" sz="1400" b="0" i="0" u="none" strike="noStrike" baseline="30000" noProof="0" dirty="0">
                          <a:solidFill>
                            <a:schemeClr val="tx1"/>
                          </a:solidFill>
                          <a:latin typeface="Comic Sans MS" panose="030F0702030302020204" pitchFamily="66" charset="0"/>
                          <a:ea typeface="PBPerfectLatte" panose="02000603000000000000" pitchFamily="2" charset="0"/>
                        </a:rPr>
                        <a:t>th</a:t>
                      </a:r>
                      <a:r>
                        <a:rPr lang="en-US" sz="1400" b="0" i="0" u="none" strike="noStrike" noProof="0" dirty="0">
                          <a:solidFill>
                            <a:schemeClr val="tx1"/>
                          </a:solidFill>
                          <a:latin typeface="Comic Sans MS" panose="030F0702030302020204" pitchFamily="66" charset="0"/>
                          <a:ea typeface="PBPerfectLatte" panose="02000603000000000000" pitchFamily="2" charset="0"/>
                        </a:rPr>
                        <a:t>), and Connor (14</a:t>
                      </a:r>
                      <a:r>
                        <a:rPr lang="en-US" sz="1400" b="0" i="0" u="none" strike="noStrike" baseline="30000" noProof="0" dirty="0">
                          <a:solidFill>
                            <a:schemeClr val="tx1"/>
                          </a:solidFill>
                          <a:latin typeface="Comic Sans MS" panose="030F0702030302020204" pitchFamily="66" charset="0"/>
                          <a:ea typeface="PBPerfectLatte" panose="02000603000000000000" pitchFamily="2" charset="0"/>
                        </a:rPr>
                        <a:t>th</a:t>
                      </a:r>
                      <a:r>
                        <a:rPr lang="en-US" sz="1400" b="0" i="0" u="none" strike="noStrike" noProof="0" dirty="0">
                          <a:solidFill>
                            <a:schemeClr val="tx1"/>
                          </a:solidFill>
                          <a:latin typeface="Comic Sans MS" panose="030F0702030302020204" pitchFamily="66" charset="0"/>
                          <a:ea typeface="PBPerfectLatte" panose="02000603000000000000" pitchFamily="2" charset="0"/>
                        </a:rPr>
                        <a:t>)</a:t>
                      </a:r>
                    </a:p>
                    <a:p>
                      <a:pPr lvl="0" algn="ctr">
                        <a:buNone/>
                      </a:pPr>
                      <a:r>
                        <a:rPr lang="en-US" sz="1400" b="0" i="0" u="none" strike="noStrike" noProof="0" dirty="0">
                          <a:solidFill>
                            <a:schemeClr val="tx1"/>
                          </a:solidFill>
                          <a:latin typeface="Comic Sans MS" panose="030F0702030302020204" pitchFamily="66" charset="0"/>
                          <a:ea typeface="PBPerfectLatte" panose="02000603000000000000" pitchFamily="2" charset="0"/>
                        </a:rPr>
                        <a:t>July Birthday – Isabella (11</a:t>
                      </a:r>
                      <a:r>
                        <a:rPr lang="en-US" sz="1400" b="0" i="0" u="none" strike="noStrike" baseline="30000" noProof="0" dirty="0">
                          <a:solidFill>
                            <a:schemeClr val="tx1"/>
                          </a:solidFill>
                          <a:latin typeface="Comic Sans MS" panose="030F0702030302020204" pitchFamily="66" charset="0"/>
                          <a:ea typeface="PBPerfectLatte" panose="02000603000000000000" pitchFamily="2" charset="0"/>
                        </a:rPr>
                        <a:t>th</a:t>
                      </a:r>
                      <a:r>
                        <a:rPr lang="en-US" sz="1400" b="0" i="0" u="none" strike="noStrike" noProof="0" dirty="0">
                          <a:solidFill>
                            <a:schemeClr val="tx1"/>
                          </a:solidFill>
                          <a:latin typeface="Comic Sans MS" panose="030F0702030302020204" pitchFamily="66" charset="0"/>
                          <a:ea typeface="PBPerfectLatte" panose="02000603000000000000" pitchFamily="2" charset="0"/>
                        </a:rPr>
                        <a:t>)</a:t>
                      </a:r>
                    </a:p>
                    <a:p>
                      <a:pPr lvl="0" algn="ctr">
                        <a:buNone/>
                      </a:pPr>
                      <a:endParaRPr lang="en-US" sz="1400" b="0" i="0" u="none" strike="noStrike" noProof="0" dirty="0">
                        <a:solidFill>
                          <a:schemeClr val="tx1"/>
                        </a:solidFill>
                        <a:latin typeface="Comic Sans MS" panose="030F0702030302020204" pitchFamily="66" charset="0"/>
                        <a:ea typeface="PBPerfectLatte" panose="02000603000000000000" pitchFamily="2" charset="0"/>
                      </a:endParaRPr>
                    </a:p>
                    <a:p>
                      <a:pPr lvl="0" algn="ctr">
                        <a:buNone/>
                      </a:pPr>
                      <a:r>
                        <a:rPr lang="en-US" sz="1400" b="0" i="0" u="none" strike="noStrike" noProof="0" dirty="0">
                          <a:solidFill>
                            <a:schemeClr val="tx1"/>
                          </a:solidFill>
                          <a:latin typeface="Comic Sans MS" panose="030F0702030302020204" pitchFamily="66" charset="0"/>
                          <a:ea typeface="PBPerfectLatte" panose="02000603000000000000" pitchFamily="2" charset="0"/>
                        </a:rPr>
                        <a:t>I hope all of our summer birthdays have a GREAT birthday!!</a:t>
                      </a:r>
                    </a:p>
                    <a:p>
                      <a:pPr lvl="0" algn="ctr">
                        <a:buNone/>
                      </a:pPr>
                      <a:endParaRPr lang="en-US" sz="1400" b="0" i="0" u="none" strike="noStrike" noProof="0" dirty="0">
                        <a:solidFill>
                          <a:schemeClr val="tx1"/>
                        </a:solidFill>
                        <a:latin typeface="Comic Sans MS" panose="030F0702030302020204" pitchFamily="66" charset="0"/>
                        <a:ea typeface="PBPerfectLatte" panose="02000603000000000000" pitchFamily="2" charset="0"/>
                      </a:endParaRPr>
                    </a:p>
                    <a:p>
                      <a:pPr lvl="0" algn="ctr">
                        <a:buNone/>
                      </a:pPr>
                      <a:endParaRPr lang="en-US" sz="1600" u="sng" dirty="0">
                        <a:solidFill>
                          <a:schemeClr val="tx1"/>
                        </a:solidFill>
                        <a:latin typeface="KG Summer Storm Smooth"/>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2746781"/>
                  </a:ext>
                </a:extLst>
              </a:tr>
            </a:tbl>
          </a:graphicData>
        </a:graphic>
      </p:graphicFrame>
    </p:spTree>
    <p:extLst>
      <p:ext uri="{BB962C8B-B14F-4D97-AF65-F5344CB8AC3E}">
        <p14:creationId xmlns:p14="http://schemas.microsoft.com/office/powerpoint/2010/main" val="1953893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56B8C-8F1D-491A-9858-A15C95A1CC7D}"/>
              </a:ext>
            </a:extLst>
          </p:cNvPr>
          <p:cNvSpPr txBox="1"/>
          <p:nvPr/>
        </p:nvSpPr>
        <p:spPr>
          <a:xfrm>
            <a:off x="-247449" y="1075644"/>
            <a:ext cx="8250981" cy="923330"/>
          </a:xfrm>
          <a:prstGeom prst="rect">
            <a:avLst/>
          </a:prstGeom>
          <a:noFill/>
        </p:spPr>
        <p:txBody>
          <a:bodyPr wrap="square" rtlCol="0" anchor="t">
            <a:spAutoFit/>
          </a:bodyPr>
          <a:lstStyle/>
          <a:p>
            <a:pPr algn="ctr"/>
            <a:r>
              <a:rPr lang="en-US" sz="5400" dirty="0">
                <a:ln>
                  <a:solidFill>
                    <a:sysClr val="windowText" lastClr="000000"/>
                  </a:solidFill>
                </a:ln>
                <a:latin typeface="PBPerfectLatte" panose="02000603000000000000" pitchFamily="2" charset="0"/>
                <a:ea typeface="PBPerfectLatte" panose="02000603000000000000" pitchFamily="2" charset="0"/>
              </a:rPr>
              <a:t>Mrs. Schimke’s 3</a:t>
            </a:r>
            <a:r>
              <a:rPr lang="en-US" sz="5400" baseline="30000" dirty="0">
                <a:ln>
                  <a:solidFill>
                    <a:sysClr val="windowText" lastClr="000000"/>
                  </a:solidFill>
                </a:ln>
                <a:latin typeface="PBPerfectLatte" panose="02000603000000000000" pitchFamily="2" charset="0"/>
                <a:ea typeface="PBPerfectLatte" panose="02000603000000000000" pitchFamily="2" charset="0"/>
              </a:rPr>
              <a:t>rd</a:t>
            </a:r>
            <a:r>
              <a:rPr lang="en-US" sz="5400" dirty="0">
                <a:ln>
                  <a:solidFill>
                    <a:sysClr val="windowText" lastClr="000000"/>
                  </a:solidFill>
                </a:ln>
                <a:latin typeface="PBPerfectLatte" panose="02000603000000000000" pitchFamily="2" charset="0"/>
                <a:ea typeface="PBPerfectLatte" panose="02000603000000000000" pitchFamily="2" charset="0"/>
              </a:rPr>
              <a:t> Grade</a:t>
            </a:r>
          </a:p>
        </p:txBody>
      </p:sp>
      <p:graphicFrame>
        <p:nvGraphicFramePr>
          <p:cNvPr id="5" name="Table 8">
            <a:extLst>
              <a:ext uri="{FF2B5EF4-FFF2-40B4-BE49-F238E27FC236}">
                <a16:creationId xmlns:a16="http://schemas.microsoft.com/office/drawing/2014/main" id="{137045F9-804C-D642-8B67-1607BF1BA06C}"/>
              </a:ext>
            </a:extLst>
          </p:cNvPr>
          <p:cNvGraphicFramePr>
            <a:graphicFrameLocks noGrp="1"/>
          </p:cNvGraphicFramePr>
          <p:nvPr>
            <p:extLst>
              <p:ext uri="{D42A27DB-BD31-4B8C-83A1-F6EECF244321}">
                <p14:modId xmlns:p14="http://schemas.microsoft.com/office/powerpoint/2010/main" val="4098735114"/>
              </p:ext>
            </p:extLst>
          </p:nvPr>
        </p:nvGraphicFramePr>
        <p:xfrm>
          <a:off x="239340" y="2049062"/>
          <a:ext cx="7293718" cy="7091339"/>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574818070"/>
                    </a:ext>
                  </a:extLst>
                </a:gridCol>
                <a:gridCol w="5617318">
                  <a:extLst>
                    <a:ext uri="{9D8B030D-6E8A-4147-A177-3AD203B41FA5}">
                      <a16:colId xmlns:a16="http://schemas.microsoft.com/office/drawing/2014/main" val="577556384"/>
                    </a:ext>
                  </a:extLst>
                </a:gridCol>
              </a:tblGrid>
              <a:tr h="418623">
                <a:tc gridSpan="2">
                  <a:txBody>
                    <a:bodyPr/>
                    <a:lstStyle/>
                    <a:p>
                      <a:pPr lvl="0" algn="ctr">
                        <a:buNone/>
                      </a:pPr>
                      <a:endParaRPr lang="en-US" sz="1600" b="1" i="0" u="sng" strike="noStrike" noProof="0" dirty="0">
                        <a:solidFill>
                          <a:schemeClr val="tx1"/>
                        </a:solidFill>
                        <a:latin typeface="KG Summer Storm Smooth"/>
                      </a:endParaRPr>
                    </a:p>
                    <a:p>
                      <a:pPr lvl="0" algn="ctr">
                        <a:buNone/>
                      </a:pPr>
                      <a:r>
                        <a:rPr lang="en-US" sz="1600" b="1" i="0" u="sng" strike="noStrike" noProof="0" dirty="0">
                          <a:solidFill>
                            <a:schemeClr val="tx1"/>
                          </a:solidFill>
                          <a:latin typeface="KG Summer Storm Smooth"/>
                        </a:rPr>
                        <a:t>Important Info:</a:t>
                      </a:r>
                    </a:p>
                    <a:p>
                      <a:pPr lvl="0" algn="ctr">
                        <a:buNone/>
                      </a:pPr>
                      <a:endParaRPr lang="en-US" sz="1600" u="sng" dirty="0">
                        <a:solidFill>
                          <a:schemeClr val="tx1"/>
                        </a:solidFill>
                        <a:latin typeface="KG Summer Storm Smooth"/>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hMerge="1">
                  <a:txBody>
                    <a:bodyPr/>
                    <a:lstStyle/>
                    <a:p>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114425">
                <a:tc>
                  <a:txBody>
                    <a:bodyPr/>
                    <a:lstStyle/>
                    <a:p>
                      <a:pPr algn="ctr"/>
                      <a:r>
                        <a:rPr lang="en-US" sz="2000" b="1" u="none" dirty="0">
                          <a:latin typeface="PBPeppermintMocha" panose="02000603000000000000" pitchFamily="2" charset="0"/>
                          <a:ea typeface="PBPeppermintMocha" panose="02000603000000000000" pitchFamily="2" charset="0"/>
                        </a:rPr>
                        <a:t>Websites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marR="0" lvl="0" indent="-171450" algn="l" rtl="0" eaLnBrk="1" fontAlgn="auto" latinLnBrk="0" hangingPunct="1">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3"/>
                        </a:rPr>
                        <a:t>ClassLink Website</a:t>
                      </a:r>
                      <a:r>
                        <a:rPr lang="en-US" sz="1100" b="0" i="0" u="none" strike="noStrike" kern="1200" cap="none" spc="0" normalizeH="0" baseline="0" noProof="0" dirty="0">
                          <a:ln>
                            <a:noFill/>
                          </a:ln>
                          <a:effectLst/>
                          <a:uLnTx/>
                          <a:uFillTx/>
                          <a:latin typeface="Century Gothic"/>
                          <a:ea typeface="MJAreYouSirius"/>
                          <a:cs typeface="+mn-cs"/>
                        </a:rPr>
                        <a:t> </a:t>
                      </a:r>
                    </a:p>
                    <a:p>
                      <a:pPr marL="171450" marR="0" lvl="0" indent="-171450" algn="l" rtl="0" eaLnBrk="1" fontAlgn="auto" latinLnBrk="0" hangingPunct="1">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4"/>
                        </a:rPr>
                        <a:t>Office 365</a:t>
                      </a:r>
                      <a:endParaRPr lang="en-US" sz="1100" b="0" i="0" u="none" strike="noStrike" kern="1200" cap="none" spc="0" normalizeH="0" baseline="0" noProof="0" dirty="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rPr>
                        <a:t>Office 365/ClassLink/Teams Username </a:t>
                      </a:r>
                      <a:r>
                        <a:rPr lang="en-US" sz="1100" b="0" i="0" u="none" strike="noStrike" kern="1200" cap="none" spc="0" normalizeH="0" baseline="0" noProof="0" dirty="0">
                          <a:ln>
                            <a:noFill/>
                          </a:ln>
                          <a:effectLst/>
                          <a:uLnTx/>
                          <a:uFillTx/>
                          <a:latin typeface="Century Gothic"/>
                          <a:hlinkClick r:id="rId5"/>
                        </a:rPr>
                        <a:t>firstname.lastname@shsd161.org</a:t>
                      </a:r>
                      <a:endParaRPr lang="en-US" sz="1100" b="0" i="0" u="none" strike="noStrike" kern="1200" cap="none" spc="0" normalizeH="0" baseline="0" noProof="0" dirty="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rPr>
                        <a:t>Office 365/ClassLink/Teams Password: address # + Book (Ex: 12345Book)</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6"/>
                        </a:rPr>
                        <a:t>Epic Books</a:t>
                      </a:r>
                      <a:r>
                        <a:rPr lang="en-US" sz="1100" b="0" i="0" u="none" strike="noStrike" kern="1200" cap="none" spc="0" normalizeH="0" baseline="0" noProof="0" dirty="0">
                          <a:ln>
                            <a:noFill/>
                          </a:ln>
                          <a:effectLst/>
                          <a:uLnTx/>
                          <a:uFillTx/>
                          <a:latin typeface="Century Gothic"/>
                        </a:rPr>
                        <a:t> (class code huk9296)</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7"/>
                        </a:rPr>
                        <a:t>Freckle</a:t>
                      </a:r>
                      <a:r>
                        <a:rPr lang="en-US" sz="1100" b="0" i="0" u="none" strike="noStrike" kern="1200" cap="none" spc="0" normalizeH="0" baseline="0" noProof="0" dirty="0">
                          <a:ln>
                            <a:noFill/>
                          </a:ln>
                          <a:effectLst/>
                          <a:uLnTx/>
                          <a:uFillTx/>
                          <a:latin typeface="Century Gothic"/>
                        </a:rPr>
                        <a:t> (class code schimy)</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8"/>
                        </a:rPr>
                        <a:t>Spelling City </a:t>
                      </a:r>
                      <a:endParaRPr lang="en-US" sz="1100" b="0" i="0" u="none" strike="noStrike" kern="1200" cap="none" spc="0" normalizeH="0" baseline="0" noProof="0" dirty="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9"/>
                        </a:rPr>
                        <a:t>Nearpod</a:t>
                      </a:r>
                      <a:r>
                        <a:rPr lang="en-US" sz="1100" b="0" i="0" u="none" strike="noStrike" kern="1200" cap="none" spc="0" normalizeH="0" baseline="0" noProof="0" dirty="0">
                          <a:ln>
                            <a:noFill/>
                          </a:ln>
                          <a:effectLst/>
                          <a:uLnTx/>
                          <a:uFillTx/>
                          <a:latin typeface="Century Gothic"/>
                        </a:rPr>
                        <a:t> (class code AQGRJ)</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0"/>
                        </a:rPr>
                        <a:t>Brain Pop Jr.</a:t>
                      </a:r>
                      <a:r>
                        <a:rPr lang="en-US" sz="1100" b="0" i="0" u="none" strike="noStrike" kern="1200" cap="none" spc="0" normalizeH="0" baseline="0" noProof="0" dirty="0">
                          <a:ln>
                            <a:noFill/>
                          </a:ln>
                          <a:effectLst/>
                          <a:uLnTx/>
                          <a:uFillTx/>
                          <a:latin typeface="Century Gothic"/>
                        </a:rPr>
                        <a:t> (class code bolt9648)</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1"/>
                        </a:rPr>
                        <a:t>Prodigy </a:t>
                      </a:r>
                      <a:r>
                        <a:rPr lang="en-US" sz="1100" b="0" i="0" u="none" strike="noStrike" kern="1200" cap="none" spc="0" normalizeH="0" baseline="0" noProof="0" dirty="0">
                          <a:ln>
                            <a:noFill/>
                          </a:ln>
                          <a:effectLst/>
                          <a:uLnTx/>
                          <a:uFillTx/>
                          <a:latin typeface="Century Gothic"/>
                        </a:rPr>
                        <a:t>(class code E1F6B5)</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2"/>
                        </a:rPr>
                        <a:t>STEMScopes </a:t>
                      </a:r>
                      <a:r>
                        <a:rPr lang="en-US" sz="1100" b="0" i="0" u="none" strike="noStrike" kern="1200" cap="none" spc="0" normalizeH="0" baseline="0" noProof="0" dirty="0">
                          <a:ln>
                            <a:noFill/>
                          </a:ln>
                          <a:effectLst/>
                          <a:uLnTx/>
                          <a:uFillTx/>
                          <a:latin typeface="Century Gothic"/>
                        </a:rPr>
                        <a:t>firstinitial first 3 letters of your last name ex: tsch_161</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dirty="0">
                          <a:ln>
                            <a:noFill/>
                          </a:ln>
                          <a:effectLst/>
                          <a:uLnTx/>
                          <a:uFillTx/>
                          <a:latin typeface="Century Gothic"/>
                          <a:hlinkClick r:id="rId13"/>
                        </a:rPr>
                        <a:t>Reflex Math </a:t>
                      </a:r>
                      <a:r>
                        <a:rPr lang="en-US" sz="1100" b="0" i="0" u="none" strike="noStrike" kern="1200" cap="none" spc="0" normalizeH="0" baseline="0" noProof="0" dirty="0">
                          <a:ln>
                            <a:noFill/>
                          </a:ln>
                          <a:effectLst/>
                          <a:uLnTx/>
                          <a:uFillTx/>
                          <a:latin typeface="Century Gothic"/>
                        </a:rPr>
                        <a:t> (teacher username – tschimke)</a:t>
                      </a:r>
                    </a:p>
                    <a:p>
                      <a:pPr marL="0" marR="0" lvl="0" indent="0" algn="l">
                        <a:lnSpc>
                          <a:spcPct val="100000"/>
                        </a:lnSpc>
                        <a:spcBef>
                          <a:spcPts val="0"/>
                        </a:spcBef>
                        <a:spcAft>
                          <a:spcPts val="0"/>
                        </a:spcAft>
                        <a:buFont typeface="Wingdings" panose="05000000000000000000" pitchFamily="2" charset="2"/>
                        <a:buNone/>
                      </a:pPr>
                      <a:endParaRPr lang="en-US" sz="1100" b="0" i="0" u="none" strike="noStrike" kern="1200" cap="none" spc="0" normalizeH="0" baseline="0" noProof="0" dirty="0">
                        <a:ln>
                          <a:noFill/>
                        </a:ln>
                        <a:effectLst/>
                        <a:uLnTx/>
                        <a:uFillTx/>
                        <a:latin typeface="Century Gothic"/>
                      </a:endParaRPr>
                    </a:p>
                    <a:p>
                      <a:pPr marL="0" marR="0" lvl="0" indent="0" algn="l">
                        <a:lnSpc>
                          <a:spcPct val="100000"/>
                        </a:lnSpc>
                        <a:spcBef>
                          <a:spcPts val="0"/>
                        </a:spcBef>
                        <a:spcAft>
                          <a:spcPts val="0"/>
                        </a:spcAft>
                        <a:buFont typeface="Wingdings" panose="05000000000000000000" pitchFamily="2" charset="2"/>
                        <a:buNone/>
                      </a:pPr>
                      <a:endParaRPr lang="en-US" sz="11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548409">
                <a:tc>
                  <a:txBody>
                    <a:bodyPr/>
                    <a:lstStyle/>
                    <a:p>
                      <a:pPr lvl="0" algn="ctr">
                        <a:buNone/>
                      </a:pPr>
                      <a:r>
                        <a:rPr lang="en-US" sz="2000" b="1" u="none" dirty="0">
                          <a:latin typeface="PBPeppermintMocha" panose="02000603000000000000" pitchFamily="2" charset="0"/>
                          <a:ea typeface="PBPeppermintMocha" panose="02000603000000000000" pitchFamily="2" charset="0"/>
                        </a:rPr>
                        <a:t>PE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4"/>
                        </a:rPr>
                        <a:t>Mr. Mena &amp; Mr. Schereck's Webpage</a:t>
                      </a:r>
                      <a:r>
                        <a:rPr lang="en-US" sz="1100" b="0" i="0" u="none" strike="noStrike" kern="1200" cap="none" spc="0" normalizeH="0" baseline="0" noProof="0" dirty="0">
                          <a:ln>
                            <a:noFill/>
                          </a:ln>
                          <a:effectLst/>
                          <a:uLnTx/>
                          <a:uFillTx/>
                          <a:latin typeface="Century Gothic"/>
                        </a:rPr>
                        <a:t> </a:t>
                      </a:r>
                    </a:p>
                    <a:p>
                      <a:pPr marL="0" lvl="0" indent="0" algn="l">
                        <a:lnSpc>
                          <a:spcPct val="100000"/>
                        </a:lnSpc>
                        <a:spcBef>
                          <a:spcPts val="0"/>
                        </a:spcBef>
                        <a:spcAft>
                          <a:spcPts val="0"/>
                        </a:spcAft>
                        <a:buFont typeface="Wingdings"/>
                        <a:buNone/>
                      </a:pPr>
                      <a:endParaRPr kumimoji="0" lang="en-US" sz="1100" b="0" i="0" u="none" strike="noStrike" kern="1200" cap="none" spc="0" normalizeH="0" baseline="0" noProof="0" dirty="0">
                        <a:ln>
                          <a:noFill/>
                        </a:ln>
                        <a:effectLst/>
                        <a:uLnTx/>
                        <a:uFillTx/>
                        <a:latin typeface="Century Gothic"/>
                        <a:ea typeface="MJAreYouSirius"/>
                        <a:cs typeface="+mn-cs"/>
                      </a:endParaRPr>
                    </a:p>
                    <a:p>
                      <a:pPr marL="0" lvl="0" indent="0" algn="l">
                        <a:lnSpc>
                          <a:spcPct val="100000"/>
                        </a:lnSpc>
                        <a:spcBef>
                          <a:spcPts val="0"/>
                        </a:spcBef>
                        <a:spcAft>
                          <a:spcPts val="0"/>
                        </a:spcAft>
                        <a:buFont typeface="Wingdings"/>
                        <a:buNone/>
                      </a:pPr>
                      <a:endParaRPr kumimoji="0" lang="en-US" sz="1100" b="0"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6635536"/>
                  </a:ext>
                </a:extLst>
              </a:tr>
              <a:tr h="428625">
                <a:tc>
                  <a:txBody>
                    <a:bodyPr/>
                    <a:lstStyle/>
                    <a:p>
                      <a:pPr lvl="0" algn="ctr">
                        <a:buNone/>
                      </a:pPr>
                      <a:r>
                        <a:rPr lang="en-US" sz="2000" b="1" u="none" dirty="0">
                          <a:latin typeface="PBPeppermintMocha" panose="02000603000000000000" pitchFamily="2" charset="0"/>
                          <a:ea typeface="PBPeppermintMocha" panose="02000603000000000000" pitchFamily="2" charset="0"/>
                        </a:rPr>
                        <a:t>Art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5"/>
                        </a:rPr>
                        <a:t>Ms. Hole's Art Webpage</a:t>
                      </a:r>
                      <a:r>
                        <a:rPr lang="en-US" sz="1100" b="0" i="0" u="none" strike="noStrike" kern="1200" cap="none" spc="0" normalizeH="0" baseline="0" noProof="0" dirty="0">
                          <a:ln>
                            <a:noFill/>
                          </a:ln>
                          <a:effectLst/>
                          <a:uLnTx/>
                          <a:uFillTx/>
                          <a:latin typeface="Century Gothic"/>
                        </a:rPr>
                        <a:t> </a:t>
                      </a:r>
                    </a:p>
                    <a:p>
                      <a:pPr marL="171450" lvl="0" indent="-171450" algn="l">
                        <a:lnSpc>
                          <a:spcPct val="100000"/>
                        </a:lnSpc>
                        <a:spcBef>
                          <a:spcPts val="0"/>
                        </a:spcBef>
                        <a:spcAft>
                          <a:spcPts val="0"/>
                        </a:spcAft>
                        <a:buFont typeface="Wingdings"/>
                        <a:buChar char="q"/>
                      </a:pPr>
                      <a:endParaRPr kumimoji="0" lang="en-US" sz="1100" b="0" i="0" u="none" strike="noStrike" kern="1200" cap="none" spc="0" normalizeH="0" baseline="0" noProof="0" dirty="0">
                        <a:ln>
                          <a:noFill/>
                        </a:ln>
                        <a:effectLst/>
                        <a:uLnTx/>
                        <a:uFillTx/>
                        <a:latin typeface="Century Gothic"/>
                        <a:ea typeface="MJAreYouSirius"/>
                        <a:cs typeface="+mn-cs"/>
                      </a:endParaRPr>
                    </a:p>
                    <a:p>
                      <a:pPr marL="0" lvl="0" indent="0" algn="l">
                        <a:lnSpc>
                          <a:spcPct val="100000"/>
                        </a:lnSpc>
                        <a:spcBef>
                          <a:spcPts val="0"/>
                        </a:spcBef>
                        <a:spcAft>
                          <a:spcPts val="0"/>
                        </a:spcAft>
                        <a:buFont typeface="Wingdings"/>
                        <a:buNone/>
                      </a:pPr>
                      <a:endParaRPr kumimoji="0" lang="en-US" sz="1100" b="0"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834444"/>
                  </a:ext>
                </a:extLst>
              </a:tr>
              <a:tr h="591704">
                <a:tc>
                  <a:txBody>
                    <a:bodyPr/>
                    <a:lstStyle/>
                    <a:p>
                      <a:pPr lvl="0" algn="ctr">
                        <a:buNone/>
                      </a:pPr>
                      <a:r>
                        <a:rPr lang="en-US" sz="2000" b="1" u="none" dirty="0">
                          <a:latin typeface="PBPeppermintMocha" panose="02000603000000000000" pitchFamily="2" charset="0"/>
                          <a:ea typeface="PBPeppermintMocha" panose="02000603000000000000" pitchFamily="2" charset="0"/>
                        </a:rPr>
                        <a:t>Music</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6"/>
                        </a:rPr>
                        <a:t>Ms. Turek's Webpage</a:t>
                      </a:r>
                      <a:endParaRPr lang="en-US" sz="1100" b="0" i="0" u="none" strike="noStrike" kern="1200" cap="none" spc="0" normalizeH="0" baseline="0" noProof="0" dirty="0">
                        <a:ln>
                          <a:noFill/>
                        </a:ln>
                        <a:effectLst/>
                        <a:uLnTx/>
                        <a:uFillTx/>
                        <a:latin typeface="Century Gothic"/>
                        <a:hlinkClick r:id="rId17"/>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3406912"/>
                  </a:ext>
                </a:extLst>
              </a:tr>
              <a:tr h="1009650">
                <a:tc>
                  <a:txBody>
                    <a:bodyPr/>
                    <a:lstStyle/>
                    <a:p>
                      <a:pPr lvl="0" algn="ctr">
                        <a:buNone/>
                      </a:pPr>
                      <a:r>
                        <a:rPr lang="en-US" sz="2000" b="1" u="none" dirty="0">
                          <a:latin typeface="PBPeppermintMocha" panose="02000603000000000000" pitchFamily="2" charset="0"/>
                          <a:ea typeface="PBPeppermintMocha" panose="02000603000000000000" pitchFamily="2" charset="0"/>
                        </a:rPr>
                        <a:t>Tech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8"/>
                        </a:rPr>
                        <a:t>Ms. Goshko's Weebly</a:t>
                      </a:r>
                      <a:endParaRPr lang="en-US" sz="1100" b="0" i="0" u="none" strike="noStrike" kern="1200" cap="none" spc="0" normalizeH="0" baseline="0" noProof="0" dirty="0">
                        <a:ln>
                          <a:noFill/>
                        </a:ln>
                        <a:effectLst/>
                        <a:uLnTx/>
                        <a:uFillTx/>
                        <a:latin typeface="Century Gothic"/>
                        <a:ea typeface="MJAreYouSirius"/>
                        <a:cs typeface="+mn-cs"/>
                        <a:hlinkClick r:id="rId18"/>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19"/>
                        </a:rPr>
                        <a:t>www.typing.com</a:t>
                      </a:r>
                      <a:r>
                        <a:rPr lang="en-US" sz="1100" b="0" i="0" u="none" strike="noStrike" kern="1200" cap="none" spc="0" normalizeH="0" baseline="0" noProof="0" dirty="0">
                          <a:ln>
                            <a:noFill/>
                          </a:ln>
                          <a:effectLst/>
                          <a:uLnTx/>
                          <a:uFillTx/>
                          <a:latin typeface="Century Gothic"/>
                        </a:rPr>
                        <a:t> </a:t>
                      </a:r>
                    </a:p>
                    <a:p>
                      <a:pPr marL="171450" lvl="0" indent="-171450" algn="l">
                        <a:lnSpc>
                          <a:spcPct val="100000"/>
                        </a:lnSpc>
                        <a:spcBef>
                          <a:spcPts val="0"/>
                        </a:spcBef>
                        <a:spcAft>
                          <a:spcPts val="0"/>
                        </a:spcAft>
                        <a:buFont typeface="Wingdings"/>
                        <a:buChar char="q"/>
                      </a:pPr>
                      <a:endParaRPr lang="en-US" sz="1100" b="0" i="0" u="none" strike="noStrike" kern="1200" cap="none" spc="0" normalizeH="0" baseline="0" noProof="0" dirty="0">
                        <a:ln>
                          <a:noFill/>
                        </a:ln>
                        <a:effectLst/>
                        <a:uLnTx/>
                        <a:uFillTx/>
                        <a:latin typeface="Century Gothic"/>
                      </a:endParaRPr>
                    </a:p>
                    <a:p>
                      <a:pPr marL="171450" lvl="0" indent="-171450" algn="l">
                        <a:lnSpc>
                          <a:spcPct val="100000"/>
                        </a:lnSpc>
                        <a:spcBef>
                          <a:spcPts val="0"/>
                        </a:spcBef>
                        <a:spcAft>
                          <a:spcPts val="0"/>
                        </a:spcAft>
                        <a:buFont typeface="Wingdings"/>
                        <a:buChar char="q"/>
                      </a:pPr>
                      <a:endParaRPr lang="en-US" sz="1100" b="0" i="0" u="none" strike="noStrike" kern="1200" cap="none" spc="0" normalizeH="0" baseline="0" noProof="0" dirty="0">
                        <a:ln>
                          <a:noFill/>
                        </a:ln>
                        <a:effectLst/>
                        <a:uLnTx/>
                        <a:uFillTx/>
                        <a:latin typeface="Century Gothic"/>
                      </a:endParaRPr>
                    </a:p>
                    <a:p>
                      <a:pPr marL="0" lvl="0" indent="0" algn="l">
                        <a:lnSpc>
                          <a:spcPct val="100000"/>
                        </a:lnSpc>
                        <a:spcBef>
                          <a:spcPts val="0"/>
                        </a:spcBef>
                        <a:spcAft>
                          <a:spcPts val="0"/>
                        </a:spcAft>
                        <a:buNone/>
                      </a:pPr>
                      <a:endParaRPr lang="en-US" sz="1100" b="0" i="0" u="none" strike="noStrike" kern="1200" cap="none" spc="0" normalizeH="0" baseline="0" noProof="0" dirty="0">
                        <a:ln>
                          <a:noFill/>
                        </a:ln>
                        <a:effectLst/>
                        <a:uLnTx/>
                        <a:uFillTx/>
                        <a:latin typeface="Century Gothic"/>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8152812"/>
                  </a:ext>
                </a:extLst>
              </a:tr>
              <a:tr h="1039905">
                <a:tc>
                  <a:txBody>
                    <a:bodyPr/>
                    <a:lstStyle/>
                    <a:p>
                      <a:pPr lvl="0" algn="ctr">
                        <a:buNone/>
                      </a:pPr>
                      <a:r>
                        <a:rPr lang="en-US" sz="2000" b="1" u="none" dirty="0">
                          <a:latin typeface="PBPeppermintMocha" panose="02000603000000000000" pitchFamily="2" charset="0"/>
                          <a:ea typeface="PBPeppermintMocha" panose="02000603000000000000" pitchFamily="2" charset="0"/>
                        </a:rPr>
                        <a:t>Social Emotional</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rPr>
                        <a:t>Try creating a daily/weekly schedule to help with routine</a:t>
                      </a:r>
                      <a:endParaRPr lang="en-US" sz="1100" dirty="0">
                        <a:latin typeface="Century Gothic"/>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rPr>
                        <a:t>Take breaks, eat a snack, and/or try movement breaks</a:t>
                      </a: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dirty="0">
                          <a:ln>
                            <a:noFill/>
                          </a:ln>
                          <a:effectLst/>
                          <a:uLnTx/>
                          <a:uFillTx/>
                          <a:latin typeface="Century Gothic"/>
                          <a:hlinkClick r:id="rId20"/>
                        </a:rPr>
                        <a:t>Social Emotional Learning Choice Board Link</a:t>
                      </a:r>
                    </a:p>
                    <a:p>
                      <a:pPr marL="0" lvl="0" indent="0" algn="l">
                        <a:lnSpc>
                          <a:spcPct val="100000"/>
                        </a:lnSpc>
                        <a:spcBef>
                          <a:spcPts val="0"/>
                        </a:spcBef>
                        <a:spcAft>
                          <a:spcPts val="0"/>
                        </a:spcAft>
                        <a:buNone/>
                      </a:pPr>
                      <a:endParaRPr lang="en-US" sz="1100" dirty="0"/>
                    </a:p>
                    <a:p>
                      <a:pPr marL="0" lvl="0" indent="0" algn="l">
                        <a:lnSpc>
                          <a:spcPct val="100000"/>
                        </a:lnSpc>
                        <a:spcBef>
                          <a:spcPts val="0"/>
                        </a:spcBef>
                        <a:spcAft>
                          <a:spcPts val="0"/>
                        </a:spcAft>
                        <a:buFont typeface="Wingdings"/>
                        <a:buNone/>
                      </a:pPr>
                      <a:endParaRPr lang="en-US" sz="11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6775069"/>
                  </a:ext>
                </a:extLst>
              </a:tr>
            </a:tbl>
          </a:graphicData>
        </a:graphic>
      </p:graphicFrame>
    </p:spTree>
    <p:extLst>
      <p:ext uri="{BB962C8B-B14F-4D97-AF65-F5344CB8AC3E}">
        <p14:creationId xmlns:p14="http://schemas.microsoft.com/office/powerpoint/2010/main" val="119321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681620952"/>
              </p:ext>
            </p:extLst>
          </p:nvPr>
        </p:nvGraphicFramePr>
        <p:xfrm>
          <a:off x="239340" y="1740378"/>
          <a:ext cx="7293720" cy="7315200"/>
        </p:xfrm>
        <a:graphic>
          <a:graphicData uri="http://schemas.openxmlformats.org/drawingml/2006/table">
            <a:tbl>
              <a:tblPr firstRow="1" bandRow="1">
                <a:tableStyleId>{5C22544A-7EE6-4342-B048-85BDC9FD1C3A}</a:tableStyleId>
              </a:tblPr>
              <a:tblGrid>
                <a:gridCol w="2522593">
                  <a:extLst>
                    <a:ext uri="{9D8B030D-6E8A-4147-A177-3AD203B41FA5}">
                      <a16:colId xmlns:a16="http://schemas.microsoft.com/office/drawing/2014/main" val="1574818070"/>
                    </a:ext>
                  </a:extLst>
                </a:gridCol>
                <a:gridCol w="4771127">
                  <a:extLst>
                    <a:ext uri="{9D8B030D-6E8A-4147-A177-3AD203B41FA5}">
                      <a16:colId xmlns:a16="http://schemas.microsoft.com/office/drawing/2014/main" val="577556384"/>
                    </a:ext>
                  </a:extLst>
                </a:gridCol>
              </a:tblGrid>
              <a:tr h="1102108">
                <a:tc>
                  <a:txBody>
                    <a:bodyPr/>
                    <a:lstStyle/>
                    <a:p>
                      <a:pPr algn="ctr"/>
                      <a:r>
                        <a:rPr lang="en-US" sz="1800" u="sng" dirty="0">
                          <a:solidFill>
                            <a:schemeClr val="tx1"/>
                          </a:solidFill>
                          <a:latin typeface="KG Summer Storm Smooth"/>
                          <a:ea typeface="MJAreYouSirius"/>
                        </a:rPr>
                        <a:t>Subjects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endParaRPr lang="en-US" sz="1800" u="sng" dirty="0">
                        <a:solidFill>
                          <a:schemeClr val="tx1"/>
                        </a:solidFill>
                        <a:latin typeface="KG Summer Storm Smooth"/>
                        <a:ea typeface="MJAreYouSirius"/>
                      </a:endParaRPr>
                    </a:p>
                    <a:p>
                      <a:pPr algn="ctr"/>
                      <a:r>
                        <a:rPr lang="en-US" sz="1800" u="sng" dirty="0">
                          <a:solidFill>
                            <a:schemeClr val="tx1"/>
                          </a:solidFill>
                          <a:latin typeface="KG Summer Storm Smooth"/>
                          <a:ea typeface="MJAreYouSirius"/>
                        </a:rPr>
                        <a:t>Activities to Complete</a:t>
                      </a:r>
                    </a:p>
                    <a:p>
                      <a:pPr algn="ctr"/>
                      <a:endParaRPr lang="en-US" sz="1800" u="sng" dirty="0">
                        <a:solidFill>
                          <a:schemeClr val="tx1"/>
                        </a:solidFill>
                        <a:latin typeface="KG Summer Storm Smooth"/>
                        <a:ea typeface="MJAreYouSirius"/>
                      </a:endParaRPr>
                    </a:p>
                    <a:p>
                      <a:pPr algn="ctr"/>
                      <a:endParaRPr lang="en-US" sz="1800" u="sng" dirty="0">
                        <a:solidFill>
                          <a:schemeClr val="tx1"/>
                        </a:solidFill>
                        <a:latin typeface="KG Summer Storm Smooth"/>
                        <a:ea typeface="MJAreYouSirius"/>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871502">
                <a:tc>
                  <a:txBody>
                    <a:bodyPr/>
                    <a:lstStyle/>
                    <a:p>
                      <a:pPr algn="ctr"/>
                      <a:r>
                        <a:rPr lang="en-US" sz="1800" dirty="0">
                          <a:latin typeface="KG Summer Storm Smooth" panose="02000000000000000000" pitchFamily="2" charset="77"/>
                          <a:ea typeface="MJAreYouSirius" panose="02000603000000000000" pitchFamily="2" charset="0"/>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endParaRPr lang="en-US" sz="1400" b="0" i="0" u="none" strike="noStrike" kern="1200" cap="none" spc="0" normalizeH="0" baseline="0" noProof="0" dirty="0">
                        <a:ln>
                          <a:noFill/>
                        </a:ln>
                        <a:effectLst/>
                        <a:uLnTx/>
                        <a:uFillTx/>
                        <a:latin typeface="Century Gothic"/>
                        <a:ea typeface="MJAreYouSirius"/>
                        <a:cs typeface="+mn-cs"/>
                        <a:hlinkClick r:id="rId4"/>
                      </a:endParaRPr>
                    </a:p>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hlinkClick r:id="rId4"/>
                        </a:rPr>
                        <a:t>Freckle Math</a:t>
                      </a:r>
                      <a:r>
                        <a:rPr lang="en-US" sz="1400" b="0" i="0" u="none" strike="noStrike" kern="1200" cap="none" spc="0" normalizeH="0" baseline="0" noProof="0" dirty="0">
                          <a:ln>
                            <a:noFill/>
                          </a:ln>
                          <a:effectLst/>
                          <a:uLnTx/>
                          <a:uFillTx/>
                          <a:latin typeface="Century Gothic"/>
                          <a:ea typeface="MJAreYouSirius"/>
                          <a:cs typeface="+mn-cs"/>
                        </a:rPr>
                        <a:t> (10-20 minutes)</a:t>
                      </a: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p>
                      <a:pPr marL="0" marR="0" lvl="0" indent="0" algn="l" rtl="0" eaLnBrk="1" fontAlgn="auto" latinLnBrk="0" hangingPunct="1">
                        <a:lnSpc>
                          <a:spcPct val="100000"/>
                        </a:lnSpc>
                        <a:spcBef>
                          <a:spcPts val="0"/>
                        </a:spcBef>
                        <a:spcAft>
                          <a:spcPts val="0"/>
                        </a:spcAft>
                        <a:buFont typeface="Wingdings"/>
                        <a:buNone/>
                      </a:pPr>
                      <a:endParaRPr lang="en-US" sz="12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Go to </a:t>
                      </a:r>
                      <a:r>
                        <a:rPr lang="en-US" sz="1400" b="0" i="0" u="none" strike="noStrike" kern="1200" cap="none" spc="0" normalizeH="0" baseline="0" noProof="0" dirty="0">
                          <a:ln>
                            <a:noFill/>
                          </a:ln>
                          <a:effectLst/>
                          <a:uLnTx/>
                          <a:uFillTx/>
                          <a:latin typeface="Century Gothic"/>
                          <a:ea typeface="MJAreYouSirius"/>
                          <a:cs typeface="+mn-cs"/>
                          <a:hlinkClick r:id="rId5"/>
                        </a:rPr>
                        <a:t>Think Central</a:t>
                      </a:r>
                      <a:r>
                        <a:rPr lang="en-US" sz="1400" b="0" i="0" u="none" strike="noStrike" kern="1200" cap="none" spc="0" normalizeH="0" baseline="0" noProof="0" dirty="0">
                          <a:ln>
                            <a:noFill/>
                          </a:ln>
                          <a:effectLst/>
                          <a:uLnTx/>
                          <a:uFillTx/>
                          <a:latin typeface="Century Gothic"/>
                          <a:ea typeface="MJAreYouSirius"/>
                          <a:cs typeface="+mn-cs"/>
                        </a:rPr>
                        <a:t>.  Do the following activities:</a:t>
                      </a:r>
                    </a:p>
                    <a:p>
                      <a:pPr marL="0" marR="0" lvl="0" indent="0" algn="l" rtl="0" eaLnBrk="1" fontAlgn="auto" latinLnBrk="0" hangingPunct="1">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_____watch Math on the Spot 12.5 Video</a:t>
                      </a:r>
                    </a:p>
                    <a:p>
                      <a:pPr marL="0" marR="0" lvl="0" indent="0" algn="l" rtl="0" eaLnBrk="1" fontAlgn="auto" latinLnBrk="0" hangingPunct="1">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a:t>
                      </a:r>
                      <a:r>
                        <a:rPr lang="en-US" sz="1400" b="1" i="0" u="none" strike="noStrike" kern="1200" cap="none" spc="0" normalizeH="0" baseline="0" noProof="0" dirty="0">
                          <a:ln>
                            <a:noFill/>
                          </a:ln>
                          <a:effectLst/>
                          <a:uLnTx/>
                          <a:uFillTx/>
                          <a:latin typeface="Century Gothic"/>
                          <a:ea typeface="MJAreYouSirius"/>
                          <a:cs typeface="+mn-cs"/>
                        </a:rPr>
                        <a:t>*</a:t>
                      </a:r>
                      <a:r>
                        <a:rPr lang="en-US" sz="1400" b="0" i="0" u="none" strike="noStrike" kern="1200" cap="none" spc="0" normalizeH="0" baseline="0" noProof="0" dirty="0">
                          <a:ln>
                            <a:noFill/>
                          </a:ln>
                          <a:effectLst/>
                          <a:uLnTx/>
                          <a:uFillTx/>
                          <a:latin typeface="Century Gothic"/>
                          <a:ea typeface="MJAreYouSirius"/>
                          <a:cs typeface="+mn-cs"/>
                        </a:rPr>
                        <a:t>ISE 12.5</a:t>
                      </a:r>
                    </a:p>
                    <a:p>
                      <a:pPr marL="0" marR="0" lvl="0" indent="0" algn="l" rtl="0" eaLnBrk="1" fontAlgn="auto" latinLnBrk="0" hangingPunct="1">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a:t>
                      </a:r>
                      <a:r>
                        <a:rPr lang="en-US" sz="1400" b="1" i="0" u="none" strike="noStrike" kern="1200" cap="none" spc="0" normalizeH="0" baseline="0" noProof="0" dirty="0">
                          <a:ln>
                            <a:noFill/>
                          </a:ln>
                          <a:effectLst/>
                          <a:uLnTx/>
                          <a:uFillTx/>
                          <a:latin typeface="Century Gothic"/>
                          <a:ea typeface="MJAreYouSirius"/>
                          <a:cs typeface="+mn-cs"/>
                        </a:rPr>
                        <a:t>*</a:t>
                      </a:r>
                      <a:r>
                        <a:rPr lang="en-US" sz="1400" b="0" i="0" u="none" strike="noStrike" kern="1200" cap="none" spc="0" normalizeH="0" baseline="0" noProof="0" dirty="0">
                          <a:ln>
                            <a:noFill/>
                          </a:ln>
                          <a:effectLst/>
                          <a:uLnTx/>
                          <a:uFillTx/>
                          <a:latin typeface="Century Gothic"/>
                          <a:ea typeface="MJAreYouSirius"/>
                          <a:cs typeface="+mn-cs"/>
                        </a:rPr>
                        <a:t>Personal Math Trainer 12.5</a:t>
                      </a: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Calibri"/>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1400" b="0" i="0" u="none" strike="noStrike" kern="1200" cap="none" spc="0" normalizeH="0" baseline="0" noProof="0" dirty="0">
                          <a:ln>
                            <a:noFill/>
                          </a:ln>
                          <a:effectLst/>
                          <a:uLnTx/>
                          <a:uFillTx/>
                          <a:latin typeface="Century Gothic"/>
                          <a:ea typeface="MJAreYouSirius"/>
                          <a:cs typeface="+mn-cs"/>
                        </a:rPr>
                        <a:t> </a:t>
                      </a:r>
                      <a:r>
                        <a:rPr lang="en-US" sz="1400" b="1" i="0" u="none" strike="noStrike" kern="1200" cap="none" spc="0" normalizeH="0" baseline="0" noProof="0" dirty="0">
                          <a:ln>
                            <a:noFill/>
                          </a:ln>
                          <a:effectLst/>
                          <a:uLnTx/>
                          <a:uFillTx/>
                          <a:latin typeface="Century Gothic"/>
                          <a:ea typeface="MJAreYouSirius"/>
                          <a:cs typeface="+mn-cs"/>
                        </a:rPr>
                        <a:t>*means this is a PowerSchool Assignment</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400" b="1" i="0" u="none" strike="noStrike" kern="1200" cap="none" spc="0" normalizeH="0" baseline="0" noProof="0" dirty="0">
                        <a:ln>
                          <a:noFill/>
                        </a:ln>
                        <a:effectLst/>
                        <a:uLnTx/>
                        <a:uFillTx/>
                        <a:latin typeface="Century Gothic"/>
                        <a:ea typeface="MJAreYouSirius"/>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400" b="1" i="0" u="none" strike="noStrike" kern="1200" cap="none" spc="0" normalizeH="0" baseline="0" noProof="0" dirty="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2062920">
                <a:tc>
                  <a:txBody>
                    <a:bodyPr/>
                    <a:lstStyle/>
                    <a:p>
                      <a:pPr algn="ctr"/>
                      <a:r>
                        <a:rPr lang="en-US" sz="1800" dirty="0">
                          <a:latin typeface="KG Summer Storm Smooth"/>
                          <a:ea typeface="MJAreYouSirius"/>
                        </a:rPr>
                        <a:t>science</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6"/>
                        </a:rPr>
                        <a:t>Epic Books</a:t>
                      </a:r>
                      <a:r>
                        <a:rPr lang="en-US" sz="1400" b="0" i="0" u="none" strike="noStrike" kern="1200" cap="none" spc="0" normalizeH="0" baseline="0" noProof="0" dirty="0">
                          <a:ln>
                            <a:noFill/>
                          </a:ln>
                          <a:effectLst/>
                          <a:uLnTx/>
                          <a:uFillTx/>
                          <a:latin typeface="Century Gothic"/>
                        </a:rPr>
                        <a:t> (class code huk9296)</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u="none" strike="noStrike" kern="1200" cap="none" spc="0" normalizeH="0" baseline="0" noProof="0" dirty="0">
                          <a:ln>
                            <a:noFill/>
                          </a:ln>
                          <a:effectLst/>
                          <a:uLnTx/>
                          <a:uFillTx/>
                          <a:latin typeface="Century Gothic"/>
                        </a:rPr>
                        <a:t>Read “T Rex vs Crocodile” and complete quiz at the end.  YOU WILL NEED THIS BOOK FOR THE NEXT ACTIVITY BELOW</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u="none" strike="noStrike" kern="1200" cap="none" spc="0" normalizeH="0" baseline="0" noProof="0" dirty="0">
                        <a:ln>
                          <a:noFill/>
                        </a:ln>
                        <a:effectLst/>
                        <a:uLnTx/>
                        <a:uFillTx/>
                        <a:latin typeface="Century Gothic"/>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u="none" strike="noStrike" kern="1200" cap="none" spc="0" normalizeH="0" baseline="0" noProof="0" dirty="0">
                          <a:ln>
                            <a:noFill/>
                          </a:ln>
                          <a:effectLst/>
                          <a:uLnTx/>
                          <a:uFillTx/>
                          <a:latin typeface="Century Gothic"/>
                        </a:rPr>
                        <a:t>*Then pick one section (use the table of contents) and write at least three details about the information found on that page.  This is a compare/contrast activity.  </a:t>
                      </a:r>
                      <a:r>
                        <a:rPr lang="en-US" sz="1400" b="0" i="0" u="sng" strike="noStrike" kern="1200" cap="none" spc="0" normalizeH="0" baseline="0" noProof="0" dirty="0">
                          <a:ln>
                            <a:noFill/>
                          </a:ln>
                          <a:effectLst/>
                          <a:uLnTx/>
                          <a:uFillTx/>
                          <a:latin typeface="Century Gothic"/>
                        </a:rPr>
                        <a:t>You will find the assignment on Teams called “T Rex vs Crocodile”.</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i="0" u="none" strike="noStrike" kern="1200" cap="none" spc="0" normalizeH="0" baseline="0" noProof="0" dirty="0">
                          <a:ln>
                            <a:noFill/>
                          </a:ln>
                          <a:effectLst/>
                          <a:uLnTx/>
                          <a:uFillTx/>
                          <a:latin typeface="Century Gothic"/>
                        </a:rPr>
                        <a:t>*this is a PowerSchool assignment</a:t>
                      </a: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lvl="0" indent="0" algn="l">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rPr>
              <a:t>Monday 5/18/20 </a:t>
            </a:r>
          </a:p>
        </p:txBody>
      </p:sp>
    </p:spTree>
    <p:extLst>
      <p:ext uri="{BB962C8B-B14F-4D97-AF65-F5344CB8AC3E}">
        <p14:creationId xmlns:p14="http://schemas.microsoft.com/office/powerpoint/2010/main" val="383091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1895723234"/>
              </p:ext>
            </p:extLst>
          </p:nvPr>
        </p:nvGraphicFramePr>
        <p:xfrm>
          <a:off x="239340" y="1740376"/>
          <a:ext cx="7293720" cy="8167009"/>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1574818070"/>
                    </a:ext>
                  </a:extLst>
                </a:gridCol>
                <a:gridCol w="4969620">
                  <a:extLst>
                    <a:ext uri="{9D8B030D-6E8A-4147-A177-3AD203B41FA5}">
                      <a16:colId xmlns:a16="http://schemas.microsoft.com/office/drawing/2014/main" val="577556384"/>
                    </a:ext>
                  </a:extLst>
                </a:gridCol>
              </a:tblGrid>
              <a:tr h="502479">
                <a:tc>
                  <a:txBody>
                    <a:bodyPr/>
                    <a:lstStyle/>
                    <a:p>
                      <a:pPr algn="ctr"/>
                      <a:r>
                        <a:rPr lang="en-US" sz="1800" u="sng" dirty="0">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2818106">
                <a:tc>
                  <a:txBody>
                    <a:bodyPr/>
                    <a:lstStyle/>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
                        <a:buChar char="q"/>
                      </a:pPr>
                      <a:endParaRPr lang="en-US" sz="1400" b="0" i="0" u="none" strike="noStrike" kern="1200" cap="none" spc="0" normalizeH="0" baseline="0" noProof="0" dirty="0">
                        <a:ln>
                          <a:noFill/>
                        </a:ln>
                        <a:effectLst/>
                        <a:uLnTx/>
                        <a:uFillTx/>
                        <a:latin typeface="Century Gothic"/>
                        <a:hlinkClick r:id="rId3"/>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hlinkClick r:id="rId3"/>
                        </a:rPr>
                        <a:t>Freckle ELA</a:t>
                      </a:r>
                      <a:r>
                        <a:rPr lang="en-US" sz="1400" b="0" i="0" u="none" strike="noStrike" kern="1200" cap="none" spc="0" normalizeH="0" baseline="0" noProof="0" dirty="0">
                          <a:ln>
                            <a:noFill/>
                          </a:ln>
                          <a:effectLst/>
                          <a:uLnTx/>
                          <a:uFillTx/>
                          <a:latin typeface="Century Gothic"/>
                        </a:rPr>
                        <a:t> (10-20 minutes)</a:t>
                      </a:r>
                    </a:p>
                    <a:p>
                      <a:pPr marL="285750" marR="0" lvl="0" indent="-285750" algn="l">
                        <a:lnSpc>
                          <a:spcPct val="100000"/>
                        </a:lnSpc>
                        <a:spcBef>
                          <a:spcPts val="0"/>
                        </a:spcBef>
                        <a:spcAft>
                          <a:spcPts val="0"/>
                        </a:spcAft>
                        <a:buFont typeface="Wingdings"/>
                        <a:buChar char="q"/>
                      </a:pPr>
                      <a:endParaRPr lang="en-US" sz="1400" dirty="0"/>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4"/>
                        </a:rPr>
                        <a:t>Think Central </a:t>
                      </a:r>
                      <a:r>
                        <a:rPr lang="en-US" sz="1400" b="0" i="0" u="none" strike="noStrike" kern="1200" cap="none" spc="0" normalizeH="0" baseline="0" noProof="0" dirty="0">
                          <a:ln>
                            <a:noFill/>
                          </a:ln>
                          <a:effectLst/>
                          <a:uLnTx/>
                          <a:uFillTx/>
                          <a:latin typeface="Century Gothic"/>
                        </a:rPr>
                        <a:t>and reread the story “Meet Dino Sue“ (listed under Things to Do).  </a:t>
                      </a:r>
                      <a:r>
                        <a:rPr lang="en-US" sz="1400" b="1" i="0" u="sng" strike="noStrike" kern="1200" cap="none" spc="0" normalizeH="0" baseline="0" noProof="0" dirty="0">
                          <a:ln>
                            <a:noFill/>
                          </a:ln>
                          <a:effectLst/>
                          <a:uLnTx/>
                          <a:uFillTx/>
                          <a:latin typeface="Century Gothic"/>
                        </a:rPr>
                        <a:t>While you are reading this story, take notes on paper.  You will need this for the next activity.</a:t>
                      </a:r>
                    </a:p>
                    <a:p>
                      <a:pPr marL="0" marR="0" lvl="0" indent="0" algn="l">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marR="0" lvl="0" indent="0" algn="l">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Teams and find the assignment “Meet Dino Sue Questions.  Use your notes to help you answer the questions.  Turn in when done.</a:t>
                      </a:r>
                    </a:p>
                    <a:p>
                      <a:pPr marL="0" marR="0" lvl="0" indent="0" algn="l">
                        <a:lnSpc>
                          <a:spcPct val="100000"/>
                        </a:lnSpc>
                        <a:spcBef>
                          <a:spcPts val="0"/>
                        </a:spcBef>
                        <a:spcAft>
                          <a:spcPts val="0"/>
                        </a:spcAft>
                        <a:buNone/>
                      </a:pPr>
                      <a:endParaRPr lang="en-US" sz="1200" b="0" i="0" u="none" strike="noStrike" kern="1200" cap="none" spc="0" normalizeH="0" baseline="0" noProof="0" dirty="0">
                        <a:ln>
                          <a:noFill/>
                        </a:ln>
                        <a:effectLst/>
                        <a:uLnTx/>
                        <a:uFillTx/>
                        <a:latin typeface="Calibri"/>
                      </a:endParaRPr>
                    </a:p>
                    <a:p>
                      <a:pPr marL="0" marR="0" lvl="0" indent="0" algn="l">
                        <a:lnSpc>
                          <a:spcPct val="100000"/>
                        </a:lnSpc>
                        <a:spcBef>
                          <a:spcPts val="0"/>
                        </a:spcBef>
                        <a:spcAft>
                          <a:spcPts val="0"/>
                        </a:spcAft>
                        <a:buNone/>
                      </a:pPr>
                      <a:endParaRPr lang="en-US" sz="1200" b="0" i="0" u="none" strike="noStrike" kern="1200" cap="none" spc="0" normalizeH="0" baseline="0" noProof="0" dirty="0">
                        <a:ln>
                          <a:noFill/>
                        </a:ln>
                        <a:effectLst/>
                        <a:uLnTx/>
                        <a:uFillTx/>
                        <a:latin typeface="Calibri"/>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1400" b="1" i="0" u="none" strike="noStrike" kern="1200" cap="none" spc="0" normalizeH="0" baseline="0" noProof="0" dirty="0">
                          <a:ln>
                            <a:noFill/>
                          </a:ln>
                          <a:effectLst/>
                          <a:uLnTx/>
                          <a:uFillTx/>
                          <a:latin typeface="Century Gothic"/>
                        </a:rPr>
                        <a:t>*this is a PowerSchool assignment</a:t>
                      </a:r>
                      <a:endParaRPr lang="en-US" sz="1800" b="0" i="0" u="none" strike="noStrike" kern="1200" cap="none" spc="0" normalizeH="0" baseline="0" noProof="0" dirty="0">
                        <a:ln>
                          <a:noFill/>
                        </a:ln>
                        <a:effectLst/>
                        <a:uLnTx/>
                        <a:uFillTx/>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928450">
                <a:tc>
                  <a:txBody>
                    <a:bodyPr/>
                    <a:lstStyle/>
                    <a:p>
                      <a:pPr algn="ctr"/>
                      <a:r>
                        <a:rPr lang="en-US" sz="1800" dirty="0">
                          <a:latin typeface="KG Summer Storm Smooth" panose="02000000000000000000" pitchFamily="2" charset="77"/>
                          <a:ea typeface="MJAreYouSirius" panose="02000603000000000000" pitchFamily="2" charset="0"/>
                        </a:rPr>
                        <a:t>Social Studies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0" i="0" u="none" strike="noStrike" kern="1200" cap="none" spc="0" normalizeH="0" baseline="0" noProof="0" dirty="0">
                          <a:ln>
                            <a:noFill/>
                          </a:ln>
                          <a:effectLst/>
                          <a:uLnTx/>
                          <a:uFillTx/>
                          <a:latin typeface="Century Gothic"/>
                        </a:rPr>
                        <a:t>Go on </a:t>
                      </a:r>
                      <a:r>
                        <a:rPr kumimoji="0" lang="en-US" sz="1400" b="0" i="0" u="none" strike="noStrike" kern="1200" cap="none" spc="0" normalizeH="0" baseline="0" noProof="0" dirty="0">
                          <a:ln>
                            <a:noFill/>
                          </a:ln>
                          <a:effectLst/>
                          <a:uLnTx/>
                          <a:uFillTx/>
                          <a:latin typeface="Century Gothic"/>
                          <a:hlinkClick r:id="rId5"/>
                        </a:rPr>
                        <a:t>Pearson Realize</a:t>
                      </a:r>
                      <a:endParaRPr kumimoji="0" lang="en-US" sz="1400" b="0" i="0" u="none" strike="noStrike" kern="1200" cap="none" spc="0" normalizeH="0" baseline="0" noProof="0" dirty="0">
                        <a:ln>
                          <a:noFill/>
                        </a:ln>
                        <a:effectLst/>
                        <a:uLnTx/>
                        <a:uFillTx/>
                        <a:latin typeface="Century Gothic"/>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Click on Schimke 3.  *Find the assignment “Quest Findings” and complete it.</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6"/>
                        </a:rPr>
                        <a:t>Epic Books</a:t>
                      </a:r>
                      <a:r>
                        <a:rPr lang="en-US" sz="1400" b="0" i="0" u="none" strike="noStrike" kern="1200" cap="none" spc="0" normalizeH="0" baseline="0" noProof="0" dirty="0">
                          <a:ln>
                            <a:noFill/>
                          </a:ln>
                          <a:effectLst/>
                          <a:uLnTx/>
                          <a:uFillTx/>
                          <a:latin typeface="Century Gothic"/>
                        </a:rPr>
                        <a:t> (class code huk9296)</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u="none" strike="noStrike" kern="1200" cap="none" spc="0" normalizeH="0" baseline="0" noProof="0" dirty="0">
                        <a:ln>
                          <a:noFill/>
                        </a:ln>
                        <a:effectLst/>
                        <a:uLnTx/>
                        <a:uFillTx/>
                        <a:latin typeface="Century Gothic"/>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u="none" strike="noStrike" kern="1200" cap="none" spc="0" normalizeH="0" baseline="0" noProof="0" dirty="0">
                          <a:ln>
                            <a:noFill/>
                          </a:ln>
                          <a:effectLst/>
                          <a:uLnTx/>
                          <a:uFillTx/>
                          <a:latin typeface="Century Gothic"/>
                        </a:rPr>
                        <a:t>*Read “I Can Make a Difference” and complete quiz at the end.  </a:t>
                      </a: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i="0" u="none" strike="noStrike" kern="1200" cap="none" spc="0" normalizeH="0" baseline="0" noProof="0" dirty="0">
                          <a:ln>
                            <a:noFill/>
                          </a:ln>
                          <a:effectLst/>
                          <a:uLnTx/>
                          <a:uFillTx/>
                          <a:latin typeface="Century Gothic"/>
                        </a:rPr>
                        <a:t>*this is a PowerSchool assignment</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928450">
                <a:tc>
                  <a:txBody>
                    <a:bodyPr/>
                    <a:lstStyle/>
                    <a:p>
                      <a:pPr algn="ctr"/>
                      <a:r>
                        <a:rPr lang="en-US" sz="1800" dirty="0">
                          <a:latin typeface="KG Summer Storm Smooth" panose="02000000000000000000" pitchFamily="2" charset="77"/>
                          <a:ea typeface="MJAreYouSirius" panose="02000603000000000000" pitchFamily="2" charset="0"/>
                        </a:rPr>
                        <a:t>Zoom meeting</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ctr"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a:ln>
                            <a:noFill/>
                          </a:ln>
                          <a:effectLst/>
                          <a:uLnTx/>
                          <a:uFillTx/>
                          <a:latin typeface="Century Gothic"/>
                        </a:rPr>
                        <a:t>10:00 Zoom meeting today!!!  Bring 3 random items with you today to play a game.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65649"/>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Tuesday 5/19/20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357966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3013936694"/>
              </p:ext>
            </p:extLst>
          </p:nvPr>
        </p:nvGraphicFramePr>
        <p:xfrm>
          <a:off x="239340" y="1753551"/>
          <a:ext cx="7293719" cy="7802880"/>
        </p:xfrm>
        <a:graphic>
          <a:graphicData uri="http://schemas.openxmlformats.org/drawingml/2006/table">
            <a:tbl>
              <a:tblPr firstRow="1" bandRow="1">
                <a:tableStyleId>{5C22544A-7EE6-4342-B048-85BDC9FD1C3A}</a:tableStyleId>
              </a:tblPr>
              <a:tblGrid>
                <a:gridCol w="2143125">
                  <a:extLst>
                    <a:ext uri="{9D8B030D-6E8A-4147-A177-3AD203B41FA5}">
                      <a16:colId xmlns:a16="http://schemas.microsoft.com/office/drawing/2014/main" val="1574818070"/>
                    </a:ext>
                  </a:extLst>
                </a:gridCol>
                <a:gridCol w="5150594">
                  <a:extLst>
                    <a:ext uri="{9D8B030D-6E8A-4147-A177-3AD203B41FA5}">
                      <a16:colId xmlns:a16="http://schemas.microsoft.com/office/drawing/2014/main" val="577556384"/>
                    </a:ext>
                  </a:extLst>
                </a:gridCol>
              </a:tblGrid>
              <a:tr h="771372">
                <a:tc>
                  <a:txBody>
                    <a:bodyPr/>
                    <a:lstStyle/>
                    <a:p>
                      <a:pPr algn="ctr"/>
                      <a:endParaRPr lang="en-US" sz="1800" u="sng" dirty="0">
                        <a:solidFill>
                          <a:schemeClr val="tx1"/>
                        </a:solidFill>
                        <a:latin typeface="KG Summer Storm Smooth"/>
                        <a:ea typeface="MJAreYouSirius"/>
                      </a:endParaRPr>
                    </a:p>
                    <a:p>
                      <a:pPr algn="ctr"/>
                      <a:r>
                        <a:rPr lang="en-US" sz="1800" u="sng" dirty="0">
                          <a:solidFill>
                            <a:schemeClr val="tx1"/>
                          </a:solidFill>
                          <a:latin typeface="KG Summer Storm Smooth"/>
                          <a:ea typeface="MJAreYouSirius"/>
                        </a:rPr>
                        <a:t>Subjects</a:t>
                      </a:r>
                    </a:p>
                    <a:p>
                      <a:pPr algn="ctr"/>
                      <a:endParaRPr lang="en-US" sz="1800" u="sng" dirty="0">
                        <a:solidFill>
                          <a:schemeClr val="tx1"/>
                        </a:solidFill>
                        <a:latin typeface="KG Summer Storm Smooth"/>
                        <a:ea typeface="MJAreYouSiriu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endParaRPr lang="en-US" sz="1800" u="sng" dirty="0">
                        <a:solidFill>
                          <a:schemeClr val="tx1"/>
                        </a:solidFill>
                        <a:latin typeface="KG Summer Storm Smooth"/>
                        <a:ea typeface="MJAreYouSirius"/>
                      </a:endParaRPr>
                    </a:p>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877006">
                <a:tc>
                  <a:txBody>
                    <a:bodyPr/>
                    <a:lstStyle/>
                    <a:p>
                      <a:pPr algn="ctr"/>
                      <a:r>
                        <a:rPr lang="en-US" sz="1800" dirty="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hlinkClick r:id="rId3"/>
                        </a:rPr>
                        <a:t>Freckle Math</a:t>
                      </a:r>
                      <a:r>
                        <a:rPr lang="en-US" sz="1400" b="0" i="0" u="none" strike="noStrike" kern="1200" cap="none" spc="0" normalizeH="0" baseline="0" noProof="0" dirty="0">
                          <a:ln>
                            <a:noFill/>
                          </a:ln>
                          <a:effectLst/>
                          <a:uLnTx/>
                          <a:uFillTx/>
                          <a:latin typeface="Century Gothic"/>
                          <a:ea typeface="MJAreYouSirius"/>
                          <a:cs typeface="+mn-cs"/>
                        </a:rPr>
                        <a:t> (10-20 minutes)</a:t>
                      </a:r>
                    </a:p>
                    <a:p>
                      <a:pPr marL="0" marR="0" lvl="0" indent="0" algn="l" rtl="0" eaLnBrk="1" fontAlgn="auto" latinLnBrk="0" hangingPunct="1">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Go to </a:t>
                      </a:r>
                      <a:r>
                        <a:rPr lang="en-US" sz="1400" b="0" i="0" u="none" strike="noStrike" kern="1200" cap="none" spc="0" normalizeH="0" baseline="0" noProof="0" dirty="0">
                          <a:ln>
                            <a:noFill/>
                          </a:ln>
                          <a:effectLst/>
                          <a:uLnTx/>
                          <a:uFillTx/>
                          <a:latin typeface="Century Gothic"/>
                          <a:ea typeface="MJAreYouSirius"/>
                          <a:cs typeface="+mn-cs"/>
                          <a:hlinkClick r:id="rId4"/>
                        </a:rPr>
                        <a:t>Think Central</a:t>
                      </a:r>
                      <a:r>
                        <a:rPr lang="en-US" sz="1400" b="0" i="0" u="none" strike="noStrike" kern="1200" cap="none" spc="0" normalizeH="0" baseline="0" noProof="0" dirty="0">
                          <a:ln>
                            <a:noFill/>
                          </a:ln>
                          <a:effectLst/>
                          <a:uLnTx/>
                          <a:uFillTx/>
                          <a:latin typeface="Century Gothic"/>
                          <a:ea typeface="MJAreYouSirius"/>
                          <a:cs typeface="+mn-cs"/>
                        </a:rPr>
                        <a:t>.  Do the following activities:</a:t>
                      </a:r>
                    </a:p>
                    <a:p>
                      <a:pPr marL="0" marR="0" lvl="0" indent="0" algn="l" rtl="0" eaLnBrk="1" fontAlgn="auto" latinLnBrk="0" hangingPunct="1">
                        <a:lnSpc>
                          <a:spcPct val="15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_____watch Math on the Spot 12.7 Video</a:t>
                      </a:r>
                    </a:p>
                    <a:p>
                      <a:pPr marL="0" marR="0" lvl="0" indent="0" algn="l" rtl="0" eaLnBrk="1" fontAlgn="auto" latinLnBrk="0" hangingPunct="1">
                        <a:lnSpc>
                          <a:spcPct val="15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a:t>
                      </a:r>
                      <a:r>
                        <a:rPr lang="en-US" sz="1400" b="1" i="0" u="none" strike="noStrike" kern="1200" cap="none" spc="0" normalizeH="0" baseline="0" noProof="0" dirty="0">
                          <a:ln>
                            <a:noFill/>
                          </a:ln>
                          <a:effectLst/>
                          <a:uLnTx/>
                          <a:uFillTx/>
                          <a:latin typeface="Century Gothic"/>
                          <a:ea typeface="MJAreYouSirius"/>
                          <a:cs typeface="+mn-cs"/>
                        </a:rPr>
                        <a:t>*</a:t>
                      </a:r>
                      <a:r>
                        <a:rPr lang="en-US" sz="1400" b="0" i="0" u="none" strike="noStrike" kern="1200" cap="none" spc="0" normalizeH="0" baseline="0" noProof="0" dirty="0">
                          <a:ln>
                            <a:noFill/>
                          </a:ln>
                          <a:effectLst/>
                          <a:uLnTx/>
                          <a:uFillTx/>
                          <a:latin typeface="Century Gothic"/>
                          <a:ea typeface="MJAreYouSirius"/>
                          <a:cs typeface="+mn-cs"/>
                        </a:rPr>
                        <a:t>ISE 12.7</a:t>
                      </a:r>
                    </a:p>
                    <a:p>
                      <a:pPr marL="0" marR="0" lvl="0" indent="0" algn="l" rtl="0" eaLnBrk="1" fontAlgn="auto" latinLnBrk="0" hangingPunct="1">
                        <a:lnSpc>
                          <a:spcPct val="15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ea typeface="MJAreYouSirius"/>
                          <a:cs typeface="+mn-cs"/>
                        </a:rPr>
                        <a:t>           _____</a:t>
                      </a:r>
                      <a:r>
                        <a:rPr lang="en-US" sz="1400" b="1" i="0" u="none" strike="noStrike" kern="1200" cap="none" spc="0" normalizeH="0" baseline="0" noProof="0" dirty="0">
                          <a:ln>
                            <a:noFill/>
                          </a:ln>
                          <a:effectLst/>
                          <a:uLnTx/>
                          <a:uFillTx/>
                          <a:latin typeface="Century Gothic"/>
                          <a:ea typeface="MJAreYouSirius"/>
                          <a:cs typeface="+mn-cs"/>
                        </a:rPr>
                        <a:t>*</a:t>
                      </a:r>
                      <a:r>
                        <a:rPr lang="en-US" sz="1400" b="0" i="0" u="none" strike="noStrike" kern="1200" cap="none" spc="0" normalizeH="0" baseline="0" noProof="0" dirty="0">
                          <a:ln>
                            <a:noFill/>
                          </a:ln>
                          <a:effectLst/>
                          <a:uLnTx/>
                          <a:uFillTx/>
                          <a:latin typeface="Century Gothic"/>
                          <a:ea typeface="MJAreYouSirius"/>
                          <a:cs typeface="+mn-cs"/>
                        </a:rPr>
                        <a:t>Personal Math Trainer  12.7</a:t>
                      </a:r>
                    </a:p>
                    <a:p>
                      <a:pPr marL="0" marR="0" lvl="0" indent="0" algn="l" rtl="0" eaLnBrk="1" fontAlgn="auto" latinLnBrk="0" hangingPunct="1">
                        <a:lnSpc>
                          <a:spcPct val="150000"/>
                        </a:lnSpc>
                        <a:spcBef>
                          <a:spcPts val="0"/>
                        </a:spcBef>
                        <a:spcAft>
                          <a:spcPts val="0"/>
                        </a:spcAft>
                        <a:buFont typeface="Wingdings"/>
                        <a:buNone/>
                      </a:pPr>
                      <a:endParaRPr lang="en-US" sz="14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r>
                        <a:rPr lang="en-US" sz="1400" b="1" i="0" u="none" strike="noStrike" kern="1200" cap="none" spc="0" normalizeH="0" baseline="0" noProof="0" dirty="0">
                          <a:ln>
                            <a:noFill/>
                          </a:ln>
                          <a:effectLst/>
                          <a:uLnTx/>
                          <a:uFillTx/>
                          <a:latin typeface="Century Gothic"/>
                        </a:rPr>
                        <a:t>*this is a PowerSchool assignment</a:t>
                      </a:r>
                    </a:p>
                    <a:p>
                      <a:pPr marL="0" marR="0" lvl="0" indent="0" algn="l">
                        <a:lnSpc>
                          <a:spcPct val="100000"/>
                        </a:lnSpc>
                        <a:spcBef>
                          <a:spcPts val="0"/>
                        </a:spcBef>
                        <a:spcAft>
                          <a:spcPts val="0"/>
                        </a:spcAft>
                        <a:buNone/>
                      </a:pPr>
                      <a:endParaRPr lang="en-US" sz="1400" b="0" i="0" u="none" strike="noStrike" kern="1200" cap="none" spc="0" normalizeH="0" baseline="0" noProof="0" dirty="0">
                        <a:ln>
                          <a:noFill/>
                        </a:ln>
                        <a:effectLst/>
                        <a:uLnTx/>
                        <a:uFillTx/>
                        <a:latin typeface="+mn-lt"/>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697019">
                <a:tc>
                  <a:txBody>
                    <a:bodyPr/>
                    <a:lstStyle/>
                    <a:p>
                      <a:pPr algn="ctr"/>
                      <a:r>
                        <a:rPr lang="en-US" sz="1800" dirty="0">
                          <a:latin typeface="KG Summer Storm Smooth" panose="02000000000000000000" pitchFamily="2" charset="77"/>
                          <a:ea typeface="MJAreYouSirius" panose="02000603000000000000" pitchFamily="2" charset="0"/>
                        </a:rPr>
                        <a:t>science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5"/>
                        </a:rPr>
                        <a:t>Epic Books</a:t>
                      </a:r>
                      <a:r>
                        <a:rPr lang="en-US" sz="1400" b="0" i="0" u="none" strike="noStrike" kern="1200" cap="none" spc="0" normalizeH="0" baseline="0" noProof="0" dirty="0">
                          <a:ln>
                            <a:noFill/>
                          </a:ln>
                          <a:effectLst/>
                          <a:uLnTx/>
                          <a:uFillTx/>
                          <a:latin typeface="Century Gothic"/>
                        </a:rPr>
                        <a:t> (class code huk9296)</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u="none" strike="noStrike" kern="1200" cap="none" spc="0" normalizeH="0" baseline="0" noProof="0" dirty="0">
                        <a:ln>
                          <a:noFill/>
                        </a:ln>
                        <a:effectLst/>
                        <a:uLnTx/>
                        <a:uFillTx/>
                        <a:latin typeface="Century Gothic"/>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u="none" strike="noStrike" kern="1200" cap="none" spc="0" normalizeH="0" baseline="0" noProof="0" dirty="0">
                          <a:ln>
                            <a:noFill/>
                          </a:ln>
                          <a:effectLst/>
                          <a:uLnTx/>
                          <a:uFillTx/>
                          <a:latin typeface="Century Gothic"/>
                        </a:rPr>
                        <a:t>*Read “Life Cycle of a Frog” and complete quiz at the end.  </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400" b="0" i="0" u="none" strike="noStrike" kern="1200" cap="none" spc="0" normalizeH="0" baseline="0" noProof="0" dirty="0">
                        <a:ln>
                          <a:noFill/>
                        </a:ln>
                        <a:effectLst/>
                        <a:uLnTx/>
                        <a:uFillTx/>
                        <a:latin typeface="Century Gothic"/>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Go to Teams.  Find the assignment “Lego Frog Life Cycle”.  Complete this and then turn in when done.</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400" b="0" i="0" u="none" strike="noStrike" kern="1200" cap="none" spc="0" normalizeH="0" baseline="0" noProof="0" dirty="0">
                        <a:ln>
                          <a:noFill/>
                        </a:ln>
                        <a:effectLst/>
                        <a:uLnTx/>
                        <a:uFillTx/>
                        <a:latin typeface="Century Gothic"/>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400" b="0" i="0" u="none" strike="noStrike" kern="1200" cap="none" spc="0" normalizeH="0" baseline="0" noProof="0" dirty="0">
                        <a:ln>
                          <a:noFill/>
                        </a:ln>
                        <a:effectLst/>
                        <a:uLnTx/>
                        <a:uFillTx/>
                        <a:latin typeface="Century Gothic"/>
                      </a:endParaRPr>
                    </a:p>
                    <a:p>
                      <a:pPr marL="0" lvl="0" indent="0" algn="l">
                        <a:spcBef>
                          <a:spcPts val="0"/>
                        </a:spcBef>
                        <a:spcAft>
                          <a:spcPts val="0"/>
                        </a:spcAft>
                        <a:buFont typeface="Wingdings"/>
                        <a:buNone/>
                      </a:pPr>
                      <a:endParaRPr lang="en-US" sz="1400" b="1"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925418"/>
                  </a:ext>
                </a:extLst>
              </a:tr>
              <a:tr h="1697019">
                <a:tc>
                  <a:txBody>
                    <a:bodyPr/>
                    <a:lstStyle/>
                    <a:p>
                      <a:pPr algn="ctr"/>
                      <a:r>
                        <a:rPr lang="en-US" sz="1800" dirty="0">
                          <a:latin typeface="KG Summer Storm Smooth"/>
                          <a:ea typeface="MJAreYouSirius"/>
                        </a:rPr>
                        <a:t>Science &amp; Zoom Meeting</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5"/>
                        </a:rPr>
                        <a:t>Epic Books</a:t>
                      </a:r>
                      <a:r>
                        <a:rPr lang="en-US" sz="1400" b="0" i="0" u="none" strike="noStrike" kern="1200" cap="none" spc="0" normalizeH="0" baseline="0" noProof="0" dirty="0">
                          <a:ln>
                            <a:noFill/>
                          </a:ln>
                          <a:effectLst/>
                          <a:uLnTx/>
                          <a:uFillTx/>
                          <a:latin typeface="Century Gothic"/>
                        </a:rPr>
                        <a:t> (class code huk9296)</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u="none" strike="noStrike" kern="1200" cap="none" spc="0" normalizeH="0" baseline="0" noProof="0" dirty="0">
                        <a:ln>
                          <a:noFill/>
                        </a:ln>
                        <a:effectLst/>
                        <a:uLnTx/>
                        <a:uFillTx/>
                        <a:latin typeface="Century Gothic"/>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u="none" strike="noStrike" kern="1200" cap="none" spc="0" normalizeH="0" baseline="0" noProof="0" dirty="0">
                          <a:ln>
                            <a:noFill/>
                          </a:ln>
                          <a:effectLst/>
                          <a:uLnTx/>
                          <a:uFillTx/>
                          <a:latin typeface="Century Gothic"/>
                        </a:rPr>
                        <a:t>Read “5 Steps to Drawing Dinosaurs”.  When you are done reading the book, pick one of the dinosaurs to draw.  Bring this with you to tomorrow’s Zoom meeting so we can share them.  </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i="0" u="none" strike="noStrike" kern="1200" cap="none" spc="0" normalizeH="0" baseline="0" noProof="0" dirty="0">
                          <a:ln>
                            <a:noFill/>
                          </a:ln>
                          <a:effectLst/>
                          <a:uLnTx/>
                          <a:uFillTx/>
                          <a:latin typeface="Century Gothic"/>
                        </a:rPr>
                        <a:t>This is supposed to be fun, so don’t stress out about your drawing.  </a:t>
                      </a:r>
                    </a:p>
                    <a:p>
                      <a:pPr marL="0" lvl="0" indent="0" algn="l">
                        <a:spcBef>
                          <a:spcPts val="0"/>
                        </a:spcBef>
                        <a:spcAft>
                          <a:spcPts val="0"/>
                        </a:spcAft>
                        <a:buFont typeface="Wingdings"/>
                        <a:buNone/>
                      </a:pPr>
                      <a:endParaRPr lang="en-US" sz="1400" b="1"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22554"/>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Wednesday 5/20/20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416428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1629609492"/>
              </p:ext>
            </p:extLst>
          </p:nvPr>
        </p:nvGraphicFramePr>
        <p:xfrm>
          <a:off x="239340" y="2090332"/>
          <a:ext cx="7293720" cy="6425387"/>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1574818070"/>
                    </a:ext>
                  </a:extLst>
                </a:gridCol>
                <a:gridCol w="4969620">
                  <a:extLst>
                    <a:ext uri="{9D8B030D-6E8A-4147-A177-3AD203B41FA5}">
                      <a16:colId xmlns:a16="http://schemas.microsoft.com/office/drawing/2014/main" val="577556384"/>
                    </a:ext>
                  </a:extLst>
                </a:gridCol>
              </a:tblGrid>
              <a:tr h="423280">
                <a:tc>
                  <a:txBody>
                    <a:bodyPr/>
                    <a:lstStyle/>
                    <a:p>
                      <a:pPr algn="ctr"/>
                      <a:r>
                        <a:rPr lang="en-US" sz="1800" u="sng" dirty="0">
                          <a:solidFill>
                            <a:schemeClr val="tx1"/>
                          </a:solidFill>
                          <a:latin typeface="KG Summer Storm Smooth"/>
                          <a:ea typeface="MJAreYouSirius"/>
                        </a:rPr>
                        <a:t>Subjects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2209397">
                <a:tc>
                  <a:txBody>
                    <a:bodyPr/>
                    <a:lstStyle/>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p>
                      <a:pPr algn="ctr"/>
                      <a:endParaRPr lang="en-US" sz="1800" dirty="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
                        <a:buChar char="q"/>
                      </a:pPr>
                      <a:endParaRPr lang="en-US" sz="1400" b="0" i="0" u="none" strike="noStrike" kern="1200" cap="none" spc="0" normalizeH="0" baseline="0" noProof="0" dirty="0">
                        <a:ln>
                          <a:noFill/>
                        </a:ln>
                        <a:effectLst/>
                        <a:uLnTx/>
                        <a:uFillTx/>
                        <a:latin typeface="Century Gothic"/>
                        <a:hlinkClick r:id="rId3"/>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hlinkClick r:id="rId3"/>
                        </a:rPr>
                        <a:t>Freckle ELA</a:t>
                      </a:r>
                      <a:r>
                        <a:rPr lang="en-US" sz="1400" b="0" i="0" u="none" strike="noStrike" kern="1200" cap="none" spc="0" normalizeH="0" baseline="0" noProof="0" dirty="0">
                          <a:ln>
                            <a:noFill/>
                          </a:ln>
                          <a:effectLst/>
                          <a:uLnTx/>
                          <a:uFillTx/>
                          <a:latin typeface="Century Gothic"/>
                        </a:rPr>
                        <a:t> (10-20 minutes)</a:t>
                      </a:r>
                    </a:p>
                    <a:p>
                      <a:pPr marL="0" marR="0" lvl="0" indent="0" algn="l">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4"/>
                        </a:rPr>
                        <a:t>Epic Books</a:t>
                      </a:r>
                      <a:r>
                        <a:rPr lang="en-US" sz="1400" b="0" i="0" u="none" strike="noStrike" kern="1200" cap="none" spc="0" normalizeH="0" baseline="0" noProof="0" dirty="0">
                          <a:ln>
                            <a:noFill/>
                          </a:ln>
                          <a:effectLst/>
                          <a:uLnTx/>
                          <a:uFillTx/>
                          <a:latin typeface="Century Gothic"/>
                        </a:rPr>
                        <a:t> (class code huk9296)</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i="0" u="none" strike="noStrike" kern="1200" cap="none" spc="0" normalizeH="0" baseline="0" noProof="0" dirty="0">
                        <a:ln>
                          <a:noFill/>
                        </a:ln>
                        <a:effectLst/>
                        <a:uLnTx/>
                        <a:uFillTx/>
                        <a:latin typeface="Century Gothic"/>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u="none" strike="noStrike" kern="1200" cap="none" spc="0" normalizeH="0" baseline="0" noProof="0" dirty="0">
                          <a:ln>
                            <a:noFill/>
                          </a:ln>
                          <a:effectLst/>
                          <a:uLnTx/>
                          <a:uFillTx/>
                          <a:latin typeface="Century Gothic"/>
                        </a:rPr>
                        <a:t>*Read “Last Day Blues” and complete quiz at the end.  </a:t>
                      </a:r>
                    </a:p>
                    <a:p>
                      <a:pPr marL="285750" marR="0" lvl="0" indent="-285750" algn="l">
                        <a:lnSpc>
                          <a:spcPct val="100000"/>
                        </a:lnSpc>
                        <a:spcBef>
                          <a:spcPts val="0"/>
                        </a:spcBef>
                        <a:spcAft>
                          <a:spcPts val="0"/>
                        </a:spcAft>
                        <a:buFont typeface="Wingdings"/>
                        <a:buChar char="q"/>
                      </a:pPr>
                      <a:endParaRPr lang="en-US" sz="1400" b="0" i="0" u="none" strike="noStrike" kern="1200" cap="none" spc="0" normalizeH="0" baseline="0" noProof="0" dirty="0">
                        <a:ln>
                          <a:noFill/>
                        </a:ln>
                        <a:effectLst/>
                        <a:uLnTx/>
                        <a:uFillTx/>
                        <a:latin typeface="Century Gothic"/>
                      </a:endParaRPr>
                    </a:p>
                    <a:p>
                      <a:pPr marL="285750" marR="0" lvl="0" indent="-285750" algn="l">
                        <a:lnSpc>
                          <a:spcPct val="100000"/>
                        </a:lnSpc>
                        <a:spcBef>
                          <a:spcPts val="0"/>
                        </a:spcBef>
                        <a:spcAft>
                          <a:spcPts val="0"/>
                        </a:spcAft>
                        <a:buFont typeface="Wingdings"/>
                        <a:buChar char="q"/>
                      </a:pPr>
                      <a:endParaRPr lang="en-US" sz="1400" b="0" i="0" u="none" strike="noStrike" kern="1200" cap="none" spc="0" normalizeH="0" baseline="0" noProof="0" dirty="0">
                        <a:ln>
                          <a:noFill/>
                        </a:ln>
                        <a:effectLst/>
                        <a:uLnTx/>
                        <a:uFillTx/>
                        <a:latin typeface="Century Gothic"/>
                      </a:endParaRPr>
                    </a:p>
                    <a:p>
                      <a:pPr marL="0" marR="0" lvl="0" indent="0" algn="l">
                        <a:lnSpc>
                          <a:spcPct val="100000"/>
                        </a:lnSpc>
                        <a:spcBef>
                          <a:spcPts val="0"/>
                        </a:spcBef>
                        <a:spcAft>
                          <a:spcPts val="0"/>
                        </a:spcAft>
                        <a:buFont typeface="Wingdings"/>
                        <a:buNone/>
                      </a:pPr>
                      <a:r>
                        <a:rPr lang="en-US" sz="1400" b="0" i="0" u="none" strike="noStrike" kern="1200" cap="none" spc="0" normalizeH="0" baseline="0" noProof="0" dirty="0">
                          <a:ln>
                            <a:noFill/>
                          </a:ln>
                          <a:effectLst/>
                          <a:uLnTx/>
                          <a:uFillTx/>
                          <a:latin typeface="Century Gothic"/>
                        </a:rPr>
                        <a:t> </a:t>
                      </a:r>
                      <a:r>
                        <a:rPr lang="en-US" sz="1400" b="1" i="0" u="none" strike="noStrike" kern="1200" cap="none" spc="0" normalizeH="0" baseline="0" noProof="0" dirty="0">
                          <a:ln>
                            <a:noFill/>
                          </a:ln>
                          <a:effectLst/>
                          <a:uLnTx/>
                          <a:uFillTx/>
                          <a:latin typeface="Century Gothic"/>
                        </a:rPr>
                        <a:t>*this is a PowerSchool assignment</a:t>
                      </a:r>
                    </a:p>
                    <a:p>
                      <a:pPr marL="0" marR="0" lvl="0" indent="0" algn="l">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p>
                      <a:pPr marL="0" marR="0" lvl="0" indent="0" algn="l">
                        <a:lnSpc>
                          <a:spcPct val="100000"/>
                        </a:lnSpc>
                        <a:spcBef>
                          <a:spcPts val="0"/>
                        </a:spcBef>
                        <a:spcAft>
                          <a:spcPts val="0"/>
                        </a:spcAft>
                        <a:buFont typeface="Wingdings"/>
                        <a:buNone/>
                      </a:pPr>
                      <a:endParaRPr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552027">
                <a:tc>
                  <a:txBody>
                    <a:bodyPr/>
                    <a:lstStyle/>
                    <a:p>
                      <a:pPr algn="ctr"/>
                      <a:r>
                        <a:rPr lang="en-US" sz="1800" dirty="0">
                          <a:latin typeface="KG Summer Storm Smooth" panose="02000000000000000000" pitchFamily="2" charset="77"/>
                          <a:ea typeface="MJAreYouSirius" panose="02000603000000000000" pitchFamily="2" charset="0"/>
                        </a:rPr>
                        <a:t>End of the year fun</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0" i="0" u="none" strike="noStrike" kern="1200" cap="none" spc="0" normalizeH="0" baseline="0" noProof="0" dirty="0">
                          <a:ln>
                            <a:noFill/>
                          </a:ln>
                          <a:effectLst/>
                          <a:uLnTx/>
                          <a:uFillTx/>
                          <a:latin typeface="Century Gothic"/>
                        </a:rPr>
                        <a:t>Go to Teams.  Find the following assignments and turn in when done.</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End of the Year Top Ten</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Dear New 3</a:t>
                      </a:r>
                      <a:r>
                        <a:rPr kumimoji="0" lang="en-US" sz="1400" b="0" i="0" u="none" strike="noStrike" kern="1200" cap="none" spc="0" normalizeH="0" baseline="30000" noProof="0" dirty="0">
                          <a:ln>
                            <a:noFill/>
                          </a:ln>
                          <a:effectLst/>
                          <a:uLnTx/>
                          <a:uFillTx/>
                          <a:latin typeface="Century Gothic"/>
                        </a:rPr>
                        <a:t>rd</a:t>
                      </a:r>
                      <a:r>
                        <a:rPr kumimoji="0" lang="en-US" sz="1400" b="0" i="0" u="none" strike="noStrike" kern="1200" cap="none" spc="0" normalizeH="0" baseline="0" noProof="0" dirty="0">
                          <a:ln>
                            <a:noFill/>
                          </a:ln>
                          <a:effectLst/>
                          <a:uLnTx/>
                          <a:uFillTx/>
                          <a:latin typeface="Century Gothic"/>
                        </a:rPr>
                        <a:t> Grader</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effectLst/>
                          <a:uLnTx/>
                          <a:uFillTx/>
                          <a:latin typeface="Century Gothic"/>
                        </a:rPr>
                        <a:t>Dear Mrs. Schimke</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25606"/>
                  </a:ext>
                </a:extLst>
              </a:tr>
              <a:tr h="1552027">
                <a:tc>
                  <a:txBody>
                    <a:bodyPr/>
                    <a:lstStyle/>
                    <a:p>
                      <a:pPr algn="ctr"/>
                      <a:r>
                        <a:rPr lang="en-US" sz="1800" dirty="0">
                          <a:latin typeface="KG Summer Storm Smooth" panose="02000000000000000000" pitchFamily="2" charset="77"/>
                          <a:ea typeface="MJAreYouSirius" panose="02000603000000000000" pitchFamily="2" charset="0"/>
                        </a:rPr>
                        <a:t>Zoom meeting</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ctr"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dirty="0">
                          <a:ln>
                            <a:noFill/>
                          </a:ln>
                          <a:effectLst/>
                          <a:uLnTx/>
                          <a:uFillTx/>
                          <a:latin typeface="Century Gothic"/>
                        </a:rPr>
                        <a:t>10:00 Zoom meeting today!!!  Bring your dinosaur picture from yesterday!</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effectLst/>
                        <a:uLnTx/>
                        <a:uFillTx/>
                        <a:latin typeface="Century Gothic"/>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4482165"/>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Thursday 5/21/20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219364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3150322263"/>
              </p:ext>
            </p:extLst>
          </p:nvPr>
        </p:nvGraphicFramePr>
        <p:xfrm>
          <a:off x="239340" y="2397601"/>
          <a:ext cx="7293717" cy="7169467"/>
        </p:xfrm>
        <a:graphic>
          <a:graphicData uri="http://schemas.openxmlformats.org/drawingml/2006/table">
            <a:tbl>
              <a:tblPr firstRow="1" bandRow="1">
                <a:tableStyleId>{5C22544A-7EE6-4342-B048-85BDC9FD1C3A}</a:tableStyleId>
              </a:tblPr>
              <a:tblGrid>
                <a:gridCol w="2362199">
                  <a:extLst>
                    <a:ext uri="{9D8B030D-6E8A-4147-A177-3AD203B41FA5}">
                      <a16:colId xmlns:a16="http://schemas.microsoft.com/office/drawing/2014/main" val="1574818070"/>
                    </a:ext>
                  </a:extLst>
                </a:gridCol>
                <a:gridCol w="4931518">
                  <a:extLst>
                    <a:ext uri="{9D8B030D-6E8A-4147-A177-3AD203B41FA5}">
                      <a16:colId xmlns:a16="http://schemas.microsoft.com/office/drawing/2014/main" val="577556384"/>
                    </a:ext>
                  </a:extLst>
                </a:gridCol>
              </a:tblGrid>
              <a:tr h="433387">
                <a:tc>
                  <a:txBody>
                    <a:bodyPr/>
                    <a:lstStyle/>
                    <a:p>
                      <a:pPr algn="ctr"/>
                      <a:r>
                        <a:rPr lang="en-US" sz="1800" u="sng" dirty="0">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438275">
                <a:tc>
                  <a:txBody>
                    <a:bodyPr/>
                    <a:lstStyle/>
                    <a:p>
                      <a:pPr algn="ctr"/>
                      <a:endParaRPr lang="en-US" sz="1800" dirty="0">
                        <a:latin typeface="KG Summer Storm Smooth"/>
                        <a:ea typeface="MJAreYouSirius"/>
                      </a:endParaRPr>
                    </a:p>
                    <a:p>
                      <a:pPr algn="ctr"/>
                      <a:r>
                        <a:rPr lang="en-US" sz="1800" dirty="0">
                          <a:latin typeface="KG Summer Storm Smooth"/>
                          <a:ea typeface="MJAreYouSirius"/>
                        </a:rPr>
                        <a:t>Catch up day</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dirty="0">
                        <a:latin typeface="KG Summer Storm Smooth" panose="02000000000000000000" pitchFamily="2" charset="77"/>
                        <a:ea typeface="MJAreYouSirius" panose="02000603000000000000" pitchFamily="2"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defTabSz="777240" rtl="0" eaLnBrk="1" fontAlgn="auto" latinLnBrk="0" hangingPunct="1">
                        <a:lnSpc>
                          <a:spcPct val="100000"/>
                        </a:lnSpc>
                        <a:spcBef>
                          <a:spcPts val="0"/>
                        </a:spcBef>
                        <a:spcAft>
                          <a:spcPts val="0"/>
                        </a:spcAft>
                        <a:buClrTx/>
                        <a:buSzTx/>
                        <a:buFont typeface="Wingdings"/>
                        <a:buNone/>
                        <a:tabLst/>
                        <a:defRPr/>
                      </a:pPr>
                      <a:r>
                        <a:rPr lang="en-US" sz="1800" dirty="0">
                          <a:latin typeface="Century Gothic"/>
                        </a:rPr>
                        <a:t>  </a:t>
                      </a:r>
                      <a:endParaRPr lang="en-US" sz="2000" dirty="0">
                        <a:latin typeface="Century Gothic"/>
                      </a:endParaRPr>
                    </a:p>
                    <a:p>
                      <a:pPr marL="285750" lvl="0" indent="-285750" algn="l">
                        <a:lnSpc>
                          <a:spcPct val="100000"/>
                        </a:lnSpc>
                        <a:spcBef>
                          <a:spcPts val="0"/>
                        </a:spcBef>
                        <a:spcAft>
                          <a:spcPts val="0"/>
                        </a:spcAft>
                        <a:buFont typeface="Wingdings"/>
                        <a:buChar char="q"/>
                      </a:pPr>
                      <a:endParaRPr lang="en-US" sz="2000" dirty="0">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r>
                        <a:rPr lang="en-US" sz="2000" b="1" i="0" u="none" strike="noStrike" kern="1200" cap="none" spc="0" normalizeH="0" baseline="0" noProof="0" dirty="0">
                          <a:ln>
                            <a:noFill/>
                          </a:ln>
                          <a:effectLst/>
                          <a:uLnTx/>
                          <a:uFillTx/>
                          <a:latin typeface="Century Gothic"/>
                          <a:ea typeface="MJAreYouSirius"/>
                          <a:cs typeface="+mn-cs"/>
                        </a:rPr>
                        <a:t>  </a:t>
                      </a:r>
                      <a:r>
                        <a:rPr lang="en-US" sz="2400" b="1" i="0" u="none" strike="noStrike" kern="1200" cap="none" spc="0" normalizeH="0" baseline="0" noProof="0" dirty="0">
                          <a:ln>
                            <a:noFill/>
                          </a:ln>
                          <a:effectLst/>
                          <a:uLnTx/>
                          <a:uFillTx/>
                          <a:latin typeface="Century Gothic"/>
                          <a:ea typeface="MJAreYouSirius"/>
                          <a:cs typeface="+mn-cs"/>
                        </a:rPr>
                        <a:t>This is our last day of Remote Learning.  Please make sure you have ALL assignments in by today.  I will be working on report cards as soon as I am done checking in this week’s work.</a:t>
                      </a:r>
                      <a:endParaRPr lang="en-US" sz="2400" b="0" i="0" u="none" strike="noStrike" kern="1200" cap="none" spc="0" normalizeH="0" baseline="0" noProof="0" dirty="0">
                        <a:ln>
                          <a:noFill/>
                        </a:ln>
                        <a:effectLst/>
                        <a:uLnTx/>
                        <a:uFillTx/>
                        <a:latin typeface="Century Gothic"/>
                        <a:ea typeface="MJAreYouSirius"/>
                        <a:cs typeface="+mn-cs"/>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endParaRPr lang="en-US" sz="1800" dirty="0">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endParaRPr lang="en-US" sz="1800" dirty="0">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endParaRPr lang="en-US" sz="1800" dirty="0">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endParaRPr lang="en-US" sz="1800" dirty="0">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endParaRPr lang="en-US" sz="1800" dirty="0">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endParaRPr lang="en-US" sz="1800" dirty="0">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endParaRPr lang="en-US" sz="1800" dirty="0">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endParaRPr lang="en-US" sz="1800" dirty="0">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endParaRPr lang="en-US" sz="1800" dirty="0">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endParaRPr lang="en-US" sz="1800" dirty="0">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endParaRPr lang="en-US" sz="1800" dirty="0">
                        <a:latin typeface="Century Gothic"/>
                      </a:endParaRPr>
                    </a:p>
                    <a:p>
                      <a:pPr marL="0" marR="0" lvl="0" indent="0" algn="l" defTabSz="777240" rtl="0" eaLnBrk="1" fontAlgn="auto" latinLnBrk="0" hangingPunct="1">
                        <a:lnSpc>
                          <a:spcPct val="100000"/>
                        </a:lnSpc>
                        <a:spcBef>
                          <a:spcPts val="0"/>
                        </a:spcBef>
                        <a:spcAft>
                          <a:spcPts val="0"/>
                        </a:spcAft>
                        <a:buClrTx/>
                        <a:buSzTx/>
                        <a:buFont typeface="Wingdings"/>
                        <a:buNone/>
                        <a:tabLst/>
                        <a:defRPr/>
                      </a:pPr>
                      <a:endParaRPr lang="en-US" sz="1800" dirty="0">
                        <a:latin typeface="Century Gothic"/>
                      </a:endParaRPr>
                    </a:p>
                    <a:p>
                      <a:pPr marL="0" lvl="0" indent="0" algn="l">
                        <a:lnSpc>
                          <a:spcPct val="100000"/>
                        </a:lnSpc>
                        <a:spcBef>
                          <a:spcPts val="0"/>
                        </a:spcBef>
                        <a:spcAft>
                          <a:spcPts val="0"/>
                        </a:spcAft>
                        <a:buFont typeface="Wingdings"/>
                        <a:buNone/>
                      </a:pPr>
                      <a:endParaRPr lang="en-US" sz="1400" dirty="0">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0" y="1203593"/>
            <a:ext cx="7462997" cy="830997"/>
          </a:xfrm>
          <a:prstGeom prst="rect">
            <a:avLst/>
          </a:prstGeom>
          <a:noFill/>
        </p:spPr>
        <p:txBody>
          <a:bodyPr wrap="square" rtlCol="0" anchor="t">
            <a:spAutoFit/>
          </a:bodyPr>
          <a:lstStyle/>
          <a:p>
            <a:pPr algn="ctr"/>
            <a:r>
              <a:rPr lang="en-US" sz="4800" dirty="0">
                <a:ln>
                  <a:solidFill>
                    <a:sysClr val="windowText" lastClr="000000"/>
                  </a:solidFill>
                </a:ln>
                <a:effectLst>
                  <a:outerShdw blurRad="38100" dist="38100" dir="2700000" algn="tl">
                    <a:srgbClr val="000000">
                      <a:alpha val="43137"/>
                    </a:srgbClr>
                  </a:outerShdw>
                </a:effectLst>
                <a:latin typeface="MJSleepSweetly"/>
                <a:ea typeface="MJSleepSweetly"/>
              </a:rPr>
              <a:t>Friday 5/22/20 </a:t>
            </a:r>
            <a:endParaRPr lang="en-US" sz="4800" dirty="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pic>
        <p:nvPicPr>
          <p:cNvPr id="5" name="Picture 4" descr="A picture containing sitting, bottle, table, black&#10;&#10;Description automatically generated">
            <a:extLst>
              <a:ext uri="{FF2B5EF4-FFF2-40B4-BE49-F238E27FC236}">
                <a16:creationId xmlns:a16="http://schemas.microsoft.com/office/drawing/2014/main" id="{68CEA7A4-C8E0-403F-B1FB-A590EE1B958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2786" y="3539067"/>
            <a:ext cx="1445022" cy="2794000"/>
          </a:xfrm>
          <a:prstGeom prst="rect">
            <a:avLst/>
          </a:prstGeom>
        </p:spPr>
      </p:pic>
      <p:pic>
        <p:nvPicPr>
          <p:cNvPr id="4" name="Picture 3">
            <a:extLst>
              <a:ext uri="{FF2B5EF4-FFF2-40B4-BE49-F238E27FC236}">
                <a16:creationId xmlns:a16="http://schemas.microsoft.com/office/drawing/2014/main" id="{F8CAF4CE-9D2D-40C9-8391-853A4E52C1BC}"/>
              </a:ext>
            </a:extLst>
          </p:cNvPr>
          <p:cNvPicPr>
            <a:picLocks noChangeAspect="1"/>
          </p:cNvPicPr>
          <p:nvPr/>
        </p:nvPicPr>
        <p:blipFill>
          <a:blip r:embed="rId5"/>
          <a:stretch>
            <a:fillRect/>
          </a:stretch>
        </p:blipFill>
        <p:spPr>
          <a:xfrm>
            <a:off x="3508542" y="6209025"/>
            <a:ext cx="2903547" cy="2903547"/>
          </a:xfrm>
          <a:prstGeom prst="rect">
            <a:avLst/>
          </a:prstGeom>
          <a:ln w="57150">
            <a:solidFill>
              <a:srgbClr val="FFFF00"/>
            </a:solidFill>
          </a:ln>
        </p:spPr>
      </p:pic>
    </p:spTree>
    <p:extLst>
      <p:ext uri="{BB962C8B-B14F-4D97-AF65-F5344CB8AC3E}">
        <p14:creationId xmlns:p14="http://schemas.microsoft.com/office/powerpoint/2010/main" val="34365562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3001D011222D4D8C92F0EBB6927907" ma:contentTypeVersion="8" ma:contentTypeDescription="Create a new document." ma:contentTypeScope="" ma:versionID="4837d169a696337d94c08d4732995c3c">
  <xsd:schema xmlns:xsd="http://www.w3.org/2001/XMLSchema" xmlns:xs="http://www.w3.org/2001/XMLSchema" xmlns:p="http://schemas.microsoft.com/office/2006/metadata/properties" xmlns:ns3="baf951c2-6dfb-4702-8f99-1b5fef816f3d" targetNamespace="http://schemas.microsoft.com/office/2006/metadata/properties" ma:root="true" ma:fieldsID="d4e830fbeace28dc39b2d161669851ab" ns3:_="">
    <xsd:import namespace="baf951c2-6dfb-4702-8f99-1b5fef816f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f951c2-6dfb-4702-8f99-1b5fef816f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F84D0B-47ED-432B-9E86-D1C837398A2B}">
  <ds:schemaRefs>
    <ds:schemaRef ds:uri="http://schemas.microsoft.com/sharepoint/v3/contenttype/forms"/>
  </ds:schemaRefs>
</ds:datastoreItem>
</file>

<file path=customXml/itemProps2.xml><?xml version="1.0" encoding="utf-8"?>
<ds:datastoreItem xmlns:ds="http://schemas.openxmlformats.org/officeDocument/2006/customXml" ds:itemID="{F8E51EB8-EAF4-48DF-9917-C212670168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f951c2-6dfb-4702-8f99-1b5fef816f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A703D6-491D-4714-8C8F-664F59844CB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49534</TotalTime>
  <Words>1332</Words>
  <Application>Microsoft Office PowerPoint</Application>
  <PresentationFormat>Custom</PresentationFormat>
  <Paragraphs>185</Paragraphs>
  <Slides>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PBPerfectLatte</vt:lpstr>
      <vt:lpstr>Symbol</vt:lpstr>
      <vt:lpstr>Calibri</vt:lpstr>
      <vt:lpstr>MJSleepSweetly</vt:lpstr>
      <vt:lpstr>PBPeppermintMocha</vt:lpstr>
      <vt:lpstr>Wingdings</vt:lpstr>
      <vt:lpstr>Arial</vt:lpstr>
      <vt:lpstr>Century Gothic</vt:lpstr>
      <vt:lpstr>Comic Sans MS</vt:lpstr>
      <vt:lpstr>Calibri Light</vt:lpstr>
      <vt:lpstr>KG Summer Storm Smooth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Ashlyn Ellsworth</dc:creator>
  <cp:lastModifiedBy>Tracey Schimke</cp:lastModifiedBy>
  <cp:revision>105</cp:revision>
  <cp:lastPrinted>2020-02-28T20:48:54Z</cp:lastPrinted>
  <dcterms:created xsi:type="dcterms:W3CDTF">2016-06-16T06:24:03Z</dcterms:created>
  <dcterms:modified xsi:type="dcterms:W3CDTF">2020-05-17T20:22:52Z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0x010100413001D011222D4D8C92F0EBB6927907</vt:lpwstr>
  </property>
</Properties>
</file>