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72" r:id="rId4"/>
  </p:sldMasterIdLst>
  <p:notesMasterIdLst>
    <p:notesMasterId r:id="rId11"/>
  </p:notesMasterIdLst>
  <p:sldIdLst>
    <p:sldId id="519" r:id="rId5"/>
    <p:sldId id="514" r:id="rId6"/>
    <p:sldId id="515" r:id="rId7"/>
    <p:sldId id="516" r:id="rId8"/>
    <p:sldId id="521" r:id="rId9"/>
    <p:sldId id="520" r:id="rId10"/>
  </p:sldIdLst>
  <p:sldSz cx="7772400" cy="10058400"/>
  <p:notesSz cx="7019925" cy="9305925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KG Summer Storm Smooth" panose="020B0604020202020204" charset="0"/>
      <p:regular r:id="rId22"/>
    </p:embeddedFont>
    <p:embeddedFont>
      <p:font typeface="MJSleepSweetly" panose="020B0604020202020204" charset="0"/>
      <p:regular r:id="rId23"/>
    </p:embeddedFont>
    <p:embeddedFont>
      <p:font typeface="PBPeppermintMocha" panose="02000603000000000000" pitchFamily="2" charset="0"/>
      <p:regular r:id="rId24"/>
    </p:embeddedFont>
    <p:embeddedFont>
      <p:font typeface="PBPerfectLatte" panose="02000603000000000000" pitchFamily="2" charset="0"/>
      <p:regular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F7BD"/>
    <a:srgbClr val="FAC6E7"/>
    <a:srgbClr val="CDFAFF"/>
    <a:srgbClr val="E6E6E6"/>
    <a:srgbClr val="A9FBBD"/>
    <a:srgbClr val="DDA6F0"/>
    <a:srgbClr val="A1EBFC"/>
    <a:srgbClr val="6AD6F0"/>
    <a:srgbClr val="B6FCE6"/>
    <a:srgbClr val="FDE3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35" autoAdjust="0"/>
  </p:normalViewPr>
  <p:slideViewPr>
    <p:cSldViewPr snapToGrid="0">
      <p:cViewPr>
        <p:scale>
          <a:sx n="76" d="100"/>
          <a:sy n="76" d="100"/>
        </p:scale>
        <p:origin x="1560" y="-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3041650" cy="466725"/>
          </a:xfrm>
          <a:prstGeom prst="rect">
            <a:avLst/>
          </a:prstGeom>
        </p:spPr>
        <p:txBody>
          <a:bodyPr vert="horz" lIns="91422" tIns="45712" rIns="91422" bIns="4571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4"/>
            <a:ext cx="3041650" cy="466725"/>
          </a:xfrm>
          <a:prstGeom prst="rect">
            <a:avLst/>
          </a:prstGeom>
        </p:spPr>
        <p:txBody>
          <a:bodyPr vert="horz" lIns="91422" tIns="45712" rIns="91422" bIns="45712" rtlCol="0"/>
          <a:lstStyle>
            <a:lvl1pPr algn="r">
              <a:defRPr sz="1200"/>
            </a:lvl1pPr>
          </a:lstStyle>
          <a:p>
            <a:fld id="{D21D472E-BFC0-43A9-8BE0-A499724576B4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1163638"/>
            <a:ext cx="242570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2" rIns="91422" bIns="4571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8342"/>
            <a:ext cx="5616575" cy="3663950"/>
          </a:xfrm>
          <a:prstGeom prst="rect">
            <a:avLst/>
          </a:prstGeom>
        </p:spPr>
        <p:txBody>
          <a:bodyPr vert="horz" lIns="91422" tIns="45712" rIns="91422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204"/>
            <a:ext cx="3041650" cy="466725"/>
          </a:xfrm>
          <a:prstGeom prst="rect">
            <a:avLst/>
          </a:prstGeom>
        </p:spPr>
        <p:txBody>
          <a:bodyPr vert="horz" lIns="91422" tIns="45712" rIns="91422" bIns="4571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4"/>
            <a:ext cx="3041650" cy="466725"/>
          </a:xfrm>
          <a:prstGeom prst="rect">
            <a:avLst/>
          </a:prstGeom>
        </p:spPr>
        <p:txBody>
          <a:bodyPr vert="horz" lIns="91422" tIns="45712" rIns="91422" bIns="45712" rtlCol="0" anchor="b"/>
          <a:lstStyle>
            <a:lvl1pPr algn="r">
              <a:defRPr sz="1200"/>
            </a:lvl1pPr>
          </a:lstStyle>
          <a:p>
            <a:fld id="{421384D2-182C-4BB5-BCA1-AA288B120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064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384D2-182C-4BB5-BCA1-AA288B120D4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47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AC5-6E40-184C-AB62-6900A96D2A49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A22D-7F6C-0B4C-A3F4-236D2F5399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474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AC5-6E40-184C-AB62-6900A96D2A49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A22D-7F6C-0B4C-A3F4-236D2F5399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096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AC5-6E40-184C-AB62-6900A96D2A49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A22D-7F6C-0B4C-A3F4-236D2F5399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10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AC5-6E40-184C-AB62-6900A96D2A49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A22D-7F6C-0B4C-A3F4-236D2F5399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881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AC5-6E40-184C-AB62-6900A96D2A49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A22D-7F6C-0B4C-A3F4-236D2F5399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073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AC5-6E40-184C-AB62-6900A96D2A49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A22D-7F6C-0B4C-A3F4-236D2F5399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771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AC5-6E40-184C-AB62-6900A96D2A49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A22D-7F6C-0B4C-A3F4-236D2F5399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33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AC5-6E40-184C-AB62-6900A96D2A49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A22D-7F6C-0B4C-A3F4-236D2F5399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303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AC5-6E40-184C-AB62-6900A96D2A49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A22D-7F6C-0B4C-A3F4-236D2F5399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7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AC5-6E40-184C-AB62-6900A96D2A49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A22D-7F6C-0B4C-A3F4-236D2F5399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441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AC5-6E40-184C-AB62-6900A96D2A49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A22D-7F6C-0B4C-A3F4-236D2F5399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507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35AC5-6E40-184C-AB62-6900A96D2A49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9A22D-7F6C-0B4C-A3F4-236D2F5399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73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pellingcity.com/" TargetMode="External"/><Relationship Id="rId13" Type="http://schemas.openxmlformats.org/officeDocument/2006/relationships/hyperlink" Target="https://accounts.explorelearning.com/reflex/student" TargetMode="External"/><Relationship Id="rId18" Type="http://schemas.openxmlformats.org/officeDocument/2006/relationships/hyperlink" Target="http://missgoshko.weebly.com/" TargetMode="External"/><Relationship Id="rId3" Type="http://schemas.openxmlformats.org/officeDocument/2006/relationships/hyperlink" Target="https://launchpad.classlink.com/home" TargetMode="External"/><Relationship Id="rId7" Type="http://schemas.openxmlformats.org/officeDocument/2006/relationships/hyperlink" Target="http://www.freckle.com" TargetMode="External"/><Relationship Id="rId12" Type="http://schemas.openxmlformats.org/officeDocument/2006/relationships/hyperlink" Target="https://login.acceleratelearning.com/?to=n12007d23437" TargetMode="External"/><Relationship Id="rId17" Type="http://schemas.openxmlformats.org/officeDocument/2006/relationships/hyperlink" Target="http://www.summithill.org/teacherpage?section=home&amp;teacher=340&amp;page=157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://summithill.org/teacherpage?section=home&amp;teacher=340&amp;page=157" TargetMode="External"/><Relationship Id="rId20" Type="http://schemas.openxmlformats.org/officeDocument/2006/relationships/hyperlink" Target="https://summithillorg.sharepoint.com/sites/Quarenteam/Shared%20Documents/Forms/AllItems.aspx?id=%2Fsites%2FQuarenteam%2FShared%20Documents%2FGeneral%2FSocial%20Emotional%20Learning%20Choice%20Board%2Epdf&amp;parent=%2Fsites%2FQuarenteam%2FShared%20Documents%2FGenera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etepic.com/students" TargetMode="External"/><Relationship Id="rId11" Type="http://schemas.openxmlformats.org/officeDocument/2006/relationships/hyperlink" Target="https://www.prodigygame.com/" TargetMode="External"/><Relationship Id="rId5" Type="http://schemas.openxmlformats.org/officeDocument/2006/relationships/hyperlink" Target="mailto:firstname.lastname@shsd161.org" TargetMode="External"/><Relationship Id="rId15" Type="http://schemas.openxmlformats.org/officeDocument/2006/relationships/hyperlink" Target="https://www.facebook.com/Ms-Holes-Art-Class-110956643876921/?view_public_for=110956643876921" TargetMode="External"/><Relationship Id="rId10" Type="http://schemas.openxmlformats.org/officeDocument/2006/relationships/hyperlink" Target="https://jr.brainpop.com/" TargetMode="External"/><Relationship Id="rId19" Type="http://schemas.openxmlformats.org/officeDocument/2006/relationships/hyperlink" Target="http://www.typing.com" TargetMode="External"/><Relationship Id="rId4" Type="http://schemas.openxmlformats.org/officeDocument/2006/relationships/hyperlink" Target="http://www.office.com" TargetMode="External"/><Relationship Id="rId9" Type="http://schemas.openxmlformats.org/officeDocument/2006/relationships/hyperlink" Target="https://nearpod.com/library/" TargetMode="External"/><Relationship Id="rId14" Type="http://schemas.openxmlformats.org/officeDocument/2006/relationships/hyperlink" Target="https://summithillorg.sharepoint.com/sites/djrpe/SitePages/Home.aspx?ct=1586795445864&amp;or=OWA-NT&amp;cid=1a8f93a8-066e-98fa-5278-78db9b22188a&amp;originalPath=aHR0cHM6Ly9zdW1taXRoaWxsb3JnLnNoYXJlcG9pbnQuY29tLzp1Oi9zL2RqcnBlL0VkVHR2M1U4WGFKR3I2VVpEV2FVVnRrQkRQMUQ2VWdwQkNvck1WZnNubXFrSnc_cnRpbWU9WlEyYUJjamYxMGc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flipgrid.com/ce3bddb6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getepic.com/student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ogin.acceleratelearning.com/?to=n12007d23437" TargetMode="External"/><Relationship Id="rId5" Type="http://schemas.openxmlformats.org/officeDocument/2006/relationships/hyperlink" Target="https://www-k6.thinkcentral.com/ePC/logout.do" TargetMode="External"/><Relationship Id="rId4" Type="http://schemas.openxmlformats.org/officeDocument/2006/relationships/hyperlink" Target="http://www.freckle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ckle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lipgrid.com/ce3bddb6" TargetMode="External"/><Relationship Id="rId5" Type="http://schemas.openxmlformats.org/officeDocument/2006/relationships/hyperlink" Target="https://www.pearsonrealize.com/" TargetMode="External"/><Relationship Id="rId4" Type="http://schemas.openxmlformats.org/officeDocument/2006/relationships/hyperlink" Target="https://www-k6.thinkcentral.com/ePC/start.d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ckle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login.acceleratelearning.com/?to=n12007d23437" TargetMode="External"/><Relationship Id="rId4" Type="http://schemas.openxmlformats.org/officeDocument/2006/relationships/hyperlink" Target="https://www-k6.thinkcentral.com/ePC/logout.d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ckle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earsonrealize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tepic.com/students" TargetMode="External"/><Relationship Id="rId7" Type="http://schemas.openxmlformats.org/officeDocument/2006/relationships/hyperlink" Target="https://opentextbc.ca/abealf1/chapter/tomatoe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://www.typing.com/" TargetMode="External"/><Relationship Id="rId4" Type="http://schemas.openxmlformats.org/officeDocument/2006/relationships/hyperlink" Target="https://sso.prodigygame.com/log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B56B8C-8F1D-491A-9858-A15C95A1CC7D}"/>
              </a:ext>
            </a:extLst>
          </p:cNvPr>
          <p:cNvSpPr txBox="1"/>
          <p:nvPr/>
        </p:nvSpPr>
        <p:spPr>
          <a:xfrm>
            <a:off x="-247449" y="1075644"/>
            <a:ext cx="8250981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400" dirty="0">
                <a:ln>
                  <a:solidFill>
                    <a:sysClr val="windowText" lastClr="000000"/>
                  </a:solidFill>
                </a:ln>
                <a:latin typeface="PBPerfectLatte" panose="02000603000000000000" pitchFamily="2" charset="0"/>
                <a:ea typeface="PBPerfectLatte" panose="02000603000000000000" pitchFamily="2" charset="0"/>
              </a:rPr>
              <a:t>Mrs. Schimke’s 3</a:t>
            </a:r>
            <a:r>
              <a:rPr lang="en-US" sz="5400" baseline="30000" dirty="0">
                <a:ln>
                  <a:solidFill>
                    <a:sysClr val="windowText" lastClr="000000"/>
                  </a:solidFill>
                </a:ln>
                <a:latin typeface="PBPerfectLatte" panose="02000603000000000000" pitchFamily="2" charset="0"/>
                <a:ea typeface="PBPerfectLatte" panose="02000603000000000000" pitchFamily="2" charset="0"/>
              </a:rPr>
              <a:t>rd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latin typeface="PBPerfectLatte" panose="02000603000000000000" pitchFamily="2" charset="0"/>
                <a:ea typeface="PBPerfectLatte" panose="02000603000000000000" pitchFamily="2" charset="0"/>
              </a:rPr>
              <a:t> Grade</a:t>
            </a:r>
          </a:p>
        </p:txBody>
      </p:sp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137045F9-804C-D642-8B67-1607BF1BA0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855454"/>
              </p:ext>
            </p:extLst>
          </p:nvPr>
        </p:nvGraphicFramePr>
        <p:xfrm>
          <a:off x="239340" y="2049062"/>
          <a:ext cx="7293718" cy="7263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1574818070"/>
                    </a:ext>
                  </a:extLst>
                </a:gridCol>
                <a:gridCol w="5617318">
                  <a:extLst>
                    <a:ext uri="{9D8B030D-6E8A-4147-A177-3AD203B41FA5}">
                      <a16:colId xmlns:a16="http://schemas.microsoft.com/office/drawing/2014/main" val="577556384"/>
                    </a:ext>
                  </a:extLst>
                </a:gridCol>
              </a:tblGrid>
              <a:tr h="418623"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sng" strike="noStrike" noProof="0" dirty="0">
                          <a:solidFill>
                            <a:schemeClr val="tx1"/>
                          </a:solidFill>
                          <a:latin typeface="KG Summer Storm Smooth"/>
                        </a:rPr>
                        <a:t>Important Info:</a:t>
                      </a:r>
                      <a:endParaRPr lang="en-US" sz="1600" u="sng" dirty="0">
                        <a:solidFill>
                          <a:schemeClr val="tx1"/>
                        </a:solidFill>
                        <a:latin typeface="KG Summer Storm Smooth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746781"/>
                  </a:ext>
                </a:extLst>
              </a:tr>
              <a:tr h="1114425"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latin typeface="PBPeppermintMocha" panose="02000603000000000000" pitchFamily="2" charset="0"/>
                          <a:ea typeface="PBPeppermintMocha" panose="02000603000000000000" pitchFamily="2" charset="0"/>
                        </a:rPr>
                        <a:t>Websites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A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hlinkClick r:id="rId3"/>
                        </a:rPr>
                        <a:t>ClassLink Website</a:t>
                      </a: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ea typeface="MJAreYouSirius"/>
                          <a:cs typeface="+mn-cs"/>
                        </a:rPr>
                        <a:t> 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hlinkClick r:id="rId4"/>
                        </a:rPr>
                        <a:t>Office 365</a:t>
                      </a:r>
                      <a:endParaRPr lang="en-US" sz="11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</a:rPr>
                        <a:t>Office 365/ClassLink/Teams Username </a:t>
                      </a: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hlinkClick r:id="rId5"/>
                        </a:rPr>
                        <a:t>firstname.lastname@shsd161.org</a:t>
                      </a:r>
                      <a:endParaRPr lang="en-US" sz="11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</a:rPr>
                        <a:t>Office 365/ClassLink/Teams Password: address # + Book (Ex: 12345Book)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hlinkClick r:id="rId6"/>
                        </a:rPr>
                        <a:t>Epic Books</a:t>
                      </a: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</a:rPr>
                        <a:t> (class code huk9296)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hlinkClick r:id="rId7"/>
                        </a:rPr>
                        <a:t>Freckle</a:t>
                      </a: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</a:rPr>
                        <a:t> (class code schimy)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hlinkClick r:id="rId8"/>
                        </a:rPr>
                        <a:t>Spelling City </a:t>
                      </a:r>
                      <a:endParaRPr lang="en-US" sz="11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hlinkClick r:id="rId9"/>
                        </a:rPr>
                        <a:t>Nearpod</a:t>
                      </a: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</a:rPr>
                        <a:t> (class code AQGRJ)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hlinkClick r:id="rId10"/>
                        </a:rPr>
                        <a:t>Brain Pop Jr.</a:t>
                      </a: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</a:rPr>
                        <a:t> (class code bolt9648)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hlinkClick r:id="rId11"/>
                        </a:rPr>
                        <a:t>Prodigy </a:t>
                      </a: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</a:rPr>
                        <a:t>(class code E1F6B5)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hlinkClick r:id="rId12"/>
                        </a:rPr>
                        <a:t>STEMScopes </a:t>
                      </a: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</a:rPr>
                        <a:t>firstinitial first 3 letters of your last name ex: tsch_161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hlinkClick r:id="rId13"/>
                        </a:rPr>
                        <a:t>Reflex Math </a:t>
                      </a: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</a:rPr>
                        <a:t> (teacher username – tschimke)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670125"/>
                  </a:ext>
                </a:extLst>
              </a:tr>
              <a:tr h="1123950"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latin typeface="PBPeppermintMocha" panose="02000603000000000000" pitchFamily="2" charset="0"/>
                          <a:ea typeface="PBPeppermintMocha" panose="02000603000000000000" pitchFamily="2" charset="0"/>
                        </a:rPr>
                        <a:t>Class</a:t>
                      </a:r>
                    </a:p>
                    <a:p>
                      <a:pPr algn="ctr"/>
                      <a:r>
                        <a:rPr lang="en-US" sz="2000" b="1" u="none" dirty="0">
                          <a:latin typeface="PBPeppermintMocha" panose="02000603000000000000" pitchFamily="2" charset="0"/>
                          <a:ea typeface="PBPeppermintMocha" panose="02000603000000000000" pitchFamily="2" charset="0"/>
                        </a:rPr>
                        <a:t>Birthdays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11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/>
                        <a:ea typeface="MJAreYouSirius"/>
                        <a:cs typeface="+mn-cs"/>
                      </a:endParaRP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ea typeface="MJAreYouSirius"/>
                          <a:cs typeface="+mn-cs"/>
                        </a:rPr>
                        <a:t>Maddy’s birthday is Tuesday, April 28</a:t>
                      </a:r>
                      <a:r>
                        <a:rPr lang="en-US" sz="1400" b="1" i="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ea typeface="MJAreYouSirius"/>
                          <a:cs typeface="+mn-cs"/>
                        </a:rPr>
                        <a:t>th</a:t>
                      </a:r>
                      <a:r>
                        <a:rPr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ea typeface="MJAreYouSirius"/>
                          <a:cs typeface="+mn-cs"/>
                        </a:rPr>
                        <a:t>.  Happy birthday Maddy!!!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11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/>
                        <a:ea typeface="MJAreYouSirius"/>
                        <a:cs typeface="+mn-cs"/>
                      </a:endParaRP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11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/>
                        <a:ea typeface="MJAreYouSirius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7094"/>
                  </a:ext>
                </a:extLst>
              </a:tr>
              <a:tr h="54840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 u="none" dirty="0">
                          <a:latin typeface="PBPeppermintMocha" panose="02000603000000000000" pitchFamily="2" charset="0"/>
                          <a:ea typeface="PBPeppermintMocha" panose="02000603000000000000" pitchFamily="2" charset="0"/>
                        </a:rPr>
                        <a:t>PE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A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q"/>
                      </a:pP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hlinkClick r:id="rId14"/>
                        </a:rPr>
                        <a:t>Mr. Mena &amp; Mr. Schereck's Webpage</a:t>
                      </a: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</a:rPr>
                        <a:t> 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/>
                        <a:ea typeface="MJAreYouSirius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635536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 u="none" dirty="0">
                          <a:latin typeface="PBPeppermintMocha" panose="02000603000000000000" pitchFamily="2" charset="0"/>
                          <a:ea typeface="PBPeppermintMocha" panose="02000603000000000000" pitchFamily="2" charset="0"/>
                        </a:rPr>
                        <a:t>Art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A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q"/>
                      </a:pP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hlinkClick r:id="rId15"/>
                        </a:rPr>
                        <a:t>Ms. Hole's Art Webpage</a:t>
                      </a: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</a:rPr>
                        <a:t> 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/>
                        <a:ea typeface="MJAreYouSirius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34444"/>
                  </a:ext>
                </a:extLst>
              </a:tr>
              <a:tr h="59170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 u="none" dirty="0">
                          <a:latin typeface="PBPeppermintMocha" panose="02000603000000000000" pitchFamily="2" charset="0"/>
                          <a:ea typeface="PBPeppermintMocha" panose="02000603000000000000" pitchFamily="2" charset="0"/>
                        </a:rPr>
                        <a:t>Music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A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q"/>
                      </a:pP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hlinkClick r:id="rId16"/>
                        </a:rPr>
                        <a:t>Ms. Turek's Webpage</a:t>
                      </a:r>
                      <a:endParaRPr lang="en-US" sz="11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/>
                        <a:hlinkClick r:id="rId17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406912"/>
                  </a:ext>
                </a:extLst>
              </a:tr>
              <a:tr h="100965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 u="none" dirty="0">
                          <a:latin typeface="PBPeppermintMocha" panose="02000603000000000000" pitchFamily="2" charset="0"/>
                          <a:ea typeface="PBPeppermintMocha" panose="02000603000000000000" pitchFamily="2" charset="0"/>
                        </a:rPr>
                        <a:t>Tech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A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q"/>
                      </a:pP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hlinkClick r:id="rId18"/>
                        </a:rPr>
                        <a:t>Ms. Goshko's Weebly</a:t>
                      </a:r>
                      <a:endParaRPr lang="en-US" sz="11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/>
                        <a:ea typeface="MJAreYouSirius"/>
                        <a:cs typeface="+mn-cs"/>
                        <a:hlinkClick r:id="rId18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q"/>
                      </a:pP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hlinkClick r:id="rId19"/>
                        </a:rPr>
                        <a:t>www.typing.com</a:t>
                      </a: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</a:rPr>
                        <a:t> 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q"/>
                      </a:pPr>
                      <a:endParaRPr lang="en-US" sz="11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q"/>
                      </a:pPr>
                      <a:endParaRPr lang="en-US" sz="11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152812"/>
                  </a:ext>
                </a:extLst>
              </a:tr>
              <a:tr h="103990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 u="none" dirty="0">
                          <a:latin typeface="PBPeppermintMocha" panose="02000603000000000000" pitchFamily="2" charset="0"/>
                          <a:ea typeface="PBPeppermintMocha" panose="02000603000000000000" pitchFamily="2" charset="0"/>
                        </a:rPr>
                        <a:t>Social Emotional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A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q"/>
                      </a:pP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</a:rPr>
                        <a:t>Try creating a daily/weekly schedule to help with routine</a:t>
                      </a:r>
                      <a:endParaRPr lang="en-US" sz="1100" dirty="0">
                        <a:latin typeface="Century Gothic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q"/>
                      </a:pP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</a:rPr>
                        <a:t>Take breaks, eat a snack, and/or try movement breaks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q"/>
                      </a:pP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hlinkClick r:id="rId20"/>
                        </a:rPr>
                        <a:t>Social Emotional Learning Choice Board Link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dirty="0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en-US" sz="11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775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6199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BB2A09A1-07C5-4E19-8E21-F6918513A7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110617"/>
              </p:ext>
            </p:extLst>
          </p:nvPr>
        </p:nvGraphicFramePr>
        <p:xfrm>
          <a:off x="239340" y="1740378"/>
          <a:ext cx="7293720" cy="8046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2593">
                  <a:extLst>
                    <a:ext uri="{9D8B030D-6E8A-4147-A177-3AD203B41FA5}">
                      <a16:colId xmlns:a16="http://schemas.microsoft.com/office/drawing/2014/main" val="1574818070"/>
                    </a:ext>
                  </a:extLst>
                </a:gridCol>
                <a:gridCol w="4771127">
                  <a:extLst>
                    <a:ext uri="{9D8B030D-6E8A-4147-A177-3AD203B41FA5}">
                      <a16:colId xmlns:a16="http://schemas.microsoft.com/office/drawing/2014/main" val="577556384"/>
                    </a:ext>
                  </a:extLst>
                </a:gridCol>
              </a:tblGrid>
              <a:tr h="1102108"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>
                          <a:solidFill>
                            <a:schemeClr val="tx1"/>
                          </a:solidFill>
                          <a:latin typeface="KG Summer Storm Smooth"/>
                          <a:ea typeface="MJAreYouSirius"/>
                        </a:rPr>
                        <a:t>Subjects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u="sng" dirty="0">
                        <a:solidFill>
                          <a:schemeClr val="tx1"/>
                        </a:solidFill>
                        <a:latin typeface="KG Summer Storm Smooth"/>
                        <a:ea typeface="MJAreYouSirius"/>
                      </a:endParaRPr>
                    </a:p>
                    <a:p>
                      <a:pPr algn="ctr"/>
                      <a:r>
                        <a:rPr lang="en-US" sz="1800" u="sng" dirty="0">
                          <a:solidFill>
                            <a:schemeClr val="tx1"/>
                          </a:solidFill>
                          <a:latin typeface="KG Summer Storm Smooth"/>
                          <a:ea typeface="MJAreYouSirius"/>
                        </a:rPr>
                        <a:t>Activities to Complete</a:t>
                      </a:r>
                    </a:p>
                    <a:p>
                      <a:pPr algn="ctr"/>
                      <a:endParaRPr lang="en-US" sz="1800" u="sng" dirty="0">
                        <a:solidFill>
                          <a:schemeClr val="tx1"/>
                        </a:solidFill>
                        <a:latin typeface="KG Summer Storm Smooth"/>
                        <a:ea typeface="MJAreYouSirius"/>
                      </a:endParaRPr>
                    </a:p>
                    <a:p>
                      <a:pPr algn="ctr"/>
                      <a:endParaRPr lang="en-US" sz="1800" u="sng" dirty="0">
                        <a:solidFill>
                          <a:schemeClr val="tx1"/>
                        </a:solidFill>
                        <a:latin typeface="KG Summer Storm Smooth"/>
                        <a:ea typeface="MJAreYouSiriu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746781"/>
                  </a:ext>
                </a:extLst>
              </a:tr>
              <a:tr h="187150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KG Summer Storm Smooth" panose="02000000000000000000" pitchFamily="2" charset="77"/>
                          <a:ea typeface="MJAreYouSirius" panose="02000603000000000000" pitchFamily="2" charset="0"/>
                        </a:rPr>
                        <a:t>Math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A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q"/>
                      </a:pP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ea typeface="MJAreYouSirius"/>
                          <a:cs typeface="+mn-cs"/>
                          <a:hlinkClick r:id="rId4"/>
                        </a:rPr>
                        <a:t>Freckle Math</a:t>
                      </a: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ea typeface="MJAreYouSirius"/>
                          <a:cs typeface="+mn-cs"/>
                        </a:rPr>
                        <a:t> (10-20 minutes)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en-US" sz="12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/>
                        <a:ea typeface="MJAreYouSirius"/>
                        <a:cs typeface="+mn-cs"/>
                      </a:endParaRPr>
                    </a:p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q"/>
                      </a:pP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ea typeface="MJAreYouSirius"/>
                          <a:cs typeface="+mn-cs"/>
                        </a:rPr>
                        <a:t>Go to </a:t>
                      </a: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ea typeface="MJAreYouSirius"/>
                          <a:cs typeface="+mn-cs"/>
                          <a:hlinkClick r:id="rId5"/>
                        </a:rPr>
                        <a:t>Think Central</a:t>
                      </a: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ea typeface="MJAreYouSirius"/>
                          <a:cs typeface="+mn-cs"/>
                        </a:rPr>
                        <a:t>.  Do the following activities: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ea typeface="MJAreYouSirius"/>
                          <a:cs typeface="+mn-cs"/>
                        </a:rPr>
                        <a:t>           _____watch Math on the Spot 12.1 Video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ea typeface="MJAreYouSirius"/>
                          <a:cs typeface="+mn-cs"/>
                        </a:rPr>
                        <a:t>           _____</a:t>
                      </a:r>
                      <a:r>
                        <a:rPr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ea typeface="MJAreYouSirius"/>
                          <a:cs typeface="+mn-cs"/>
                        </a:rPr>
                        <a:t>*</a:t>
                      </a: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ea typeface="MJAreYouSirius"/>
                          <a:cs typeface="+mn-cs"/>
                        </a:rPr>
                        <a:t>ISE 12.1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ea typeface="MJAreYouSirius"/>
                          <a:cs typeface="+mn-cs"/>
                        </a:rPr>
                        <a:t>           _____</a:t>
                      </a:r>
                      <a:r>
                        <a:rPr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ea typeface="MJAreYouSirius"/>
                          <a:cs typeface="+mn-cs"/>
                        </a:rPr>
                        <a:t>*</a:t>
                      </a: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ea typeface="MJAreYouSirius"/>
                          <a:cs typeface="+mn-cs"/>
                        </a:rPr>
                        <a:t>Personal Math Trainer 12.1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alibri"/>
                      </a:endParaRP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ea typeface="MJAreYouSirius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ea typeface="MJAreYouSirius"/>
                          <a:cs typeface="+mn-cs"/>
                        </a:rPr>
                        <a:t>*means this is a PowerSchool Assignment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086807"/>
                  </a:ext>
                </a:extLst>
              </a:tr>
              <a:tr h="20629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KG Summer Storm Smooth"/>
                          <a:ea typeface="MJAreYouSirius"/>
                        </a:rPr>
                        <a:t>science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KG Summer Storm Smooth"/>
                        <a:ea typeface="MJAreYouSirius"/>
                        <a:cs typeface="+mn-cs"/>
                      </a:endParaRPr>
                    </a:p>
                    <a:p>
                      <a:pPr algn="ctr"/>
                      <a:endParaRPr lang="en-US" sz="1800" dirty="0">
                        <a:latin typeface="KG Summer Storm Smooth" panose="02000000000000000000" pitchFamily="2" charset="77"/>
                        <a:ea typeface="MJAreYouSirius" panose="02000603000000000000" pitchFamily="2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</a:rPr>
                        <a:t>Go to </a:t>
                      </a: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hlinkClick r:id="rId6"/>
                        </a:rPr>
                        <a:t>StemScopes</a:t>
                      </a:r>
                      <a:endParaRPr lang="en-US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/>
                      </a:endParaRPr>
                    </a:p>
                    <a:p>
                      <a:pPr marL="285750" marR="0" lvl="0" indent="-28575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</a:rPr>
                        <a:t>Read the Picture Vocabulary</a:t>
                      </a:r>
                    </a:p>
                    <a:p>
                      <a:pPr marL="285750" marR="0" lvl="0" indent="-28575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</a:rPr>
                        <a:t>*Read/complete the Stemscopedia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/>
                      </a:endParaRP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</a:rPr>
                        <a:t>Go on </a:t>
                      </a: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hlinkClick r:id="rId7"/>
                        </a:rPr>
                        <a:t>Epic Books</a:t>
                      </a: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</a:rPr>
                        <a:t> (class code huk9296)</a:t>
                      </a:r>
                    </a:p>
                    <a:p>
                      <a:pPr marL="285750" marR="0" lvl="0" indent="-28575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</a:rPr>
                        <a:t>Read Fossils and Dinosaurs and complete quiz at the end.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/>
                      </a:endParaRP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</a:rPr>
                        <a:t>*this is a PowerSchool assignment</a:t>
                      </a:r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en-US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/>
                      </a:endParaRPr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en-US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7094"/>
                  </a:ext>
                </a:extLst>
              </a:tr>
              <a:tr h="11760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KG Summer Storm Smooth" panose="02000000000000000000" pitchFamily="2" charset="77"/>
                          <a:ea typeface="MJAreYouSirius" panose="02000603000000000000" pitchFamily="2" charset="0"/>
                        </a:rPr>
                        <a:t>May the 4</a:t>
                      </a:r>
                      <a:r>
                        <a:rPr lang="en-US" sz="1800" baseline="30000" dirty="0">
                          <a:latin typeface="KG Summer Storm Smooth" panose="02000000000000000000" pitchFamily="2" charset="77"/>
                          <a:ea typeface="MJAreYouSirius" panose="02000603000000000000" pitchFamily="2" charset="0"/>
                        </a:rPr>
                        <a:t>th</a:t>
                      </a:r>
                      <a:r>
                        <a:rPr lang="en-US" sz="1800" dirty="0">
                          <a:latin typeface="KG Summer Storm Smooth" panose="02000000000000000000" pitchFamily="2" charset="77"/>
                          <a:ea typeface="MJAreYouSirius" panose="02000603000000000000" pitchFamily="2" charset="0"/>
                        </a:rPr>
                        <a:t> be with you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A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</a:rPr>
                        <a:t>I have a fun worksheet about George Lucas, the Star Wars series creator, in Teams.  Have fun completing this optional worksheet and May the Force or 4</a:t>
                      </a:r>
                      <a:r>
                        <a:rPr lang="en-US" sz="1400" b="0" i="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</a:rPr>
                        <a:t>th</a:t>
                      </a: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</a:rPr>
                        <a:t> Be with You!!!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185703"/>
                  </a:ext>
                </a:extLst>
              </a:tr>
              <a:tr h="11760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KG Summer Storm Smooth" panose="02000000000000000000" pitchFamily="2" charset="77"/>
                          <a:ea typeface="MJAreYouSirius" panose="02000603000000000000" pitchFamily="2" charset="0"/>
                        </a:rPr>
                        <a:t>Silent Reading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A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</a:rPr>
                        <a:t>Remember to continue reading every day.  If you are looking for a new book, watch the recommendations from your classmates on </a:t>
                      </a: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hlinkClick r:id="rId8"/>
                        </a:rPr>
                        <a:t>FlipGrid.</a:t>
                      </a: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</a:rPr>
                        <a:t>  There are A LOT of books on there that I want to read!  </a:t>
                      </a: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sym typeface="Wingdings" panose="05000000000000000000" pitchFamily="2" charset="2"/>
                        </a:rPr>
                        <a:t> </a:t>
                      </a:r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en-US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2023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FB56B8C-8F1D-491A-9858-A15C95A1CC7D}"/>
              </a:ext>
            </a:extLst>
          </p:cNvPr>
          <p:cNvSpPr txBox="1"/>
          <p:nvPr/>
        </p:nvSpPr>
        <p:spPr>
          <a:xfrm>
            <a:off x="239340" y="909378"/>
            <a:ext cx="7462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JSleepSweetly" panose="02000603000000000000" pitchFamily="2" charset="0"/>
                <a:ea typeface="MJSleepSweetly" panose="02000603000000000000" pitchFamily="2" charset="0"/>
              </a:rPr>
              <a:t>Monday 5/4/20 </a:t>
            </a:r>
          </a:p>
        </p:txBody>
      </p:sp>
    </p:spTree>
    <p:extLst>
      <p:ext uri="{BB962C8B-B14F-4D97-AF65-F5344CB8AC3E}">
        <p14:creationId xmlns:p14="http://schemas.microsoft.com/office/powerpoint/2010/main" val="3830919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BB2A09A1-07C5-4E19-8E21-F6918513A7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05278"/>
              </p:ext>
            </p:extLst>
          </p:nvPr>
        </p:nvGraphicFramePr>
        <p:xfrm>
          <a:off x="239340" y="1740376"/>
          <a:ext cx="7293720" cy="8179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100">
                  <a:extLst>
                    <a:ext uri="{9D8B030D-6E8A-4147-A177-3AD203B41FA5}">
                      <a16:colId xmlns:a16="http://schemas.microsoft.com/office/drawing/2014/main" val="1574818070"/>
                    </a:ext>
                  </a:extLst>
                </a:gridCol>
                <a:gridCol w="4969620">
                  <a:extLst>
                    <a:ext uri="{9D8B030D-6E8A-4147-A177-3AD203B41FA5}">
                      <a16:colId xmlns:a16="http://schemas.microsoft.com/office/drawing/2014/main" val="577556384"/>
                    </a:ext>
                  </a:extLst>
                </a:gridCol>
              </a:tblGrid>
              <a:tr h="502479"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>
                          <a:solidFill>
                            <a:schemeClr val="tx1"/>
                          </a:solidFill>
                          <a:latin typeface="KG Summer Storm Smooth"/>
                          <a:ea typeface="MJAreYouSirius"/>
                        </a:rPr>
                        <a:t>Subjects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>
                          <a:solidFill>
                            <a:schemeClr val="tx1"/>
                          </a:solidFill>
                          <a:latin typeface="KG Summer Storm Smooth"/>
                          <a:ea typeface="MJAreYouSirius"/>
                        </a:rPr>
                        <a:t>Activities to Complete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746781"/>
                  </a:ext>
                </a:extLst>
              </a:tr>
              <a:tr h="281810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KG Summer Storm Smooth"/>
                          <a:ea typeface="MJAreYouSirius"/>
                        </a:rPr>
                        <a:t>ELA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KG Summer Storm Smooth"/>
                        <a:ea typeface="MJAreYouSirius"/>
                        <a:cs typeface="+mn-cs"/>
                      </a:endParaRPr>
                    </a:p>
                    <a:p>
                      <a:pPr algn="ctr"/>
                      <a:endParaRPr lang="en-US" sz="1800" dirty="0">
                        <a:latin typeface="KG Summer Storm Smooth" panose="02000000000000000000" pitchFamily="2" charset="77"/>
                        <a:ea typeface="MJAreYouSirius" panose="02000603000000000000" pitchFamily="2" charset="0"/>
                      </a:endParaRPr>
                    </a:p>
                    <a:p>
                      <a:pPr algn="ctr"/>
                      <a:endParaRPr lang="en-US" sz="1800" dirty="0">
                        <a:latin typeface="KG Summer Storm Smooth" panose="02000000000000000000" pitchFamily="2" charset="77"/>
                        <a:ea typeface="MJAreYouSirius" panose="02000603000000000000" pitchFamily="2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A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q"/>
                      </a:pP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hlinkClick r:id="rId3"/>
                        </a:rPr>
                        <a:t>Freckle ELA</a:t>
                      </a: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</a:rPr>
                        <a:t> (10-20 minutes)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en-US" sz="1400" dirty="0"/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q"/>
                      </a:pP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</a:rPr>
                        <a:t>Go on </a:t>
                      </a: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hlinkClick r:id="rId4"/>
                        </a:rPr>
                        <a:t>Think Central </a:t>
                      </a: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</a:rPr>
                        <a:t>and read the story “Albertosaurus Mystery“ (listed under Things to Do)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en-US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/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q"/>
                      </a:pP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</a:rPr>
                        <a:t>Go on Teams and complete *Albertosaurus Comprehension” worksheet and turn in.  Don’t forget to click “Edit Presentation” and then “Edit in Browser”…then you can type right on the worksheet.  TURN IN when done.  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alibri"/>
                      </a:endParaRP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</a:rPr>
                        <a:t>*this is a PowerSchool assignment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086807"/>
                  </a:ext>
                </a:extLst>
              </a:tr>
              <a:tr h="95500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KG Summer Storm Smooth" panose="02000000000000000000" pitchFamily="2" charset="77"/>
                          <a:ea typeface="MJAreYouSirius" panose="02000603000000000000" pitchFamily="2" charset="0"/>
                        </a:rPr>
                        <a:t>Vocabulary words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</a:rPr>
                        <a:t>Vocabulary Words:  fossils, clues, remains, prove, evidence, skeletons, uncovering, buried, fierce, location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236366"/>
                  </a:ext>
                </a:extLst>
              </a:tr>
              <a:tr h="9284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KG Summer Storm Smooth" panose="02000000000000000000" pitchFamily="2" charset="77"/>
                          <a:ea typeface="MJAreYouSirius" panose="02000603000000000000" pitchFamily="2" charset="0"/>
                        </a:rPr>
                        <a:t>Social Studies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/>
                      </a:endParaRP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</a:rPr>
                        <a:t>Go on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hlinkClick r:id="rId5"/>
                        </a:rPr>
                        <a:t>Pearson Realize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</a:rPr>
                        <a:t> and click on Schimke 3 to find assignments.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/>
                      </a:endParaRP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/>
                      </a:endParaRPr>
                    </a:p>
                    <a:p>
                      <a:pPr marL="285750" marR="0" lvl="0" indent="-28575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</a:rPr>
                        <a:t>Read Lesson 1 The Reasons for Rules and Laws</a:t>
                      </a:r>
                    </a:p>
                    <a:p>
                      <a:pPr marL="285750" marR="0" lvl="0" indent="-28575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</a:rPr>
                        <a:t>*Then take the lesson quiz</a:t>
                      </a:r>
                    </a:p>
                    <a:p>
                      <a:pPr marL="285750" marR="0" lvl="0" indent="-28575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/>
                      </a:endParaRP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</a:rPr>
                        <a:t>*this is a PowerSchool assignment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/>
                      </a:endParaRP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7094"/>
                  </a:ext>
                </a:extLst>
              </a:tr>
              <a:tr h="11849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KG Summer Storm Smooth" panose="02000000000000000000" pitchFamily="2" charset="77"/>
                          <a:ea typeface="MJAreYouSirius" panose="02000603000000000000" pitchFamily="2" charset="0"/>
                        </a:rPr>
                        <a:t>Silent reading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</a:rPr>
                        <a:t>Remember to continue reading every day.  If you are looking for a new book, watch the recommendations from your classmates on </a:t>
                      </a: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hlinkClick r:id="rId6"/>
                        </a:rPr>
                        <a:t>FlipGrid.</a:t>
                      </a: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</a:rPr>
                        <a:t>  There are A LOT of books on there that I want to read!  </a:t>
                      </a: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sym typeface="Wingdings" panose="05000000000000000000" pitchFamily="2" charset="2"/>
                        </a:rPr>
                        <a:t> 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98139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FB56B8C-8F1D-491A-9858-A15C95A1CC7D}"/>
              </a:ext>
            </a:extLst>
          </p:cNvPr>
          <p:cNvSpPr txBox="1"/>
          <p:nvPr/>
        </p:nvSpPr>
        <p:spPr>
          <a:xfrm>
            <a:off x="239340" y="909378"/>
            <a:ext cx="7462997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8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JSleepSweetly"/>
                <a:ea typeface="MJSleepSweetly"/>
              </a:rPr>
              <a:t>Tuesday 5/5/20 </a:t>
            </a:r>
            <a:endParaRPr lang="en-US" sz="480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JSleepSweetly" panose="02000603000000000000" pitchFamily="2" charset="0"/>
              <a:ea typeface="MJSleepSweetl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66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BB2A09A1-07C5-4E19-8E21-F6918513A7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999040"/>
              </p:ext>
            </p:extLst>
          </p:nvPr>
        </p:nvGraphicFramePr>
        <p:xfrm>
          <a:off x="239340" y="1740376"/>
          <a:ext cx="7293719" cy="7274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25">
                  <a:extLst>
                    <a:ext uri="{9D8B030D-6E8A-4147-A177-3AD203B41FA5}">
                      <a16:colId xmlns:a16="http://schemas.microsoft.com/office/drawing/2014/main" val="1574818070"/>
                    </a:ext>
                  </a:extLst>
                </a:gridCol>
                <a:gridCol w="5150594">
                  <a:extLst>
                    <a:ext uri="{9D8B030D-6E8A-4147-A177-3AD203B41FA5}">
                      <a16:colId xmlns:a16="http://schemas.microsoft.com/office/drawing/2014/main" val="577556384"/>
                    </a:ext>
                  </a:extLst>
                </a:gridCol>
              </a:tblGrid>
              <a:tr h="771372">
                <a:tc>
                  <a:txBody>
                    <a:bodyPr/>
                    <a:lstStyle/>
                    <a:p>
                      <a:pPr algn="ctr"/>
                      <a:endParaRPr lang="en-US" sz="1800" u="sng" dirty="0">
                        <a:solidFill>
                          <a:schemeClr val="tx1"/>
                        </a:solidFill>
                        <a:latin typeface="KG Summer Storm Smooth"/>
                        <a:ea typeface="MJAreYouSirius"/>
                      </a:endParaRPr>
                    </a:p>
                    <a:p>
                      <a:pPr algn="ctr"/>
                      <a:r>
                        <a:rPr lang="en-US" sz="1800" u="sng" dirty="0">
                          <a:solidFill>
                            <a:schemeClr val="tx1"/>
                          </a:solidFill>
                          <a:latin typeface="KG Summer Storm Smooth"/>
                          <a:ea typeface="MJAreYouSirius"/>
                        </a:rPr>
                        <a:t>Subjects</a:t>
                      </a:r>
                    </a:p>
                    <a:p>
                      <a:pPr algn="ctr"/>
                      <a:endParaRPr lang="en-US" sz="1800" u="sng" dirty="0">
                        <a:solidFill>
                          <a:schemeClr val="tx1"/>
                        </a:solidFill>
                        <a:latin typeface="KG Summer Storm Smooth"/>
                        <a:ea typeface="MJAreYouSiriu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u="sng" dirty="0">
                        <a:solidFill>
                          <a:schemeClr val="tx1"/>
                        </a:solidFill>
                        <a:latin typeface="KG Summer Storm Smooth"/>
                        <a:ea typeface="MJAreYouSirius"/>
                      </a:endParaRPr>
                    </a:p>
                    <a:p>
                      <a:pPr algn="ctr"/>
                      <a:r>
                        <a:rPr lang="en-US" sz="1800" u="sng" dirty="0">
                          <a:solidFill>
                            <a:schemeClr val="tx1"/>
                          </a:solidFill>
                          <a:latin typeface="KG Summer Storm Smooth"/>
                          <a:ea typeface="MJAreYouSirius"/>
                        </a:rPr>
                        <a:t>Activities to Complete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746781"/>
                  </a:ext>
                </a:extLst>
              </a:tr>
              <a:tr h="187700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KG Summer Storm Smooth"/>
                          <a:ea typeface="MJAreYouSirius"/>
                        </a:rPr>
                        <a:t>Math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A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q"/>
                      </a:pP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ea typeface="MJAreYouSirius"/>
                          <a:cs typeface="+mn-cs"/>
                          <a:hlinkClick r:id="rId3"/>
                        </a:rPr>
                        <a:t>Freckle Math</a:t>
                      </a: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ea typeface="MJAreYouSirius"/>
                          <a:cs typeface="+mn-cs"/>
                        </a:rPr>
                        <a:t> (10-20 minutes)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en-US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/>
                        <a:ea typeface="MJAreYouSirius"/>
                        <a:cs typeface="+mn-cs"/>
                      </a:endParaRPr>
                    </a:p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q"/>
                      </a:pP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ea typeface="MJAreYouSirius"/>
                          <a:cs typeface="+mn-cs"/>
                        </a:rPr>
                        <a:t>Go to </a:t>
                      </a: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ea typeface="MJAreYouSirius"/>
                          <a:cs typeface="+mn-cs"/>
                          <a:hlinkClick r:id="rId4"/>
                        </a:rPr>
                        <a:t>Think Central</a:t>
                      </a: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ea typeface="MJAreYouSirius"/>
                          <a:cs typeface="+mn-cs"/>
                        </a:rPr>
                        <a:t>.  Do the following activities: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ea typeface="MJAreYouSirius"/>
                          <a:cs typeface="+mn-cs"/>
                        </a:rPr>
                        <a:t>           _____watch Math on the Spot 12.2 Video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ea typeface="MJAreYouSirius"/>
                          <a:cs typeface="+mn-cs"/>
                        </a:rPr>
                        <a:t>           _____</a:t>
                      </a:r>
                      <a:r>
                        <a:rPr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ea typeface="MJAreYouSirius"/>
                          <a:cs typeface="+mn-cs"/>
                        </a:rPr>
                        <a:t>*</a:t>
                      </a: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ea typeface="MJAreYouSirius"/>
                          <a:cs typeface="+mn-cs"/>
                        </a:rPr>
                        <a:t>ISE 12.2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ea typeface="MJAreYouSirius"/>
                          <a:cs typeface="+mn-cs"/>
                        </a:rPr>
                        <a:t>           _____</a:t>
                      </a:r>
                      <a:r>
                        <a:rPr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ea typeface="MJAreYouSirius"/>
                          <a:cs typeface="+mn-cs"/>
                        </a:rPr>
                        <a:t>*</a:t>
                      </a: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ea typeface="MJAreYouSirius"/>
                          <a:cs typeface="+mn-cs"/>
                        </a:rPr>
                        <a:t>Personal Math Trainer  12.2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</a:rPr>
                        <a:t>*this is a PowerSchool assignment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endParaRPr lang="en-US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/>
                        <a:ea typeface="MJAreYouSirius"/>
                        <a:cs typeface="+mn-cs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670125"/>
                  </a:ext>
                </a:extLst>
              </a:tr>
              <a:tr h="16970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KG Summer Storm Smooth"/>
                          <a:ea typeface="MJAreYouSirius"/>
                        </a:rPr>
                        <a:t>Science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KG Summer Storm Smooth"/>
                        <a:ea typeface="MJAreYouSirius"/>
                        <a:cs typeface="+mn-cs"/>
                      </a:endParaRPr>
                    </a:p>
                    <a:p>
                      <a:pPr algn="ctr"/>
                      <a:endParaRPr lang="en-US" sz="1800" dirty="0">
                        <a:latin typeface="KG Summer Storm Smooth" panose="02000000000000000000" pitchFamily="2" charset="77"/>
                        <a:ea typeface="MJAreYouSirius" panose="02000603000000000000" pitchFamily="2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</a:rPr>
                        <a:t>Go to </a:t>
                      </a: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hlinkClick r:id="rId5"/>
                        </a:rPr>
                        <a:t>StemScopes</a:t>
                      </a:r>
                      <a:endParaRPr lang="en-US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/>
                      </a:endParaRP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/>
                      </a:endParaRPr>
                    </a:p>
                    <a:p>
                      <a:pPr marL="285750" marR="0" lvl="0" indent="-28575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</a:rPr>
                        <a:t>*Watch Content video called “What Killed the Dinosaurs”.  Make sure you answer the questions!</a:t>
                      </a:r>
                    </a:p>
                    <a:p>
                      <a:pPr marL="285750" marR="0" lvl="0" indent="-28575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</a:rPr>
                        <a:t>*Complete “Hiking Trip”</a:t>
                      </a:r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en-US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/>
                      </a:endParaRPr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</a:rPr>
                        <a:t>*this is a PowerSchool assignment</a:t>
                      </a:r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en-US" sz="14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/>
                      </a:endParaRPr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en-US" sz="14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7094"/>
                  </a:ext>
                </a:extLst>
              </a:tr>
              <a:tr h="16970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KG Summer Storm Smooth" panose="02000000000000000000" pitchFamily="2" charset="77"/>
                          <a:ea typeface="MJAreYouSirius" panose="02000603000000000000" pitchFamily="2" charset="0"/>
                        </a:rPr>
                        <a:t>ZOOm Meeting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</a:rPr>
                        <a:t>We are going to have our first Zoom meeting today at 10:00.  If you can make it, bring one item to “Show and Tell” to our class.  I’m looking forward to seeing your all!!!  I emailed the directions to your parents.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/>
                      </a:endParaRP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400" b="1" i="0" u="sng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</a:rPr>
                        <a:t>10:00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841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FB56B8C-8F1D-491A-9858-A15C95A1CC7D}"/>
              </a:ext>
            </a:extLst>
          </p:cNvPr>
          <p:cNvSpPr txBox="1"/>
          <p:nvPr/>
        </p:nvSpPr>
        <p:spPr>
          <a:xfrm>
            <a:off x="239340" y="909378"/>
            <a:ext cx="7462997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8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JSleepSweetly"/>
                <a:ea typeface="MJSleepSweetly"/>
              </a:rPr>
              <a:t>Wednesday 5/6/20 </a:t>
            </a:r>
            <a:endParaRPr lang="en-US" sz="480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JSleepSweetly" panose="02000603000000000000" pitchFamily="2" charset="0"/>
              <a:ea typeface="MJSleepSweetl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280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BB2A09A1-07C5-4E19-8E21-F6918513A7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104769"/>
              </p:ext>
            </p:extLst>
          </p:nvPr>
        </p:nvGraphicFramePr>
        <p:xfrm>
          <a:off x="239340" y="1740376"/>
          <a:ext cx="7293720" cy="7937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100">
                  <a:extLst>
                    <a:ext uri="{9D8B030D-6E8A-4147-A177-3AD203B41FA5}">
                      <a16:colId xmlns:a16="http://schemas.microsoft.com/office/drawing/2014/main" val="1574818070"/>
                    </a:ext>
                  </a:extLst>
                </a:gridCol>
                <a:gridCol w="4969620">
                  <a:extLst>
                    <a:ext uri="{9D8B030D-6E8A-4147-A177-3AD203B41FA5}">
                      <a16:colId xmlns:a16="http://schemas.microsoft.com/office/drawing/2014/main" val="577556384"/>
                    </a:ext>
                  </a:extLst>
                </a:gridCol>
              </a:tblGrid>
              <a:tr h="423280"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>
                          <a:solidFill>
                            <a:schemeClr val="tx1"/>
                          </a:solidFill>
                          <a:latin typeface="KG Summer Storm Smooth"/>
                          <a:ea typeface="MJAreYouSirius"/>
                        </a:rPr>
                        <a:t>Subjects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>
                          <a:solidFill>
                            <a:schemeClr val="tx1"/>
                          </a:solidFill>
                          <a:latin typeface="KG Summer Storm Smooth"/>
                          <a:ea typeface="MJAreYouSirius"/>
                        </a:rPr>
                        <a:t>Activities to Complete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746781"/>
                  </a:ext>
                </a:extLst>
              </a:tr>
              <a:tr h="220939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KG Summer Storm Smooth"/>
                          <a:ea typeface="MJAreYouSirius"/>
                        </a:rPr>
                        <a:t>ELA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KG Summer Storm Smooth"/>
                        <a:ea typeface="MJAreYouSirius"/>
                        <a:cs typeface="+mn-cs"/>
                      </a:endParaRPr>
                    </a:p>
                    <a:p>
                      <a:pPr algn="ctr"/>
                      <a:endParaRPr lang="en-US" sz="1800" dirty="0">
                        <a:latin typeface="KG Summer Storm Smooth" panose="02000000000000000000" pitchFamily="2" charset="77"/>
                        <a:ea typeface="MJAreYouSirius" panose="02000603000000000000" pitchFamily="2" charset="0"/>
                      </a:endParaRPr>
                    </a:p>
                    <a:p>
                      <a:pPr algn="ctr"/>
                      <a:endParaRPr lang="en-US" sz="1800" dirty="0">
                        <a:latin typeface="KG Summer Storm Smooth" panose="02000000000000000000" pitchFamily="2" charset="77"/>
                        <a:ea typeface="MJAreYouSirius" panose="02000603000000000000" pitchFamily="2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A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q"/>
                      </a:pP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hlinkClick r:id="rId3"/>
                        </a:rPr>
                        <a:t>Freckle ELA</a:t>
                      </a: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</a:rPr>
                        <a:t> (10-20 minutes)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en-US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/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q"/>
                      </a:pP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</a:rPr>
                        <a:t>*Go on Teams and find the assignment “Vocabulary Worksheet”.  Complete the worksheet and turn in.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en-US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/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q"/>
                      </a:pP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</a:rPr>
                        <a:t>*Go on Teams and find the assignment “Point of View”.  Complete the worksheet and turn in.</a:t>
                      </a:r>
                    </a:p>
                    <a:p>
                      <a:pPr marL="285750" marR="0" lvl="0" indent="-28575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en-US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/>
                      </a:endParaRP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</a:rPr>
                        <a:t>*this is a PowerSchool assignment</a:t>
                      </a:r>
                      <a:endParaRPr lang="en-US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en-US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086807"/>
                  </a:ext>
                </a:extLst>
              </a:tr>
              <a:tr h="14789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KG Summer Storm Smooth" panose="02000000000000000000" pitchFamily="2" charset="77"/>
                          <a:ea typeface="MJAreYouSirius" panose="02000603000000000000" pitchFamily="2" charset="0"/>
                        </a:rPr>
                        <a:t>Vocabulary words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anose="020B0502020202020204" pitchFamily="34" charset="0"/>
                        </a:rPr>
                        <a:t>Vocabulary Words:  recycle, project, dripping, carton, complicated, pollution, rubbish, hardly, shade, global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 panose="020B0502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236366"/>
                  </a:ext>
                </a:extLst>
              </a:tr>
              <a:tr h="155202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KG Summer Storm Smooth" panose="02000000000000000000" pitchFamily="2" charset="77"/>
                          <a:ea typeface="MJAreYouSirius" panose="02000603000000000000" pitchFamily="2" charset="0"/>
                        </a:rPr>
                        <a:t>Social studies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</a:rPr>
                        <a:t>Go on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hlinkClick r:id="rId4"/>
                        </a:rPr>
                        <a:t>Pearson Realize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</a:rPr>
                        <a:t> and click on Schimke 3 to find assignments.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/>
                      </a:endParaRP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/>
                      </a:endParaRPr>
                    </a:p>
                    <a:p>
                      <a:pPr marL="285750" marR="0" lvl="0" indent="-28575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</a:rPr>
                        <a:t>Read Lesson 2 Being a Good Citizen</a:t>
                      </a:r>
                    </a:p>
                    <a:p>
                      <a:pPr marL="285750" marR="0" lvl="0" indent="-28575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</a:rPr>
                        <a:t>*Then take the lesson quiz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/>
                      </a:endParaRP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</a:rPr>
                        <a:t>*this is a PowerSchool assignment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25606"/>
                  </a:ext>
                </a:extLst>
              </a:tr>
              <a:tr h="155202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KG Summer Storm Smooth" panose="02000000000000000000" pitchFamily="2" charset="77"/>
                          <a:ea typeface="MJAreYouSirius" panose="02000603000000000000" pitchFamily="2" charset="0"/>
                        </a:rPr>
                        <a:t>SONG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</a:rPr>
                        <a:t>Go on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hlinkClick r:id="rId4"/>
                        </a:rPr>
                        <a:t>Pearson Realize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</a:rPr>
                        <a:t> and click on Schimke 3 to find assignments.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/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</a:rPr>
                        <a:t>Listen to the two songs:  “What You Need, What You Want” and “Citizenship is Simple.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/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</a:rPr>
                        <a:t>Then go on Teams and find the worksheet “Song Compare”.  Complete and TURN IN.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15195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FB56B8C-8F1D-491A-9858-A15C95A1CC7D}"/>
              </a:ext>
            </a:extLst>
          </p:cNvPr>
          <p:cNvSpPr txBox="1"/>
          <p:nvPr/>
        </p:nvSpPr>
        <p:spPr>
          <a:xfrm>
            <a:off x="239340" y="909378"/>
            <a:ext cx="7462997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8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JSleepSweetly"/>
                <a:ea typeface="MJSleepSweetly"/>
              </a:rPr>
              <a:t>Thursday 5/7/20 </a:t>
            </a:r>
            <a:endParaRPr lang="en-US" sz="480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JSleepSweetly" panose="02000603000000000000" pitchFamily="2" charset="0"/>
              <a:ea typeface="MJSleepSweetl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645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BB2A09A1-07C5-4E19-8E21-F6918513A7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801237"/>
              </p:ext>
            </p:extLst>
          </p:nvPr>
        </p:nvGraphicFramePr>
        <p:xfrm>
          <a:off x="239340" y="2397601"/>
          <a:ext cx="7293717" cy="7504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199">
                  <a:extLst>
                    <a:ext uri="{9D8B030D-6E8A-4147-A177-3AD203B41FA5}">
                      <a16:colId xmlns:a16="http://schemas.microsoft.com/office/drawing/2014/main" val="1574818070"/>
                    </a:ext>
                  </a:extLst>
                </a:gridCol>
                <a:gridCol w="4931518">
                  <a:extLst>
                    <a:ext uri="{9D8B030D-6E8A-4147-A177-3AD203B41FA5}">
                      <a16:colId xmlns:a16="http://schemas.microsoft.com/office/drawing/2014/main" val="577556384"/>
                    </a:ext>
                  </a:extLst>
                </a:gridCol>
              </a:tblGrid>
              <a:tr h="433387"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>
                          <a:solidFill>
                            <a:schemeClr val="tx1"/>
                          </a:solidFill>
                          <a:latin typeface="KG Summer Storm Smooth"/>
                          <a:ea typeface="MJAreYouSirius"/>
                        </a:rPr>
                        <a:t>Subjects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>
                          <a:solidFill>
                            <a:schemeClr val="tx1"/>
                          </a:solidFill>
                          <a:latin typeface="KG Summer Storm Smooth"/>
                          <a:ea typeface="MJAreYouSirius"/>
                        </a:rPr>
                        <a:t>Activities to Complete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746781"/>
                  </a:ext>
                </a:extLst>
              </a:tr>
              <a:tr h="327502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KG Summer Storm Smooth"/>
                        <a:ea typeface="MJAreYouSirius"/>
                      </a:endParaRPr>
                    </a:p>
                    <a:p>
                      <a:pPr algn="ctr"/>
                      <a:r>
                        <a:rPr lang="en-US" sz="1800" dirty="0">
                          <a:latin typeface="KG Summer Storm Smooth"/>
                          <a:ea typeface="MJAreYouSirius"/>
                        </a:rPr>
                        <a:t>ELA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KG Summer Storm Smooth"/>
                        <a:ea typeface="MJAreYouSirius"/>
                        <a:cs typeface="+mn-cs"/>
                      </a:endParaRPr>
                    </a:p>
                    <a:p>
                      <a:pPr algn="ctr"/>
                      <a:endParaRPr lang="en-US" sz="1800" dirty="0">
                        <a:latin typeface="KG Summer Storm Smooth" panose="02000000000000000000" pitchFamily="2" charset="77"/>
                        <a:ea typeface="MJAreYouSirius" panose="02000603000000000000" pitchFamily="2" charset="0"/>
                      </a:endParaRPr>
                    </a:p>
                    <a:p>
                      <a:pPr algn="ctr"/>
                      <a:endParaRPr lang="en-US" sz="1800" dirty="0">
                        <a:latin typeface="KG Summer Storm Smooth" panose="02000000000000000000" pitchFamily="2" charset="77"/>
                        <a:ea typeface="MJAreYouSirius" panose="02000603000000000000" pitchFamily="2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A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q"/>
                      </a:pPr>
                      <a:r>
                        <a:rPr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ea typeface="MJAreYouSirius"/>
                          <a:cs typeface="+mn-cs"/>
                        </a:rPr>
                        <a:t>Nothing new because it is Catch Up Friday</a:t>
                      </a:r>
                    </a:p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q"/>
                      </a:pPr>
                      <a:endParaRPr lang="en-US" sz="14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/>
                        <a:ea typeface="MJAreYouSirius"/>
                        <a:cs typeface="+mn-cs"/>
                      </a:endParaRPr>
                    </a:p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q"/>
                      </a:pP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ea typeface="MJAreYouSirius"/>
                          <a:cs typeface="+mn-cs"/>
                        </a:rPr>
                        <a:t>You could still silent read today.  Read a book of you have at home or find something new on </a:t>
                      </a: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ea typeface="MJAreYouSirius"/>
                          <a:cs typeface="+mn-cs"/>
                          <a:hlinkClick r:id="rId3"/>
                        </a:rPr>
                        <a:t>Epic!</a:t>
                      </a:r>
                      <a:endParaRPr lang="en-US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/>
                        <a:ea typeface="MJAreYouSirius"/>
                        <a:cs typeface="+mn-cs"/>
                      </a:endParaRP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en-US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/>
                        <a:ea typeface="MJAreYouSirius"/>
                        <a:cs typeface="+mn-cs"/>
                      </a:endParaRP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en-US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/>
                        <a:ea typeface="MJAreYouSirius"/>
                        <a:cs typeface="+mn-cs"/>
                      </a:endParaRP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en-US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/>
                        <a:ea typeface="MJAreYouSirius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086807"/>
                  </a:ext>
                </a:extLst>
              </a:tr>
              <a:tr h="19813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KG Summer Storm Smooth"/>
                          <a:ea typeface="MJAreYouSirius"/>
                        </a:rPr>
                        <a:t>Math</a:t>
                      </a:r>
                    </a:p>
                    <a:p>
                      <a:pPr algn="ctr"/>
                      <a:endParaRPr lang="en-US" sz="1800" dirty="0">
                        <a:latin typeface="KG Summer Storm Smooth"/>
                        <a:ea typeface="MJAreYouSiriu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A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q"/>
                      </a:pPr>
                      <a:r>
                        <a:rPr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ea typeface="MJAreYouSirius"/>
                          <a:cs typeface="+mn-cs"/>
                        </a:rPr>
                        <a:t>Nothing new because it is Catch Up Friday</a:t>
                      </a:r>
                    </a:p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q"/>
                      </a:pPr>
                      <a:endParaRPr lang="en-US" sz="14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/>
                        <a:ea typeface="MJAreYouSirius"/>
                        <a:cs typeface="+mn-cs"/>
                      </a:endParaRPr>
                    </a:p>
                    <a:p>
                      <a:pPr marL="285750" marR="0" lvl="0" indent="-28575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q"/>
                        <a:tabLst/>
                        <a:defRPr/>
                      </a:pP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ea typeface="MJAreYouSirius"/>
                          <a:cs typeface="+mn-cs"/>
                        </a:rPr>
                        <a:t>You could go on Freckle and/or </a:t>
                      </a: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ea typeface="MJAreYouSirius"/>
                          <a:cs typeface="+mn-cs"/>
                          <a:hlinkClick r:id="rId4"/>
                        </a:rPr>
                        <a:t>Prodigy</a:t>
                      </a: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ea typeface="MJAreYouSirius"/>
                          <a:cs typeface="+mn-cs"/>
                        </a:rPr>
                        <a:t> to practice your math facts if you want.</a:t>
                      </a:r>
                    </a:p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q"/>
                      </a:pPr>
                      <a:endParaRPr lang="en-US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/>
                        <a:ea typeface="MJAreYouSirius"/>
                        <a:cs typeface="+mn-cs"/>
                      </a:endParaRP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en-US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/>
                        <a:ea typeface="MJAreYouSirius"/>
                        <a:cs typeface="+mn-cs"/>
                      </a:endParaRP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en-US" sz="14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entury Gothic"/>
                        <a:ea typeface="MJAreYouSirius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670125"/>
                  </a:ext>
                </a:extLst>
              </a:tr>
              <a:tr h="1438275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KG Summer Storm Smooth"/>
                        <a:ea typeface="MJAreYouSirius"/>
                      </a:endParaRPr>
                    </a:p>
                    <a:p>
                      <a:pPr algn="ctr"/>
                      <a:r>
                        <a:rPr lang="en-US" sz="1800" dirty="0">
                          <a:latin typeface="KG Summer Storm Smooth"/>
                          <a:ea typeface="MJAreYouSirius"/>
                        </a:rPr>
                        <a:t>Catch up day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KG Summer Storm Smooth"/>
                        <a:ea typeface="MJAreYouSirius"/>
                        <a:cs typeface="+mn-cs"/>
                      </a:endParaRPr>
                    </a:p>
                    <a:p>
                      <a:pPr algn="ctr"/>
                      <a:endParaRPr lang="en-US" sz="1800" dirty="0">
                        <a:latin typeface="KG Summer Storm Smooth" panose="02000000000000000000" pitchFamily="2" charset="77"/>
                        <a:ea typeface="MJAreYouSirius" panose="02000603000000000000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A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q"/>
                        <a:tabLst/>
                        <a:defRPr/>
                      </a:pPr>
                      <a:r>
                        <a:rPr lang="en-US" sz="1400" dirty="0">
                          <a:latin typeface="Century Gothic"/>
                        </a:rPr>
                        <a:t>This is your time to catch up on activities from this week. </a:t>
                      </a:r>
                      <a:r>
                        <a:rPr lang="en-US" sz="1800" b="1" i="0" u="sng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ea typeface="MJAreYouSirius"/>
                          <a:cs typeface="+mn-cs"/>
                        </a:rPr>
                        <a:t>Make sure you have all work completed, especially the *activities which will be added to PowerSchool.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en-US" sz="1400" dirty="0">
                        <a:latin typeface="Century Gothic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q"/>
                      </a:pPr>
                      <a:r>
                        <a:rPr lang="en-US" sz="1400" dirty="0">
                          <a:latin typeface="Century Gothic"/>
                        </a:rPr>
                        <a:t>If you had trouble with any skills from this week, please let me know.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q"/>
                      </a:pPr>
                      <a:endParaRPr lang="en-US" sz="1400" dirty="0">
                        <a:latin typeface="Century Gothic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q"/>
                      </a:pPr>
                      <a:r>
                        <a:rPr lang="en-US" sz="1400" dirty="0">
                          <a:latin typeface="Century Gothic"/>
                        </a:rPr>
                        <a:t>You can always work on your typing skills on </a:t>
                      </a:r>
                      <a:r>
                        <a:rPr lang="en-US" sz="1400" dirty="0">
                          <a:latin typeface="Century Gothic"/>
                          <a:hlinkClick r:id="rId5"/>
                        </a:rPr>
                        <a:t>www.typing.com</a:t>
                      </a:r>
                      <a:r>
                        <a:rPr lang="en-US" sz="1400" dirty="0">
                          <a:latin typeface="Century Gothic"/>
                        </a:rPr>
                        <a:t> 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q"/>
                      </a:pPr>
                      <a:endParaRPr lang="en-US" sz="1400" dirty="0">
                        <a:latin typeface="Century Gothic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en-US" sz="1400" dirty="0">
                        <a:latin typeface="Century Gothic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en-US" sz="1400" dirty="0">
                        <a:latin typeface="Century Gothic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en-US" sz="1400" dirty="0">
                        <a:latin typeface="Century Gothic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q"/>
                      </a:pPr>
                      <a:endParaRPr lang="en-US" sz="1400" dirty="0">
                        <a:latin typeface="Century Gothic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en-US" sz="1400" dirty="0">
                        <a:latin typeface="Century Gothic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en-US" sz="1400" dirty="0">
                        <a:latin typeface="Century Gothic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709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FB56B8C-8F1D-491A-9858-A15C95A1CC7D}"/>
              </a:ext>
            </a:extLst>
          </p:cNvPr>
          <p:cNvSpPr txBox="1"/>
          <p:nvPr/>
        </p:nvSpPr>
        <p:spPr>
          <a:xfrm>
            <a:off x="0" y="1203593"/>
            <a:ext cx="7462997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8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JSleepSweetly"/>
                <a:ea typeface="MJSleepSweetly"/>
              </a:rPr>
              <a:t>Friday 5/8/20 </a:t>
            </a:r>
            <a:endParaRPr lang="en-US" sz="480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JSleepSweetly" panose="02000603000000000000" pitchFamily="2" charset="0"/>
              <a:ea typeface="MJSleepSweetly" panose="02000603000000000000" pitchFamily="2" charset="0"/>
            </a:endParaRPr>
          </a:p>
        </p:txBody>
      </p:sp>
      <p:pic>
        <p:nvPicPr>
          <p:cNvPr id="5" name="Picture 4" descr="A picture containing sitting, bottle, table, black&#10;&#10;Description automatically generated">
            <a:extLst>
              <a:ext uri="{FF2B5EF4-FFF2-40B4-BE49-F238E27FC236}">
                <a16:creationId xmlns:a16="http://schemas.microsoft.com/office/drawing/2014/main" id="{68CEA7A4-C8E0-403F-B1FB-A590EE1B95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43719" y="7068961"/>
            <a:ext cx="867013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56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3001D011222D4D8C92F0EBB6927907" ma:contentTypeVersion="8" ma:contentTypeDescription="Create a new document." ma:contentTypeScope="" ma:versionID="4837d169a696337d94c08d4732995c3c">
  <xsd:schema xmlns:xsd="http://www.w3.org/2001/XMLSchema" xmlns:xs="http://www.w3.org/2001/XMLSchema" xmlns:p="http://schemas.microsoft.com/office/2006/metadata/properties" xmlns:ns3="baf951c2-6dfb-4702-8f99-1b5fef816f3d" targetNamespace="http://schemas.microsoft.com/office/2006/metadata/properties" ma:root="true" ma:fieldsID="d4e830fbeace28dc39b2d161669851ab" ns3:_="">
    <xsd:import namespace="baf951c2-6dfb-4702-8f99-1b5fef816f3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f951c2-6dfb-4702-8f99-1b5fef816f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E51EB8-EAF4-48DF-9917-C212670168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f951c2-6dfb-4702-8f99-1b5fef816f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F84D0B-47ED-432B-9E86-D1C837398A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A703D6-491D-4714-8C8F-664F59844CB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37921</TotalTime>
  <Words>965</Words>
  <Application>Microsoft Office PowerPoint</Application>
  <PresentationFormat>Custom</PresentationFormat>
  <Paragraphs>163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MJSleepSweetly</vt:lpstr>
      <vt:lpstr>PBPerfectLatte</vt:lpstr>
      <vt:lpstr>PBPeppermintMocha</vt:lpstr>
      <vt:lpstr>Arial</vt:lpstr>
      <vt:lpstr>KG Summer Storm Smooth</vt:lpstr>
      <vt:lpstr>Calibri Light</vt:lpstr>
      <vt:lpstr>Calibri</vt:lpstr>
      <vt:lpstr>Wingdings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Ashlyn Ellsworth</dc:creator>
  <cp:lastModifiedBy>Tracey Schimke</cp:lastModifiedBy>
  <cp:revision>85</cp:revision>
  <cp:lastPrinted>2020-02-28T20:48:54Z</cp:lastPrinted>
  <dcterms:created xsi:type="dcterms:W3CDTF">2016-06-16T06:24:03Z</dcterms:created>
  <dcterms:modified xsi:type="dcterms:W3CDTF">2020-05-04T00:29:17Z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0x010100413001D011222D4D8C92F0EBB6927907</vt:lpwstr>
  </property>
</Properties>
</file>