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4"/>
  </p:sldMasterIdLst>
  <p:notesMasterIdLst>
    <p:notesMasterId r:id="rId12"/>
  </p:notesMasterIdLst>
  <p:sldIdLst>
    <p:sldId id="522" r:id="rId5"/>
    <p:sldId id="519" r:id="rId6"/>
    <p:sldId id="514" r:id="rId7"/>
    <p:sldId id="515" r:id="rId8"/>
    <p:sldId id="516" r:id="rId9"/>
    <p:sldId id="521" r:id="rId10"/>
    <p:sldId id="520" r:id="rId11"/>
  </p:sldIdLst>
  <p:sldSz cx="7772400" cy="10058400"/>
  <p:notesSz cx="7019925" cy="9305925"/>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Gothic" panose="020B0502020202020204" pitchFamily="34" charset="0"/>
      <p:regular r:id="rId19"/>
      <p:bold r:id="rId20"/>
      <p:italic r:id="rId21"/>
      <p:boldItalic r:id="rId22"/>
    </p:embeddedFont>
    <p:embeddedFont>
      <p:font typeface="Comic Sans MS" panose="030F0702030302020204" pitchFamily="66" charset="0"/>
      <p:regular r:id="rId23"/>
      <p:bold r:id="rId24"/>
      <p:italic r:id="rId25"/>
      <p:boldItalic r:id="rId26"/>
    </p:embeddedFont>
    <p:embeddedFont>
      <p:font typeface="KG Summer Storm Smooth" panose="020B0604020202020204" charset="0"/>
      <p:regular r:id="rId27"/>
    </p:embeddedFont>
    <p:embeddedFont>
      <p:font typeface="MJSleepSweetly" panose="020B0604020202020204" charset="0"/>
      <p:regular r:id="rId28"/>
    </p:embeddedFont>
    <p:embeddedFont>
      <p:font typeface="PBPeppermintMocha" panose="02000603000000000000" pitchFamily="2" charset="0"/>
      <p:regular r:id="rId29"/>
    </p:embeddedFont>
    <p:embeddedFont>
      <p:font typeface="PBPerfectLatte" panose="02000603000000000000" pitchFamily="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F7BD"/>
    <a:srgbClr val="FAC6E7"/>
    <a:srgbClr val="CDFAFF"/>
    <a:srgbClr val="E6E6E6"/>
    <a:srgbClr val="A9FBBD"/>
    <a:srgbClr val="DDA6F0"/>
    <a:srgbClr val="A1EBFC"/>
    <a:srgbClr val="6AD6F0"/>
    <a:srgbClr val="B6FCE6"/>
    <a:srgbClr val="FDE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5" autoAdjust="0"/>
  </p:normalViewPr>
  <p:slideViewPr>
    <p:cSldViewPr snapToGrid="0">
      <p:cViewPr>
        <p:scale>
          <a:sx n="76" d="100"/>
          <a:sy n="76" d="100"/>
        </p:scale>
        <p:origin x="1560" y="-16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41650" cy="466725"/>
          </a:xfrm>
          <a:prstGeom prst="rect">
            <a:avLst/>
          </a:prstGeom>
        </p:spPr>
        <p:txBody>
          <a:bodyPr vert="horz" lIns="91422" tIns="45712" rIns="91422" bIns="45712" rtlCol="0"/>
          <a:lstStyle>
            <a:lvl1pPr algn="l">
              <a:defRPr sz="1200"/>
            </a:lvl1pPr>
          </a:lstStyle>
          <a:p>
            <a:endParaRPr lang="en-US" dirty="0"/>
          </a:p>
        </p:txBody>
      </p:sp>
      <p:sp>
        <p:nvSpPr>
          <p:cNvPr id="3" name="Date Placeholder 2"/>
          <p:cNvSpPr>
            <a:spLocks noGrp="1"/>
          </p:cNvSpPr>
          <p:nvPr>
            <p:ph type="dt" idx="1"/>
          </p:nvPr>
        </p:nvSpPr>
        <p:spPr>
          <a:xfrm>
            <a:off x="3976688" y="4"/>
            <a:ext cx="3041650" cy="466725"/>
          </a:xfrm>
          <a:prstGeom prst="rect">
            <a:avLst/>
          </a:prstGeom>
        </p:spPr>
        <p:txBody>
          <a:bodyPr vert="horz" lIns="91422" tIns="45712" rIns="91422" bIns="45712" rtlCol="0"/>
          <a:lstStyle>
            <a:lvl1pPr algn="r">
              <a:defRPr sz="1200"/>
            </a:lvl1pPr>
          </a:lstStyle>
          <a:p>
            <a:fld id="{D21D472E-BFC0-43A9-8BE0-A499724576B4}" type="datetimeFigureOut">
              <a:rPr lang="en-US" smtClean="0"/>
              <a:t>4/7/2020</a:t>
            </a:fld>
            <a:endParaRPr lang="en-US" dirty="0"/>
          </a:p>
        </p:txBody>
      </p:sp>
      <p:sp>
        <p:nvSpPr>
          <p:cNvPr id="4" name="Slide Image Placeholder 3"/>
          <p:cNvSpPr>
            <a:spLocks noGrp="1" noRot="1" noChangeAspect="1"/>
          </p:cNvSpPr>
          <p:nvPr>
            <p:ph type="sldImg" idx="2"/>
          </p:nvPr>
        </p:nvSpPr>
        <p:spPr>
          <a:xfrm>
            <a:off x="2297113" y="1163638"/>
            <a:ext cx="2425700" cy="3140075"/>
          </a:xfrm>
          <a:prstGeom prst="rect">
            <a:avLst/>
          </a:prstGeom>
          <a:noFill/>
          <a:ln w="12700">
            <a:solidFill>
              <a:prstClr val="black"/>
            </a:solidFill>
          </a:ln>
        </p:spPr>
        <p:txBody>
          <a:bodyPr vert="horz" lIns="91422" tIns="45712" rIns="91422" bIns="45712" rtlCol="0" anchor="ctr"/>
          <a:lstStyle/>
          <a:p>
            <a:endParaRPr lang="en-US" dirty="0"/>
          </a:p>
        </p:txBody>
      </p:sp>
      <p:sp>
        <p:nvSpPr>
          <p:cNvPr id="5" name="Notes Placeholder 4"/>
          <p:cNvSpPr>
            <a:spLocks noGrp="1"/>
          </p:cNvSpPr>
          <p:nvPr>
            <p:ph type="body" sz="quarter" idx="3"/>
          </p:nvPr>
        </p:nvSpPr>
        <p:spPr>
          <a:xfrm>
            <a:off x="701675" y="4478342"/>
            <a:ext cx="5616575" cy="3663950"/>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4"/>
            <a:ext cx="3041650" cy="466725"/>
          </a:xfrm>
          <a:prstGeom prst="rect">
            <a:avLst/>
          </a:prstGeom>
        </p:spPr>
        <p:txBody>
          <a:bodyPr vert="horz" lIns="91422" tIns="45712" rIns="91422"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688" y="8839204"/>
            <a:ext cx="3041650" cy="466725"/>
          </a:xfrm>
          <a:prstGeom prst="rect">
            <a:avLst/>
          </a:prstGeom>
        </p:spPr>
        <p:txBody>
          <a:bodyPr vert="horz" lIns="91422" tIns="45712" rIns="91422" bIns="45712" rtlCol="0" anchor="b"/>
          <a:lstStyle>
            <a:lvl1pPr algn="r">
              <a:defRPr sz="1200"/>
            </a:lvl1pPr>
          </a:lstStyle>
          <a:p>
            <a:fld id="{421384D2-182C-4BB5-BCA1-AA288B120D4E}" type="slidenum">
              <a:rPr lang="en-US" smtClean="0"/>
              <a:t>‹#›</a:t>
            </a:fld>
            <a:endParaRPr lang="en-US" dirty="0"/>
          </a:p>
        </p:txBody>
      </p:sp>
    </p:spTree>
    <p:extLst>
      <p:ext uri="{BB962C8B-B14F-4D97-AF65-F5344CB8AC3E}">
        <p14:creationId xmlns:p14="http://schemas.microsoft.com/office/powerpoint/2010/main" val="409306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21384D2-182C-4BB5-BCA1-AA288B120D4E}" type="slidenum">
              <a:rPr lang="en-US" smtClean="0"/>
              <a:t>1</a:t>
            </a:fld>
            <a:endParaRPr lang="en-US" dirty="0"/>
          </a:p>
        </p:txBody>
      </p:sp>
    </p:spTree>
    <p:extLst>
      <p:ext uri="{BB962C8B-B14F-4D97-AF65-F5344CB8AC3E}">
        <p14:creationId xmlns:p14="http://schemas.microsoft.com/office/powerpoint/2010/main" val="362213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21384D2-182C-4BB5-BCA1-AA288B120D4E}" type="slidenum">
              <a:rPr lang="en-US" smtClean="0"/>
              <a:t>3</a:t>
            </a:fld>
            <a:endParaRPr lang="en-US" dirty="0"/>
          </a:p>
        </p:txBody>
      </p:sp>
    </p:spTree>
    <p:extLst>
      <p:ext uri="{BB962C8B-B14F-4D97-AF65-F5344CB8AC3E}">
        <p14:creationId xmlns:p14="http://schemas.microsoft.com/office/powerpoint/2010/main" val="12244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207747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29609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9071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9788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9707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4277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8634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41713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626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19644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212250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E935AC5-6E40-184C-AB62-6900A96D2A49}" type="datetimeFigureOut">
              <a:rPr lang="en-US" smtClean="0"/>
              <a:t>4/7/2020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5C9A22D-7F6C-0B4C-A3F4-236D2F539901}" type="slidenum">
              <a:rPr lang="en-US" smtClean="0"/>
              <a:t>‹#›</a:t>
            </a:fld>
            <a:endParaRPr lang="en-US" dirty="0"/>
          </a:p>
        </p:txBody>
      </p:sp>
    </p:spTree>
    <p:extLst>
      <p:ext uri="{BB962C8B-B14F-4D97-AF65-F5344CB8AC3E}">
        <p14:creationId xmlns:p14="http://schemas.microsoft.com/office/powerpoint/2010/main" val="994732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spellingcity.com/" TargetMode="External"/><Relationship Id="rId13" Type="http://schemas.openxmlformats.org/officeDocument/2006/relationships/hyperlink" Target="https://accounts.explorelearning.com/reflex/student" TargetMode="External"/><Relationship Id="rId18" Type="http://schemas.openxmlformats.org/officeDocument/2006/relationships/hyperlink" Target="http://missgoshko.weebly.com/" TargetMode="External"/><Relationship Id="rId3" Type="http://schemas.openxmlformats.org/officeDocument/2006/relationships/hyperlink" Target="https://launchpad.classlink.com/home" TargetMode="External"/><Relationship Id="rId7" Type="http://schemas.openxmlformats.org/officeDocument/2006/relationships/hyperlink" Target="http://www.freckle.com" TargetMode="External"/><Relationship Id="rId12" Type="http://schemas.openxmlformats.org/officeDocument/2006/relationships/hyperlink" Target="https://app.acceleratelearning.com/" TargetMode="External"/><Relationship Id="rId17" Type="http://schemas.openxmlformats.org/officeDocument/2006/relationships/hyperlink" Target="http://www.summithill.org/teacherpage?section=home&amp;teacher=340&amp;page=157" TargetMode="External"/><Relationship Id="rId2" Type="http://schemas.openxmlformats.org/officeDocument/2006/relationships/image" Target="../media/image1.png"/><Relationship Id="rId16" Type="http://schemas.openxmlformats.org/officeDocument/2006/relationships/hyperlink" Target="http://summithill.org/teacherpage?section=home&amp;teacher=340&amp;page=157" TargetMode="External"/><Relationship Id="rId20" Type="http://schemas.openxmlformats.org/officeDocument/2006/relationships/hyperlink" Target="https://summithillorg.sharepoint.com/sites/Quarenteam/Shared%20Documents/Forms/AllItems.aspx?id=%2Fsites%2FQuarenteam%2FShared%20Documents%2FGeneral%2FSocial%20Emotional%20Learning%20Choice%20Board%2Epdf&amp;parent=%2Fsites%2FQuarenteam%2FShared%20Documents%2FGeneral" TargetMode="External"/><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11" Type="http://schemas.openxmlformats.org/officeDocument/2006/relationships/hyperlink" Target="https://www.prodigygame.com/" TargetMode="External"/><Relationship Id="rId5" Type="http://schemas.openxmlformats.org/officeDocument/2006/relationships/hyperlink" Target="mailto:firstname.lastname@shsd161.org" TargetMode="External"/><Relationship Id="rId15" Type="http://schemas.openxmlformats.org/officeDocument/2006/relationships/hyperlink" Target="https://www.facebook.com/Ms-Holes-Art-Class-110956643876921/?view_public_for=110956643876921" TargetMode="External"/><Relationship Id="rId10" Type="http://schemas.openxmlformats.org/officeDocument/2006/relationships/hyperlink" Target="https://jr.brainpop.com/" TargetMode="External"/><Relationship Id="rId19" Type="http://schemas.openxmlformats.org/officeDocument/2006/relationships/hyperlink" Target="http://www.typing.com" TargetMode="External"/><Relationship Id="rId4" Type="http://schemas.openxmlformats.org/officeDocument/2006/relationships/hyperlink" Target="http://www.office.com" TargetMode="External"/><Relationship Id="rId9" Type="http://schemas.openxmlformats.org/officeDocument/2006/relationships/hyperlink" Target="https://nearpod.com/library/" TargetMode="External"/><Relationship Id="rId14" Type="http://schemas.openxmlformats.org/officeDocument/2006/relationships/hyperlink" Target="https://summithillorg.sharepoint.com/sites/djrpe/SitePages/Home.aspx?ct=1586795445864&amp;or=OWA-NT&amp;cid=1a8f93a8-066e-98fa-5278-78db9b22188a&amp;originalPath=aHR0cHM6Ly9zdW1taXRoaWxsb3JnLnNoYXJlcG9pbnQuY29tLzp1Oi9zL2RqcnBlL0VkVHR2M1U4WGFKR3I2VVpEV2FVVnRrQkRQMUQ2VWdwQkNvck1WZnNubXFrSnc_cnRpbWU9WlEyYUJjamYxMG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login.acceleratelearning.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jr.brainpop.com/" TargetMode="External"/><Relationship Id="rId5" Type="http://schemas.openxmlformats.org/officeDocument/2006/relationships/hyperlink" Target="https://www-k6.thinkcentral.com/ePC/logout.do" TargetMode="External"/><Relationship Id="rId4" Type="http://schemas.openxmlformats.org/officeDocument/2006/relationships/hyperlink" Target="http://www.freckle.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etepic.com/app/search" TargetMode="External"/><Relationship Id="rId5" Type="http://schemas.openxmlformats.org/officeDocument/2006/relationships/hyperlink" Target="http://www.spellingcity.com/mlfish" TargetMode="External"/><Relationship Id="rId4" Type="http://schemas.openxmlformats.org/officeDocument/2006/relationships/hyperlink" Target="https://www-k6.thinkcentral.com/ePC/start.d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etepic.com/app/search" TargetMode="External"/><Relationship Id="rId5" Type="http://schemas.openxmlformats.org/officeDocument/2006/relationships/hyperlink" Target="https://login.acceleratelearning.com/" TargetMode="External"/><Relationship Id="rId4" Type="http://schemas.openxmlformats.org/officeDocument/2006/relationships/hyperlink" Target="https://www-k6.thinkcentral.com/ePC/logout.d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flipgrid.com/ce3bddb6" TargetMode="External"/><Relationship Id="rId5" Type="http://schemas.openxmlformats.org/officeDocument/2006/relationships/hyperlink" Target="https://www.getepic.com/app/search" TargetMode="External"/><Relationship Id="rId4" Type="http://schemas.openxmlformats.org/officeDocument/2006/relationships/hyperlink" Target="http://www.spellingcity.com/mlfis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etepic.com/students" TargetMode="External"/><Relationship Id="rId7" Type="http://schemas.openxmlformats.org/officeDocument/2006/relationships/hyperlink" Target="https://opentextbc.ca/abealf1/chapter/tomatoe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typing.com/" TargetMode="External"/><Relationship Id="rId4" Type="http://schemas.openxmlformats.org/officeDocument/2006/relationships/hyperlink" Target="https://sso.prodigygame.com/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324550153"/>
              </p:ext>
            </p:extLst>
          </p:nvPr>
        </p:nvGraphicFramePr>
        <p:xfrm>
          <a:off x="239340" y="162098"/>
          <a:ext cx="7293720" cy="9761220"/>
        </p:xfrm>
        <a:graphic>
          <a:graphicData uri="http://schemas.openxmlformats.org/drawingml/2006/table">
            <a:tbl>
              <a:tblPr firstRow="1" bandRow="1">
                <a:tableStyleId>{5C22544A-7EE6-4342-B048-85BDC9FD1C3A}</a:tableStyleId>
              </a:tblPr>
              <a:tblGrid>
                <a:gridCol w="7293720">
                  <a:extLst>
                    <a:ext uri="{9D8B030D-6E8A-4147-A177-3AD203B41FA5}">
                      <a16:colId xmlns:a16="http://schemas.microsoft.com/office/drawing/2014/main" val="1574818070"/>
                    </a:ext>
                  </a:extLst>
                </a:gridCol>
              </a:tblGrid>
              <a:tr h="8681277">
                <a:tc>
                  <a:txBody>
                    <a:bodyPr/>
                    <a:lstStyle/>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Parents – </a:t>
                      </a: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I hope everything is going more smoothly at home with our Remote Learning.  I’m trying to make things as consistent as possible now, so that your child only has to go to a few websites each week.  I’m sorry some of you are still having issues with clicking links and such.  Please remember that I have no idea which websites work on which device at your home.  I am using my district computer when I make the links, so that’s how I am saving them.</a:t>
                      </a:r>
                    </a:p>
                    <a:p>
                      <a:pPr algn="l"/>
                      <a:endParaRPr lang="en-US" sz="1350" b="1" i="0" u="none" strike="noStrike" kern="1200" cap="none" spc="0" normalizeH="0" baseline="0" noProof="0" dirty="0">
                        <a:ln>
                          <a:noFill/>
                        </a:ln>
                        <a:solidFill>
                          <a:schemeClr val="tx1"/>
                        </a:solidFill>
                        <a:effectLst/>
                        <a:uLnTx/>
                        <a:uFillTx/>
                        <a:latin typeface="Century Gothic" panose="020B0502020202020204" pitchFamily="34" charset="0"/>
                      </a:endParaRP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If you have not done so yet, please send me back the permission form for video meetings.  I will NOT start these yet, but I need to send the list of those who can attend to our special teachers, so they know who can or cannot participate in their video meetings as well.</a:t>
                      </a:r>
                    </a:p>
                    <a:p>
                      <a:pPr algn="l"/>
                      <a:endParaRPr lang="en-US" sz="1350" b="1" i="0" u="none" strike="noStrike" kern="1200" cap="none" spc="0" normalizeH="0" baseline="0" noProof="0" dirty="0">
                        <a:ln>
                          <a:noFill/>
                        </a:ln>
                        <a:solidFill>
                          <a:schemeClr val="tx1"/>
                        </a:solidFill>
                        <a:effectLst/>
                        <a:uLnTx/>
                        <a:uFillTx/>
                        <a:latin typeface="Century Gothic" panose="020B0502020202020204" pitchFamily="34" charset="0"/>
                      </a:endParaRP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All assignments that I have a * by means I am entering those in PowerSchool.  Other activities can be done, but only the ones with a * are the ones I am adding feedback/collected grades on.</a:t>
                      </a:r>
                    </a:p>
                    <a:p>
                      <a:pPr algn="l"/>
                      <a:endParaRPr lang="en-US" sz="1350" b="1" i="0" u="none" strike="noStrike" kern="1200" cap="none" spc="0" normalizeH="0" baseline="0" noProof="0" dirty="0">
                        <a:ln>
                          <a:noFill/>
                        </a:ln>
                        <a:solidFill>
                          <a:schemeClr val="tx1"/>
                        </a:solidFill>
                        <a:effectLst/>
                        <a:uLnTx/>
                        <a:uFillTx/>
                        <a:latin typeface="Century Gothic" panose="020B0502020202020204" pitchFamily="34" charset="0"/>
                      </a:endParaRP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All work is due by Friday each week.  I will put “grades” in either Friday or Saturday.  If your child is missing * assignments, I will send you an email.  But you can see that on PowerSchool as well as I mark those Missing.</a:t>
                      </a: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a:t>
                      </a: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I am here to help.  If there is anything you think of that I can help you with, please let me know.</a:t>
                      </a:r>
                    </a:p>
                    <a:p>
                      <a:pPr algn="ctr"/>
                      <a:endParaRPr lang="en-US" sz="1350" b="1" i="0" u="none" strike="noStrike" kern="1200" cap="none" spc="0" normalizeH="0" baseline="0" noProof="0" dirty="0">
                        <a:ln>
                          <a:noFill/>
                        </a:ln>
                        <a:solidFill>
                          <a:schemeClr val="tx1"/>
                        </a:solidFill>
                        <a:effectLst/>
                        <a:uLnTx/>
                        <a:uFillTx/>
                        <a:latin typeface="Century Gothic" panose="020B0502020202020204" pitchFamily="34" charset="0"/>
                      </a:endParaRPr>
                    </a:p>
                    <a:p>
                      <a:pPr algn="ctr"/>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We’re in This Together</a:t>
                      </a:r>
                    </a:p>
                    <a:p>
                      <a:pPr algn="ctr"/>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Mrs. Schimke</a:t>
                      </a:r>
                    </a:p>
                    <a:p>
                      <a:pPr algn="ctr"/>
                      <a:endParaRPr lang="en-US" sz="1350" b="1" i="0" u="none" strike="noStrike" kern="1200" cap="none" spc="0" normalizeH="0" baseline="0" noProof="0" dirty="0">
                        <a:ln>
                          <a:noFill/>
                        </a:ln>
                        <a:solidFill>
                          <a:schemeClr val="tx1"/>
                        </a:solidFill>
                        <a:effectLst/>
                        <a:uLnTx/>
                        <a:uFillTx/>
                        <a:latin typeface="Century Gothic" panose="020B0502020202020204" pitchFamily="34" charset="0"/>
                      </a:endParaRP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Students-</a:t>
                      </a: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Hi my Magical Dragons!  I miss you all soooooo much!  I know we are missing so much laughter, fun, and oh yeah…learning.  Even if I don’t see you every day, know that you are and will always be one of my Schimke Kids. </a:t>
                      </a: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a:t>
                      </a: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Please remember that I have assignments broken down by day.  That is to make things easier for you to follow.  The weekly assignments are TOO MUCH to do on one day, so please don’t rush to do it all on Friday.</a:t>
                      </a:r>
                    </a:p>
                    <a:p>
                      <a:pPr algn="l"/>
                      <a:endParaRPr lang="en-US" sz="1350" b="1" i="0" u="none" strike="noStrike" kern="1200" cap="none" spc="0" normalizeH="0" baseline="0" noProof="0" dirty="0">
                        <a:ln>
                          <a:noFill/>
                        </a:ln>
                        <a:solidFill>
                          <a:schemeClr val="tx1"/>
                        </a:solidFill>
                        <a:effectLst/>
                        <a:uLnTx/>
                        <a:uFillTx/>
                        <a:latin typeface="Century Gothic" panose="020B0502020202020204" pitchFamily="34" charset="0"/>
                      </a:endParaRP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I will be starting doing a video chat time once a week.  That is why I need the permission form from your parents.  That will be coming soon.</a:t>
                      </a:r>
                    </a:p>
                    <a:p>
                      <a:pPr algn="l"/>
                      <a:endParaRPr lang="en-US" sz="1350" b="1" i="0" u="none" strike="noStrike" kern="1200" cap="none" spc="0" normalizeH="0" baseline="0" noProof="0" dirty="0">
                        <a:ln>
                          <a:noFill/>
                        </a:ln>
                        <a:solidFill>
                          <a:schemeClr val="tx1"/>
                        </a:solidFill>
                        <a:effectLst/>
                        <a:uLnTx/>
                        <a:uFillTx/>
                        <a:latin typeface="Century Gothic" panose="020B0502020202020204" pitchFamily="34" charset="0"/>
                      </a:endParaRP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I am also trying to do at least one FlipGrid activity each week (thank you for the reminders Connor- and keep them coming if I forget) so that I can see you all and you can see and respond back to each other.</a:t>
                      </a:r>
                    </a:p>
                    <a:p>
                      <a:pPr algn="l"/>
                      <a:endParaRPr lang="en-US" sz="1350" b="1" i="0" u="none" strike="noStrike" kern="1200" cap="none" spc="0" normalizeH="0" baseline="0" noProof="0" dirty="0">
                        <a:ln>
                          <a:noFill/>
                        </a:ln>
                        <a:solidFill>
                          <a:schemeClr val="tx1"/>
                        </a:solidFill>
                        <a:effectLst/>
                        <a:uLnTx/>
                        <a:uFillTx/>
                        <a:latin typeface="Century Gothic" panose="020B0502020202020204" pitchFamily="34" charset="0"/>
                      </a:endParaRPr>
                    </a:p>
                    <a:p>
                      <a:pPr algn="l"/>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     If you have any ideas of other things we can do, let me know.  You can get ahold of me in email or better yet, on Teams.  </a:t>
                      </a:r>
                    </a:p>
                    <a:p>
                      <a:pPr algn="ctr"/>
                      <a:endParaRPr lang="en-US" sz="1350" b="1" i="0" u="none" strike="noStrike" kern="1200" cap="none" spc="0" normalizeH="0" baseline="0" noProof="0" dirty="0">
                        <a:ln>
                          <a:noFill/>
                        </a:ln>
                        <a:solidFill>
                          <a:schemeClr val="tx1"/>
                        </a:solidFill>
                        <a:effectLst/>
                        <a:uLnTx/>
                        <a:uFillTx/>
                        <a:latin typeface="Comic Sans MS" panose="030F0702030302020204" pitchFamily="66" charset="0"/>
                      </a:endParaRPr>
                    </a:p>
                    <a:p>
                      <a:pPr marL="285750" indent="-285750" algn="ctr">
                        <a:buFontTx/>
                        <a:buBlip>
                          <a:blip r:embed="rId4">
                            <a:extLst>
                              <a:ext uri="{96DAC541-7B7A-43D3-8B79-37D633B846F1}">
                                <asvg:svgBlip xmlns:asvg="http://schemas.microsoft.com/office/drawing/2016/SVG/main" r:embed="rId5"/>
                              </a:ext>
                            </a:extLst>
                          </a:blip>
                        </a:buBlip>
                      </a:pPr>
                      <a:r>
                        <a:rPr lang="en-US" sz="1350" b="1" i="0" u="none" strike="noStrike" kern="1200" cap="none" spc="0" normalizeH="0" baseline="0" noProof="0" dirty="0">
                          <a:ln>
                            <a:noFill/>
                          </a:ln>
                          <a:solidFill>
                            <a:schemeClr val="tx1"/>
                          </a:solidFill>
                          <a:effectLst/>
                          <a:uLnTx/>
                          <a:uFillTx/>
                          <a:latin typeface="Century Gothic" panose="020B0502020202020204" pitchFamily="34" charset="0"/>
                        </a:rPr>
                        <a:t>Mrs. Schimke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bl>
          </a:graphicData>
        </a:graphic>
      </p:graphicFrame>
    </p:spTree>
    <p:extLst>
      <p:ext uri="{BB962C8B-B14F-4D97-AF65-F5344CB8AC3E}">
        <p14:creationId xmlns:p14="http://schemas.microsoft.com/office/powerpoint/2010/main" val="349171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247449" y="1075644"/>
            <a:ext cx="8250981" cy="923330"/>
          </a:xfrm>
          <a:prstGeom prst="rect">
            <a:avLst/>
          </a:prstGeom>
          <a:noFill/>
        </p:spPr>
        <p:txBody>
          <a:bodyPr wrap="square" rtlCol="0" anchor="t">
            <a:spAutoFit/>
          </a:bodyPr>
          <a:lstStyle/>
          <a:p>
            <a:pPr algn="ctr"/>
            <a:r>
              <a:rPr lang="en-US" sz="5400" dirty="0">
                <a:ln>
                  <a:solidFill>
                    <a:sysClr val="windowText" lastClr="000000"/>
                  </a:solidFill>
                </a:ln>
                <a:latin typeface="PBPerfectLatte" panose="02000603000000000000" pitchFamily="2" charset="0"/>
                <a:ea typeface="PBPerfectLatte" panose="02000603000000000000" pitchFamily="2" charset="0"/>
              </a:rPr>
              <a:t>Mrs. Schimke’s 3</a:t>
            </a:r>
            <a:r>
              <a:rPr lang="en-US" sz="5400" baseline="30000" dirty="0">
                <a:ln>
                  <a:solidFill>
                    <a:sysClr val="windowText" lastClr="000000"/>
                  </a:solidFill>
                </a:ln>
                <a:latin typeface="PBPerfectLatte" panose="02000603000000000000" pitchFamily="2" charset="0"/>
                <a:ea typeface="PBPerfectLatte" panose="02000603000000000000" pitchFamily="2" charset="0"/>
              </a:rPr>
              <a:t>rd</a:t>
            </a:r>
            <a:r>
              <a:rPr lang="en-US" sz="5400" dirty="0">
                <a:ln>
                  <a:solidFill>
                    <a:sysClr val="windowText" lastClr="000000"/>
                  </a:solidFill>
                </a:ln>
                <a:latin typeface="PBPerfectLatte" panose="02000603000000000000" pitchFamily="2" charset="0"/>
                <a:ea typeface="PBPerfectLatte" panose="02000603000000000000" pitchFamily="2" charset="0"/>
              </a:rPr>
              <a:t> Grade</a:t>
            </a: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213112652"/>
              </p:ext>
            </p:extLst>
          </p:nvPr>
        </p:nvGraphicFramePr>
        <p:xfrm>
          <a:off x="239340" y="2049062"/>
          <a:ext cx="7293718" cy="726398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574818070"/>
                    </a:ext>
                  </a:extLst>
                </a:gridCol>
                <a:gridCol w="5617318">
                  <a:extLst>
                    <a:ext uri="{9D8B030D-6E8A-4147-A177-3AD203B41FA5}">
                      <a16:colId xmlns:a16="http://schemas.microsoft.com/office/drawing/2014/main" val="577556384"/>
                    </a:ext>
                  </a:extLst>
                </a:gridCol>
              </a:tblGrid>
              <a:tr h="418623">
                <a:tc gridSpan="2">
                  <a:txBody>
                    <a:bodyPr/>
                    <a:lstStyle/>
                    <a:p>
                      <a:pPr lvl="0" algn="ctr">
                        <a:buNone/>
                      </a:pPr>
                      <a:r>
                        <a:rPr lang="en-US" sz="1600" b="1" i="0" u="sng" strike="noStrike" noProof="0" dirty="0">
                          <a:solidFill>
                            <a:schemeClr val="tx1"/>
                          </a:solidFill>
                          <a:latin typeface="KG Summer Storm Smooth"/>
                        </a:rPr>
                        <a:t>Important Info:</a:t>
                      </a:r>
                      <a:endParaRPr lang="en-US" sz="1600" u="sng" dirty="0">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hMerge="1">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114425">
                <a:tc>
                  <a:txBody>
                    <a:bodyPr/>
                    <a:lstStyle/>
                    <a:p>
                      <a:pPr algn="ctr"/>
                      <a:r>
                        <a:rPr lang="en-US" sz="2000" b="1" u="none" dirty="0">
                          <a:latin typeface="PBPeppermintMocha" panose="02000603000000000000" pitchFamily="2" charset="0"/>
                          <a:ea typeface="PBPeppermintMocha" panose="02000603000000000000" pitchFamily="2" charset="0"/>
                        </a:rPr>
                        <a:t>Websites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3"/>
                        </a:rPr>
                        <a:t>ClassLink Website</a:t>
                      </a:r>
                      <a:r>
                        <a:rPr lang="en-US" sz="1100" b="0" i="0" u="none" strike="noStrike" kern="1200" cap="none" spc="0" normalizeH="0" baseline="0" noProof="0" dirty="0">
                          <a:ln>
                            <a:noFill/>
                          </a:ln>
                          <a:effectLst/>
                          <a:uLnTx/>
                          <a:uFillTx/>
                          <a:latin typeface="Century Gothic"/>
                          <a:ea typeface="MJAreYouSirius"/>
                          <a:cs typeface="+mn-cs"/>
                        </a:rPr>
                        <a:t> </a:t>
                      </a:r>
                    </a:p>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4"/>
                        </a:rPr>
                        <a:t>Office 365</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rPr>
                        <a:t>Office 365/ClassLink/Teams Username </a:t>
                      </a:r>
                      <a:r>
                        <a:rPr lang="en-US" sz="1100" b="0" i="0" u="none" strike="noStrike" kern="1200" cap="none" spc="0" normalizeH="0" baseline="0" noProof="0" dirty="0">
                          <a:ln>
                            <a:noFill/>
                          </a:ln>
                          <a:effectLst/>
                          <a:uLnTx/>
                          <a:uFillTx/>
                          <a:latin typeface="Century Gothic"/>
                          <a:hlinkClick r:id="rId5"/>
                        </a:rPr>
                        <a:t>firstname.lastname@shsd161.org</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rPr>
                        <a:t>Office 365/ClassLink/Teams Password: address # + Book (Ex: 12345Book)</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6"/>
                        </a:rPr>
                        <a:t>Epic Books</a:t>
                      </a:r>
                      <a:r>
                        <a:rPr lang="en-US" sz="1100" b="0" i="0" u="none" strike="noStrike" kern="1200" cap="none" spc="0" normalizeH="0" baseline="0" noProof="0" dirty="0">
                          <a:ln>
                            <a:noFill/>
                          </a:ln>
                          <a:effectLst/>
                          <a:uLnTx/>
                          <a:uFillTx/>
                          <a:latin typeface="Century Gothic"/>
                        </a:rPr>
                        <a:t> (class code huk9296)</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7"/>
                        </a:rPr>
                        <a:t>Freckle</a:t>
                      </a:r>
                      <a:r>
                        <a:rPr lang="en-US" sz="1100" b="0" i="0" u="none" strike="noStrike" kern="1200" cap="none" spc="0" normalizeH="0" baseline="0" noProof="0" dirty="0">
                          <a:ln>
                            <a:noFill/>
                          </a:ln>
                          <a:effectLst/>
                          <a:uLnTx/>
                          <a:uFillTx/>
                          <a:latin typeface="Century Gothic"/>
                        </a:rPr>
                        <a:t> (class code schimy)</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8"/>
                        </a:rPr>
                        <a:t>Spelling City </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9"/>
                        </a:rPr>
                        <a:t>Nearpod</a:t>
                      </a:r>
                      <a:r>
                        <a:rPr lang="en-US" sz="1100" b="0" i="0" u="none" strike="noStrike" kern="1200" cap="none" spc="0" normalizeH="0" baseline="0" noProof="0" dirty="0">
                          <a:ln>
                            <a:noFill/>
                          </a:ln>
                          <a:effectLst/>
                          <a:uLnTx/>
                          <a:uFillTx/>
                          <a:latin typeface="Century Gothic"/>
                        </a:rPr>
                        <a:t> (class code AQGRJ)</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0"/>
                        </a:rPr>
                        <a:t>Brain Pop Jr.</a:t>
                      </a:r>
                      <a:r>
                        <a:rPr lang="en-US" sz="1100" b="0" i="0" u="none" strike="noStrike" kern="1200" cap="none" spc="0" normalizeH="0" baseline="0" noProof="0" dirty="0">
                          <a:ln>
                            <a:noFill/>
                          </a:ln>
                          <a:effectLst/>
                          <a:uLnTx/>
                          <a:uFillTx/>
                          <a:latin typeface="Century Gothic"/>
                        </a:rPr>
                        <a:t> (class code bolt9648)</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1"/>
                        </a:rPr>
                        <a:t>Prodigy </a:t>
                      </a:r>
                      <a:r>
                        <a:rPr lang="en-US" sz="1100" b="0" i="0" u="none" strike="noStrike" kern="1200" cap="none" spc="0" normalizeH="0" baseline="0" noProof="0" dirty="0">
                          <a:ln>
                            <a:noFill/>
                          </a:ln>
                          <a:effectLst/>
                          <a:uLnTx/>
                          <a:uFillTx/>
                          <a:latin typeface="Century Gothic"/>
                        </a:rPr>
                        <a:t>(class code E1F6B5)</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2"/>
                        </a:rPr>
                        <a:t>STEMScopes</a:t>
                      </a:r>
                      <a:r>
                        <a:rPr lang="en-US" sz="1100" b="0" i="0" u="none" strike="noStrike" kern="1200" cap="none" spc="0" normalizeH="0" baseline="0" noProof="0" dirty="0">
                          <a:ln>
                            <a:noFill/>
                          </a:ln>
                          <a:effectLst/>
                          <a:uLnTx/>
                          <a:uFillTx/>
                          <a:latin typeface="Century Gothic"/>
                        </a:rPr>
                        <a:t> firstinitial first 3 letters of your last name ex: tsch_161</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3"/>
                        </a:rPr>
                        <a:t>Reflex Math </a:t>
                      </a:r>
                      <a:r>
                        <a:rPr lang="en-US" sz="1100" b="0" i="0" u="none" strike="noStrike" kern="1200" cap="none" spc="0" normalizeH="0" baseline="0" noProof="0" dirty="0">
                          <a:ln>
                            <a:noFill/>
                          </a:ln>
                          <a:effectLst/>
                          <a:uLnTx/>
                          <a:uFillTx/>
                          <a:latin typeface="Century Gothic"/>
                        </a:rPr>
                        <a:t> (teacher username – tschimke)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123950">
                <a:tc>
                  <a:txBody>
                    <a:bodyPr/>
                    <a:lstStyle/>
                    <a:p>
                      <a:pPr algn="ctr"/>
                      <a:r>
                        <a:rPr lang="en-US" sz="2000" b="1" u="none" dirty="0">
                          <a:latin typeface="PBPeppermintMocha" panose="02000603000000000000" pitchFamily="2" charset="0"/>
                          <a:ea typeface="PBPeppermintMocha" panose="02000603000000000000" pitchFamily="2" charset="0"/>
                        </a:rPr>
                        <a:t>Class</a:t>
                      </a:r>
                    </a:p>
                    <a:p>
                      <a:pPr algn="ctr"/>
                      <a:r>
                        <a:rPr lang="en-US" sz="2000" b="1" u="none" dirty="0">
                          <a:latin typeface="PBPeppermintMocha" panose="02000603000000000000" pitchFamily="2" charset="0"/>
                          <a:ea typeface="PBPeppermintMocha" panose="02000603000000000000" pitchFamily="2" charset="0"/>
                        </a:rPr>
                        <a:t>Birthdays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1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panose="05000000000000000000" pitchFamily="2" charset="2"/>
                        <a:buNone/>
                      </a:pPr>
                      <a:r>
                        <a:rPr lang="en-US" sz="1400" b="1" i="0" u="none" strike="noStrike" kern="1200" cap="none" spc="0" normalizeH="0" baseline="0" noProof="0" dirty="0">
                          <a:ln>
                            <a:noFill/>
                          </a:ln>
                          <a:effectLst/>
                          <a:uLnTx/>
                          <a:uFillTx/>
                          <a:latin typeface="Century Gothic"/>
                          <a:ea typeface="MJAreYouSirius"/>
                          <a:cs typeface="+mn-cs"/>
                        </a:rPr>
                        <a:t>Maddy’s birthday is Tuesday, April 28</a:t>
                      </a:r>
                      <a:r>
                        <a:rPr lang="en-US" sz="1400" b="1" i="0" u="none" strike="noStrike" kern="1200" cap="none" spc="0" normalizeH="0" baseline="30000" noProof="0" dirty="0">
                          <a:ln>
                            <a:noFill/>
                          </a:ln>
                          <a:effectLst/>
                          <a:uLnTx/>
                          <a:uFillTx/>
                          <a:latin typeface="Century Gothic"/>
                          <a:ea typeface="MJAreYouSirius"/>
                          <a:cs typeface="+mn-cs"/>
                        </a:rPr>
                        <a:t>th</a:t>
                      </a:r>
                      <a:r>
                        <a:rPr lang="en-US" sz="1400" b="1" i="0" u="none" strike="noStrike" kern="1200" cap="none" spc="0" normalizeH="0" baseline="0" noProof="0" dirty="0">
                          <a:ln>
                            <a:noFill/>
                          </a:ln>
                          <a:effectLst/>
                          <a:uLnTx/>
                          <a:uFillTx/>
                          <a:latin typeface="Century Gothic"/>
                          <a:ea typeface="MJAreYouSirius"/>
                          <a:cs typeface="+mn-cs"/>
                        </a:rPr>
                        <a:t>.  Happy birthday Maddy!!!</a:t>
                      </a:r>
                    </a:p>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100" b="1"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100" b="1"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548409">
                <a:tc>
                  <a:txBody>
                    <a:bodyPr/>
                    <a:lstStyle/>
                    <a:p>
                      <a:pPr lvl="0" algn="ctr">
                        <a:buNone/>
                      </a:pPr>
                      <a:r>
                        <a:rPr lang="en-US" sz="2000" b="1" u="none" dirty="0">
                          <a:latin typeface="PBPeppermintMocha" panose="02000603000000000000" pitchFamily="2" charset="0"/>
                          <a:ea typeface="PBPeppermintMocha" panose="02000603000000000000" pitchFamily="2" charset="0"/>
                        </a:rPr>
                        <a:t>PE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4"/>
                        </a:rPr>
                        <a:t>Mr. Mena &amp; Mr. Schereck's Webpage</a:t>
                      </a:r>
                      <a:r>
                        <a:rPr lang="en-US" sz="1100" b="0" i="0" u="none" strike="noStrike" kern="1200" cap="none" spc="0" normalizeH="0" baseline="0" noProof="0" dirty="0">
                          <a:ln>
                            <a:noFill/>
                          </a:ln>
                          <a:effectLst/>
                          <a:uLnTx/>
                          <a:uFillTx/>
                          <a:latin typeface="Century Gothic"/>
                        </a:rPr>
                        <a:t> </a:t>
                      </a:r>
                      <a:endParaRPr kumimoji="0" lang="en-US" sz="11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6635536"/>
                  </a:ext>
                </a:extLst>
              </a:tr>
              <a:tr h="428625">
                <a:tc>
                  <a:txBody>
                    <a:bodyPr/>
                    <a:lstStyle/>
                    <a:p>
                      <a:pPr lvl="0" algn="ctr">
                        <a:buNone/>
                      </a:pPr>
                      <a:r>
                        <a:rPr lang="en-US" sz="2000" b="1" u="none" dirty="0">
                          <a:latin typeface="PBPeppermintMocha" panose="02000603000000000000" pitchFamily="2" charset="0"/>
                          <a:ea typeface="PBPeppermintMocha" panose="02000603000000000000" pitchFamily="2" charset="0"/>
                        </a:rPr>
                        <a:t>Art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5"/>
                        </a:rPr>
                        <a:t>Ms. Hole's Art Webpage</a:t>
                      </a:r>
                      <a:r>
                        <a:rPr lang="en-US" sz="1100" b="0" i="0" u="none" strike="noStrike" kern="1200" cap="none" spc="0" normalizeH="0" baseline="0" noProof="0" dirty="0">
                          <a:ln>
                            <a:noFill/>
                          </a:ln>
                          <a:effectLst/>
                          <a:uLnTx/>
                          <a:uFillTx/>
                          <a:latin typeface="Century Gothic"/>
                        </a:rPr>
                        <a:t> </a:t>
                      </a:r>
                      <a:endParaRPr kumimoji="0" lang="en-US" sz="11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34444"/>
                  </a:ext>
                </a:extLst>
              </a:tr>
              <a:tr h="591704">
                <a:tc>
                  <a:txBody>
                    <a:bodyPr/>
                    <a:lstStyle/>
                    <a:p>
                      <a:pPr lvl="0" algn="ctr">
                        <a:buNone/>
                      </a:pPr>
                      <a:r>
                        <a:rPr lang="en-US" sz="2000" b="1" u="none" dirty="0">
                          <a:latin typeface="PBPeppermintMocha" panose="02000603000000000000" pitchFamily="2" charset="0"/>
                          <a:ea typeface="PBPeppermintMocha" panose="02000603000000000000" pitchFamily="2" charset="0"/>
                        </a:rPr>
                        <a:t>Music</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6"/>
                        </a:rPr>
                        <a:t>Ms. Turek's Webpage</a:t>
                      </a:r>
                      <a:endParaRPr lang="en-US" sz="1100" b="0" i="0" u="none" strike="noStrike" kern="1200" cap="none" spc="0" normalizeH="0" baseline="0" noProof="0" dirty="0">
                        <a:ln>
                          <a:noFill/>
                        </a:ln>
                        <a:effectLst/>
                        <a:uLnTx/>
                        <a:uFillTx/>
                        <a:latin typeface="Century Gothic"/>
                        <a:hlinkClick r:id="rId17"/>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3406912"/>
                  </a:ext>
                </a:extLst>
              </a:tr>
              <a:tr h="1009650">
                <a:tc>
                  <a:txBody>
                    <a:bodyPr/>
                    <a:lstStyle/>
                    <a:p>
                      <a:pPr lvl="0" algn="ctr">
                        <a:buNone/>
                      </a:pPr>
                      <a:r>
                        <a:rPr lang="en-US" sz="2000" b="1" u="none" dirty="0">
                          <a:latin typeface="PBPeppermintMocha" panose="02000603000000000000" pitchFamily="2" charset="0"/>
                          <a:ea typeface="PBPeppermintMocha" panose="02000603000000000000" pitchFamily="2" charset="0"/>
                        </a:rPr>
                        <a:t>Tech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8"/>
                        </a:rPr>
                        <a:t>Ms. Goshko's Weebly</a:t>
                      </a:r>
                      <a:endParaRPr lang="en-US" sz="1100" b="0" i="0" u="none" strike="noStrike" kern="1200" cap="none" spc="0" normalizeH="0" baseline="0" noProof="0" dirty="0">
                        <a:ln>
                          <a:noFill/>
                        </a:ln>
                        <a:effectLst/>
                        <a:uLnTx/>
                        <a:uFillTx/>
                        <a:latin typeface="Century Gothic"/>
                        <a:ea typeface="MJAreYouSirius"/>
                        <a:cs typeface="+mn-cs"/>
                        <a:hlinkClick r:id="rId18"/>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9"/>
                        </a:rPr>
                        <a:t>www.typing.com</a:t>
                      </a:r>
                      <a:r>
                        <a:rPr lang="en-US" sz="1100" b="0" i="0" u="none" strike="noStrike" kern="1200" cap="none" spc="0" normalizeH="0" baseline="0" noProof="0" dirty="0">
                          <a:ln>
                            <a:noFill/>
                          </a:ln>
                          <a:effectLst/>
                          <a:uLnTx/>
                          <a:uFillTx/>
                          <a:latin typeface="Century Gothic"/>
                        </a:rPr>
                        <a:t> </a:t>
                      </a: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dirty="0">
                        <a:ln>
                          <a:noFill/>
                        </a:ln>
                        <a:effectLst/>
                        <a:uLnTx/>
                        <a:uFillTx/>
                        <a:latin typeface="Century Gothic"/>
                      </a:endParaRP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dirty="0">
                        <a:ln>
                          <a:noFill/>
                        </a:ln>
                        <a:effectLst/>
                        <a:uLnTx/>
                        <a:uFillTx/>
                        <a:latin typeface="Century Gothic"/>
                      </a:endParaRPr>
                    </a:p>
                    <a:p>
                      <a:pPr marL="0" lvl="0" indent="0" algn="l">
                        <a:lnSpc>
                          <a:spcPct val="100000"/>
                        </a:lnSpc>
                        <a:spcBef>
                          <a:spcPts val="0"/>
                        </a:spcBef>
                        <a:spcAft>
                          <a:spcPts val="0"/>
                        </a:spcAft>
                        <a:buNone/>
                      </a:pPr>
                      <a:endParaRPr lang="en-US" sz="1100" b="0" i="0" u="none" strike="noStrike" kern="1200" cap="none" spc="0" normalizeH="0" baseline="0" noProof="0" dirty="0">
                        <a:ln>
                          <a:noFill/>
                        </a:ln>
                        <a:effectLst/>
                        <a:uLnTx/>
                        <a:uFillTx/>
                        <a:latin typeface="Century Gothic"/>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152812"/>
                  </a:ext>
                </a:extLst>
              </a:tr>
              <a:tr h="1039905">
                <a:tc>
                  <a:txBody>
                    <a:bodyPr/>
                    <a:lstStyle/>
                    <a:p>
                      <a:pPr lvl="0" algn="ctr">
                        <a:buNone/>
                      </a:pPr>
                      <a:r>
                        <a:rPr lang="en-US" sz="2000" b="1" u="none" dirty="0">
                          <a:latin typeface="PBPeppermintMocha" panose="02000603000000000000" pitchFamily="2" charset="0"/>
                          <a:ea typeface="PBPeppermintMocha" panose="02000603000000000000" pitchFamily="2" charset="0"/>
                        </a:rPr>
                        <a:t>Social Emotional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rPr>
                        <a:t>Try creating a daily/weekly schedule to help with routine</a:t>
                      </a:r>
                      <a:endParaRPr lang="en-US" sz="1100" dirty="0">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rPr>
                        <a:t>Take breaks, eat a snack, and/or try movement breaks</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20"/>
                        </a:rPr>
                        <a:t>Social Emotional Learning Choice Board Link</a:t>
                      </a:r>
                    </a:p>
                    <a:p>
                      <a:pPr marL="0" lvl="0" indent="0" algn="l">
                        <a:lnSpc>
                          <a:spcPct val="100000"/>
                        </a:lnSpc>
                        <a:spcBef>
                          <a:spcPts val="0"/>
                        </a:spcBef>
                        <a:spcAft>
                          <a:spcPts val="0"/>
                        </a:spcAft>
                        <a:buNone/>
                      </a:pPr>
                      <a:endParaRPr lang="en-US" sz="1100" dirty="0"/>
                    </a:p>
                    <a:p>
                      <a:pPr marL="0" lvl="0" indent="0" algn="l">
                        <a:lnSpc>
                          <a:spcPct val="100000"/>
                        </a:lnSpc>
                        <a:spcBef>
                          <a:spcPts val="0"/>
                        </a:spcBef>
                        <a:spcAft>
                          <a:spcPts val="0"/>
                        </a:spcAft>
                        <a:buFont typeface="Wingdings"/>
                        <a:buNone/>
                      </a:pPr>
                      <a:endParaRPr lang="en-US" sz="11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775069"/>
                  </a:ext>
                </a:extLst>
              </a:tr>
            </a:tbl>
          </a:graphicData>
        </a:graphic>
      </p:graphicFrame>
    </p:spTree>
    <p:extLst>
      <p:ext uri="{BB962C8B-B14F-4D97-AF65-F5344CB8AC3E}">
        <p14:creationId xmlns:p14="http://schemas.microsoft.com/office/powerpoint/2010/main" val="388619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095291002"/>
              </p:ext>
            </p:extLst>
          </p:nvPr>
        </p:nvGraphicFramePr>
        <p:xfrm>
          <a:off x="239340" y="1740378"/>
          <a:ext cx="7293720" cy="7832942"/>
        </p:xfrm>
        <a:graphic>
          <a:graphicData uri="http://schemas.openxmlformats.org/drawingml/2006/table">
            <a:tbl>
              <a:tblPr firstRow="1" bandRow="1">
                <a:tableStyleId>{5C22544A-7EE6-4342-B048-85BDC9FD1C3A}</a:tableStyleId>
              </a:tblPr>
              <a:tblGrid>
                <a:gridCol w="2522593">
                  <a:extLst>
                    <a:ext uri="{9D8B030D-6E8A-4147-A177-3AD203B41FA5}">
                      <a16:colId xmlns:a16="http://schemas.microsoft.com/office/drawing/2014/main" val="1574818070"/>
                    </a:ext>
                  </a:extLst>
                </a:gridCol>
                <a:gridCol w="4771127">
                  <a:extLst>
                    <a:ext uri="{9D8B030D-6E8A-4147-A177-3AD203B41FA5}">
                      <a16:colId xmlns:a16="http://schemas.microsoft.com/office/drawing/2014/main" val="577556384"/>
                    </a:ext>
                  </a:extLst>
                </a:gridCol>
              </a:tblGrid>
              <a:tr h="1102108">
                <a:tc>
                  <a:txBody>
                    <a:bodyPr/>
                    <a:lstStyle/>
                    <a:p>
                      <a:pPr algn="ctr"/>
                      <a:r>
                        <a:rPr lang="en-US" sz="1800" u="sng" dirty="0">
                          <a:solidFill>
                            <a:schemeClr val="tx1"/>
                          </a:solidFill>
                          <a:latin typeface="KG Summer Storm Smooth"/>
                          <a:ea typeface="MJAreYouSirius"/>
                        </a:rPr>
                        <a:t>Subjects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p>
                      <a:pPr algn="ctr"/>
                      <a:endParaRPr lang="en-US" sz="1800" u="sng" dirty="0">
                        <a:solidFill>
                          <a:schemeClr val="tx1"/>
                        </a:solidFill>
                        <a:latin typeface="KG Summer Storm Smooth"/>
                        <a:ea typeface="MJAreYouSirius"/>
                      </a:endParaRPr>
                    </a:p>
                    <a:p>
                      <a:pPr algn="ctr"/>
                      <a:endParaRPr lang="en-US" sz="1800" u="sng" dirty="0">
                        <a:solidFill>
                          <a:schemeClr val="tx1"/>
                        </a:solidFill>
                        <a:latin typeface="KG Summer Storm Smooth"/>
                        <a:ea typeface="MJAreYouSiriu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71502">
                <a:tc>
                  <a:txBody>
                    <a:bodyPr/>
                    <a:lstStyle/>
                    <a:p>
                      <a:pPr algn="ctr"/>
                      <a:r>
                        <a:rPr lang="en-US" sz="1800" dirty="0">
                          <a:latin typeface="KG Summer Storm Smooth" panose="02000000000000000000" pitchFamily="2" charset="77"/>
                          <a:ea typeface="MJAreYouSirius" panose="02000603000000000000" pitchFamily="2" charset="0"/>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4"/>
                        </a:rPr>
                        <a:t>Freckle Math</a:t>
                      </a:r>
                      <a:r>
                        <a:rPr lang="en-US" sz="1400" b="0" i="0" u="none" strike="noStrike" kern="1200" cap="none" spc="0" normalizeH="0" baseline="0" noProof="0" dirty="0">
                          <a:ln>
                            <a:noFill/>
                          </a:ln>
                          <a:effectLst/>
                          <a:uLnTx/>
                          <a:uFillTx/>
                          <a:latin typeface="Century Gothic"/>
                          <a:ea typeface="MJAreYouSirius"/>
                          <a:cs typeface="+mn-cs"/>
                        </a:rPr>
                        <a:t> (10-20 minutes)</a:t>
                      </a:r>
                    </a:p>
                    <a:p>
                      <a:pPr marL="0" marR="0" lvl="0" indent="0" algn="l" rtl="0" eaLnBrk="1" fontAlgn="auto" latinLnBrk="0" hangingPunct="1">
                        <a:lnSpc>
                          <a:spcPct val="100000"/>
                        </a:lnSpc>
                        <a:spcBef>
                          <a:spcPts val="0"/>
                        </a:spcBef>
                        <a:spcAft>
                          <a:spcPts val="0"/>
                        </a:spcAft>
                        <a:buFont typeface="Wingdings"/>
                        <a:buNone/>
                      </a:pPr>
                      <a:endParaRPr lang="en-US" sz="12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to </a:t>
                      </a:r>
                      <a:r>
                        <a:rPr lang="en-US" sz="1400" b="0" i="0" u="none" strike="noStrike" kern="1200" cap="none" spc="0" normalizeH="0" baseline="0" noProof="0" dirty="0">
                          <a:ln>
                            <a:noFill/>
                          </a:ln>
                          <a:effectLst/>
                          <a:uLnTx/>
                          <a:uFillTx/>
                          <a:latin typeface="Century Gothic"/>
                          <a:ea typeface="MJAreYouSirius"/>
                          <a:cs typeface="+mn-cs"/>
                          <a:hlinkClick r:id="rId5"/>
                        </a:rPr>
                        <a:t>Think Central</a:t>
                      </a:r>
                      <a:r>
                        <a:rPr lang="en-US" sz="1400" b="0" i="0" u="none" strike="noStrike" kern="1200" cap="none" spc="0" normalizeH="0" baseline="0" noProof="0" dirty="0">
                          <a:ln>
                            <a:noFill/>
                          </a:ln>
                          <a:effectLst/>
                          <a:uLnTx/>
                          <a:uFillTx/>
                          <a:latin typeface="Century Gothic"/>
                          <a:ea typeface="MJAreYouSirius"/>
                          <a:cs typeface="+mn-cs"/>
                        </a:rPr>
                        <a:t>.  Do the following activities:</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_____watch Math on the Spot 11.9 Video</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ISE 11.9 (activity 1)</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Personal Math Trainer 11.9 (activity 2)</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alibri"/>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baseline="0" noProof="0" dirty="0">
                          <a:ln>
                            <a:noFill/>
                          </a:ln>
                          <a:effectLst/>
                          <a:uLnTx/>
                          <a:uFillTx/>
                          <a:latin typeface="Century Gothic"/>
                          <a:ea typeface="MJAreYouSirius"/>
                          <a:cs typeface="+mn-cs"/>
                        </a:rPr>
                        <a:t> </a:t>
                      </a:r>
                      <a:r>
                        <a:rPr lang="en-US" sz="1400" b="1" i="0" u="none" strike="noStrike" kern="1200" cap="none" spc="0" normalizeH="0" baseline="0" noProof="0" dirty="0">
                          <a:ln>
                            <a:noFill/>
                          </a:ln>
                          <a:effectLst/>
                          <a:uLnTx/>
                          <a:uFillTx/>
                          <a:latin typeface="Century Gothic"/>
                          <a:ea typeface="MJAreYouSirius"/>
                          <a:cs typeface="+mn-cs"/>
                        </a:rPr>
                        <a:t>*means this is a PowerSchool Assignment</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2062920">
                <a:tc>
                  <a:txBody>
                    <a:bodyPr/>
                    <a:lstStyle/>
                    <a:p>
                      <a:pPr algn="ctr"/>
                      <a:r>
                        <a:rPr lang="en-US" sz="1800" dirty="0">
                          <a:latin typeface="KG Summer Storm Smooth"/>
                          <a:ea typeface="MJAreYouSirius"/>
                        </a:rPr>
                        <a:t>science</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panose="05000000000000000000" pitchFamily="2" charset="2"/>
                        <a:buChar char="q"/>
                      </a:pPr>
                      <a:r>
                        <a:rPr kumimoji="0" lang="en-US" sz="1400" b="0" i="0" u="none" strike="noStrike" kern="1200" cap="none" spc="0" normalizeH="0" baseline="0" noProof="0" dirty="0">
                          <a:ln>
                            <a:noFill/>
                          </a:ln>
                          <a:effectLst/>
                          <a:uLnTx/>
                          <a:uFillTx/>
                          <a:latin typeface="Century Gothic"/>
                        </a:rPr>
                        <a:t>Go on </a:t>
                      </a:r>
                      <a:r>
                        <a:rPr kumimoji="0" lang="en-US" sz="1400" b="0" i="0" u="none" strike="noStrike" kern="1200" cap="none" spc="0" normalizeH="0" baseline="0" noProof="0" dirty="0">
                          <a:ln>
                            <a:noFill/>
                          </a:ln>
                          <a:effectLst/>
                          <a:uLnTx/>
                          <a:uFillTx/>
                          <a:latin typeface="Century Gothic"/>
                          <a:hlinkClick r:id="rId6"/>
                        </a:rPr>
                        <a:t>BrainPop Jr </a:t>
                      </a:r>
                      <a:r>
                        <a:rPr kumimoji="0" lang="en-US" sz="1400" b="0" i="0" u="none" strike="noStrike" kern="1200" cap="none" spc="0" normalizeH="0" baseline="0" noProof="0" dirty="0">
                          <a:ln>
                            <a:noFill/>
                          </a:ln>
                          <a:effectLst/>
                          <a:uLnTx/>
                          <a:uFillTx/>
                          <a:latin typeface="Century Gothic"/>
                        </a:rPr>
                        <a:t>(you DON’T need an account for this).  In the search box, type is Push and Pulls. Watch the video.</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Then go on Teams and find the assignment “Push and Pulls”.  Complete this *activity and turn in. </a:t>
                      </a:r>
                      <a:r>
                        <a:rPr kumimoji="0" lang="en-US" sz="1200" b="0" i="0" u="none" strike="noStrike" kern="1200" cap="none" spc="0" normalizeH="0" baseline="0" noProof="0" dirty="0">
                          <a:ln>
                            <a:noFill/>
                          </a:ln>
                          <a:effectLst/>
                          <a:uLnTx/>
                          <a:uFillTx/>
                          <a:latin typeface="Century Gothic"/>
                        </a:rPr>
                        <a:t>(Remember go to </a:t>
                      </a:r>
                      <a:r>
                        <a:rPr lang="en-US" sz="1200" b="0" i="0" u="none" strike="noStrike" kern="1200" cap="none" spc="0" normalizeH="0" baseline="0" noProof="0" dirty="0">
                          <a:ln>
                            <a:noFill/>
                          </a:ln>
                          <a:effectLst/>
                          <a:uLnTx/>
                          <a:uFillTx/>
                          <a:latin typeface="Century Gothic"/>
                        </a:rPr>
                        <a:t>assignment, click on “Edit Presentation” and the “Edit in Browser”. You can type right on the document and then Turn in)       </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285750" lvl="0" indent="-285750" algn="l">
                        <a:spcBef>
                          <a:spcPts val="0"/>
                        </a:spcBef>
                        <a:spcAft>
                          <a:spcPts val="0"/>
                        </a:spcAft>
                        <a:buFont typeface="Wingdings"/>
                        <a:buChar char="q"/>
                      </a:pPr>
                      <a:r>
                        <a:rPr lang="en-US" sz="1200" b="0" i="0" u="none" strike="noStrike" kern="1200" cap="none" spc="0" normalizeH="0" baseline="0" noProof="0" dirty="0">
                          <a:ln>
                            <a:noFill/>
                          </a:ln>
                          <a:effectLst/>
                          <a:uLnTx/>
                          <a:uFillTx/>
                          <a:latin typeface="Century Gothic"/>
                        </a:rPr>
                        <a:t>This is an optional activity: Go on </a:t>
                      </a:r>
                      <a:r>
                        <a:rPr lang="en-US" sz="1200" b="0" i="0" u="none" strike="noStrike" kern="1200" cap="none" spc="0" normalizeH="0" baseline="0" noProof="0" dirty="0">
                          <a:ln>
                            <a:noFill/>
                          </a:ln>
                          <a:effectLst/>
                          <a:uLnTx/>
                          <a:uFillTx/>
                          <a:latin typeface="Century Gothic"/>
                          <a:hlinkClick r:id="rId7"/>
                        </a:rPr>
                        <a:t>StemScopes</a:t>
                      </a:r>
                      <a:r>
                        <a:rPr lang="en-US" sz="1200" b="0" i="0" u="none" strike="noStrike" kern="1200" cap="none" spc="0" normalizeH="0" baseline="0" noProof="0" dirty="0">
                          <a:ln>
                            <a:noFill/>
                          </a:ln>
                          <a:effectLst/>
                          <a:uLnTx/>
                          <a:uFillTx/>
                          <a:latin typeface="Century Gothic"/>
                        </a:rPr>
                        <a:t> and log in with your username  and password </a:t>
                      </a:r>
                      <a:r>
                        <a:rPr lang="en-US" sz="1200" dirty="0">
                          <a:hlinkClick r:id="rId7"/>
                        </a:rPr>
                        <a:t>https://login.acceleratelearning.com/</a:t>
                      </a:r>
                      <a:r>
                        <a:rPr lang="en-US" sz="1200" dirty="0"/>
                        <a:t> (</a:t>
                      </a:r>
                      <a:r>
                        <a:rPr lang="en-US" sz="1200" b="0" i="0" u="none" strike="noStrike" kern="1200" cap="none" spc="0" normalizeH="0" baseline="0" noProof="0" dirty="0">
                          <a:ln>
                            <a:noFill/>
                          </a:ln>
                          <a:effectLst/>
                          <a:uLnTx/>
                          <a:uFillTx/>
                          <a:latin typeface="Century Gothic"/>
                        </a:rPr>
                        <a:t>first initial first 3 letters of your last name ex: tsch_161 password is with Book) and find SEP Simulations. This is a fun activity where you get to see if a building will survive an earthquake.  When the notebook comes up, you don’t have to type anything specific, just have fun.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176080">
                <a:tc>
                  <a:txBody>
                    <a:bodyPr/>
                    <a:lstStyle/>
                    <a:p>
                      <a:pPr algn="ctr"/>
                      <a:r>
                        <a:rPr lang="en-US" sz="1800" dirty="0">
                          <a:latin typeface="KG Summer Storm Smooth" panose="02000000000000000000" pitchFamily="2" charset="77"/>
                          <a:ea typeface="MJAreYouSirius" panose="02000603000000000000" pitchFamily="2" charset="0"/>
                        </a:rPr>
                        <a:t>Silent Reading</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Make sure you are still reading every day.  You can read your own book or go on Epic and find something that interests you.  </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185703"/>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rPr>
              <a:t>Monday 4/27/20 </a:t>
            </a:r>
          </a:p>
        </p:txBody>
      </p:sp>
    </p:spTree>
    <p:extLst>
      <p:ext uri="{BB962C8B-B14F-4D97-AF65-F5344CB8AC3E}">
        <p14:creationId xmlns:p14="http://schemas.microsoft.com/office/powerpoint/2010/main" val="383091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985812947"/>
              </p:ext>
            </p:extLst>
          </p:nvPr>
        </p:nvGraphicFramePr>
        <p:xfrm>
          <a:off x="239340" y="1740376"/>
          <a:ext cx="7293720" cy="7252609"/>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502479">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818106">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ELA</a:t>
                      </a:r>
                      <a:r>
                        <a:rPr lang="en-US" sz="1400" b="0" i="0" u="none" strike="noStrike" kern="1200" cap="none" spc="0" normalizeH="0" baseline="0" noProof="0" dirty="0">
                          <a:ln>
                            <a:noFill/>
                          </a:ln>
                          <a:effectLst/>
                          <a:uLnTx/>
                          <a:uFillTx/>
                          <a:latin typeface="Century Gothic"/>
                        </a:rPr>
                        <a:t> (10-20 minutes)</a:t>
                      </a:r>
                      <a:endParaRPr lang="en-US" sz="1400"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4"/>
                        </a:rPr>
                        <a:t>Think Central </a:t>
                      </a:r>
                      <a:r>
                        <a:rPr lang="en-US" sz="1400" b="0" i="0" u="none" strike="noStrike" kern="1200" cap="none" spc="0" normalizeH="0" baseline="0" noProof="0" dirty="0">
                          <a:ln>
                            <a:noFill/>
                          </a:ln>
                          <a:effectLst/>
                          <a:uLnTx/>
                          <a:uFillTx/>
                          <a:latin typeface="Century Gothic"/>
                        </a:rPr>
                        <a:t>and reread the story “Judy Moody“ (listed under Things to Do)</a:t>
                      </a: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rPr>
                        <a:t>Then complete *Judy Moody Story Test</a:t>
                      </a:r>
                      <a:r>
                        <a:rPr lang="en-US" sz="1200" b="0" i="0" u="none" strike="noStrike" kern="1200" cap="none" spc="0" normalizeH="0" baseline="0" noProof="0" dirty="0">
                          <a:ln>
                            <a:noFill/>
                          </a:ln>
                          <a:effectLst/>
                          <a:uLnTx/>
                          <a:uFillTx/>
                          <a:latin typeface="Century Gothic"/>
                        </a:rPr>
                        <a:t> assignment, click on “Edit Presentation” and the “Edit in Browser”. You can type right on the document and then Turn in)</a:t>
                      </a:r>
                      <a:r>
                        <a:rPr lang="en-US" sz="1400" b="0" i="0" u="none" strike="noStrike" kern="1200" cap="none" spc="0" normalizeH="0" baseline="0" noProof="0" dirty="0">
                          <a:ln>
                            <a:noFill/>
                          </a:ln>
                          <a:effectLst/>
                          <a:uLnTx/>
                          <a:uFillTx/>
                          <a:latin typeface="Century Gothic"/>
                        </a:rPr>
                        <a:t>       </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Spelling City</a:t>
                      </a:r>
                      <a:r>
                        <a:rPr lang="en-US" sz="1400" b="0" i="0" u="none" strike="noStrike" kern="1200" cap="none" spc="0" normalizeH="0" baseline="0" noProof="0" dirty="0">
                          <a:ln>
                            <a:noFill/>
                          </a:ln>
                          <a:effectLst/>
                          <a:uLnTx/>
                          <a:uFillTx/>
                          <a:latin typeface="Century Gothic"/>
                        </a:rPr>
                        <a:t> www.spellingcity.com click on “Judy Moody Spelling" to play games with your spelling words.  You will need to do at least 2 out of the 3 activities by May 1. </a:t>
                      </a:r>
                    </a:p>
                    <a:p>
                      <a:pPr marL="0" marR="0" lvl="0" indent="0" algn="l">
                        <a:lnSpc>
                          <a:spcPct val="100000"/>
                        </a:lnSpc>
                        <a:spcBef>
                          <a:spcPts val="0"/>
                        </a:spcBef>
                        <a:spcAft>
                          <a:spcPts val="0"/>
                        </a:spcAft>
                        <a:buNone/>
                      </a:pPr>
                      <a:endParaRPr lang="en-US" sz="1200" b="0" i="0" u="none" strike="noStrike" kern="1200" cap="none" spc="0" normalizeH="0" baseline="0" noProof="0" dirty="0">
                        <a:ln>
                          <a:noFill/>
                        </a:ln>
                        <a:effectLst/>
                        <a:uLnTx/>
                        <a:uFillTx/>
                        <a:latin typeface="Calibri"/>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1" i="0" u="none" strike="noStrike" kern="1200" cap="none" spc="0" normalizeH="0" baseline="0" noProof="0" dirty="0">
                          <a:ln>
                            <a:noFill/>
                          </a:ln>
                          <a:effectLst/>
                          <a:uLnTx/>
                          <a:uFillTx/>
                          <a:latin typeface="Century Gothic"/>
                        </a:rPr>
                        <a:t>*this is a PowerSchool assignment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effectLst/>
                        <a:uLnTx/>
                        <a:uFillTx/>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450906">
                <a:tc>
                  <a:txBody>
                    <a:bodyPr/>
                    <a:lstStyle/>
                    <a:p>
                      <a:pPr algn="ctr"/>
                      <a:r>
                        <a:rPr lang="en-US" sz="1800" dirty="0">
                          <a:latin typeface="KG Summer Storm Smooth" panose="02000000000000000000" pitchFamily="2" charset="77"/>
                          <a:ea typeface="MJAreYouSirius" panose="02000603000000000000" pitchFamily="2" charset="0"/>
                        </a:rPr>
                        <a:t>Vocab &amp; Spelling words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uLnTx/>
                          <a:uFillTx/>
                          <a:latin typeface="Century Gothic" panose="020B0502020202020204" pitchFamily="34" charset="0"/>
                        </a:rPr>
                        <a:t>Vocabulary Words:  recycle, project, dripping, carton, complicated, pollution, rubbish, hardly, shade, global</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entury Gothic" panose="020B0502020202020204" pitchFamily="34" charset="0"/>
                      </a:endParaRPr>
                    </a:p>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uLnTx/>
                          <a:uFillTx/>
                          <a:latin typeface="Century Gothic" panose="020B0502020202020204" pitchFamily="34" charset="0"/>
                        </a:rPr>
                        <a:t>Spelling Words:  air, wear, chair, stairs, bare, bear, hair, care, pear, pair, share, near, ear, beard, buy, year, earring, compare</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entury Gothic" panose="020B0502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236366"/>
                  </a:ext>
                </a:extLst>
              </a:tr>
              <a:tr h="928450">
                <a:tc>
                  <a:txBody>
                    <a:bodyPr/>
                    <a:lstStyle/>
                    <a:p>
                      <a:pPr algn="ctr"/>
                      <a:r>
                        <a:rPr kumimoji="0" lang="en-US" sz="1800" b="0" i="0" u="none" strike="noStrike" kern="1200" cap="none" spc="0" normalizeH="0" baseline="0" noProof="0" dirty="0">
                          <a:ln>
                            <a:noFill/>
                          </a:ln>
                          <a:effectLst/>
                          <a:uLnTx/>
                          <a:uFillTx/>
                          <a:latin typeface="KG Summer Storm Smooth"/>
                          <a:ea typeface="MJAreYouSirius"/>
                          <a:cs typeface="+mn-cs"/>
                        </a:rPr>
                        <a:t>Writing</a:t>
                      </a: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on Teams and find “Judy Moody Writing” assignment.  Complete and turn in.</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184990">
                <a:tc>
                  <a:txBody>
                    <a:bodyPr/>
                    <a:lstStyle/>
                    <a:p>
                      <a:pPr algn="ctr"/>
                      <a:r>
                        <a:rPr lang="en-US" sz="1800" dirty="0">
                          <a:latin typeface="KG Summer Storm Smooth" panose="02000000000000000000" pitchFamily="2" charset="77"/>
                          <a:ea typeface="MJAreYouSirius" panose="02000603000000000000" pitchFamily="2" charset="0"/>
                        </a:rPr>
                        <a:t>Social Studies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on </a:t>
                      </a:r>
                      <a:r>
                        <a:rPr kumimoji="0" lang="en-US" sz="1400" b="0" i="0" u="none" strike="noStrike" kern="1200" cap="none" spc="0" normalizeH="0" baseline="0" noProof="0" dirty="0">
                          <a:ln>
                            <a:noFill/>
                          </a:ln>
                          <a:effectLst/>
                          <a:uLnTx/>
                          <a:uFillTx/>
                          <a:latin typeface="Century Gothic"/>
                          <a:hlinkClick r:id="rId6"/>
                        </a:rPr>
                        <a:t>Epic</a:t>
                      </a:r>
                      <a:r>
                        <a:rPr kumimoji="0" lang="en-US" sz="1400" b="0" i="0" u="none" strike="noStrike" kern="1200" cap="none" spc="0" normalizeH="0" baseline="0" noProof="0" dirty="0">
                          <a:ln>
                            <a:noFill/>
                          </a:ln>
                          <a:effectLst/>
                          <a:uLnTx/>
                          <a:uFillTx/>
                          <a:latin typeface="Century Gothic"/>
                        </a:rPr>
                        <a:t> and read the story “Why are there Stripes on the American Flag?”.  Take the *quiz at the end of the story.</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0981391"/>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Tuesday 4/28/20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35796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380280646"/>
              </p:ext>
            </p:extLst>
          </p:nvPr>
        </p:nvGraphicFramePr>
        <p:xfrm>
          <a:off x="239340" y="1740376"/>
          <a:ext cx="7293719" cy="7488219"/>
        </p:xfrm>
        <a:graphic>
          <a:graphicData uri="http://schemas.openxmlformats.org/drawingml/2006/table">
            <a:tbl>
              <a:tblPr firstRow="1" bandRow="1">
                <a:tableStyleId>{5C22544A-7EE6-4342-B048-85BDC9FD1C3A}</a:tableStyleId>
              </a:tblPr>
              <a:tblGrid>
                <a:gridCol w="2143125">
                  <a:extLst>
                    <a:ext uri="{9D8B030D-6E8A-4147-A177-3AD203B41FA5}">
                      <a16:colId xmlns:a16="http://schemas.microsoft.com/office/drawing/2014/main" val="1574818070"/>
                    </a:ext>
                  </a:extLst>
                </a:gridCol>
                <a:gridCol w="5150594">
                  <a:extLst>
                    <a:ext uri="{9D8B030D-6E8A-4147-A177-3AD203B41FA5}">
                      <a16:colId xmlns:a16="http://schemas.microsoft.com/office/drawing/2014/main" val="577556384"/>
                    </a:ext>
                  </a:extLst>
                </a:gridCol>
              </a:tblGrid>
              <a:tr h="771372">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Subjects</a:t>
                      </a:r>
                    </a:p>
                    <a:p>
                      <a:pPr algn="ctr"/>
                      <a:endParaRPr lang="en-US" sz="1800" u="sng" dirty="0">
                        <a:solidFill>
                          <a:schemeClr val="tx1"/>
                        </a:solidFill>
                        <a:latin typeface="KG Summer Storm Smooth"/>
                        <a:ea typeface="MJAreYouSiriu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77006">
                <a:tc>
                  <a:txBody>
                    <a:bodyPr/>
                    <a:lstStyle/>
                    <a:p>
                      <a:pPr algn="ctr"/>
                      <a:r>
                        <a:rPr lang="en-US" sz="1800" dirty="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Math</a:t>
                      </a:r>
                      <a:r>
                        <a:rPr lang="en-US" sz="1400" b="0" i="0" u="none" strike="noStrike" kern="1200" cap="none" spc="0" normalizeH="0" baseline="0" noProof="0" dirty="0">
                          <a:ln>
                            <a:noFill/>
                          </a:ln>
                          <a:effectLst/>
                          <a:uLnTx/>
                          <a:uFillTx/>
                          <a:latin typeface="Century Gothic"/>
                          <a:ea typeface="MJAreYouSirius"/>
                          <a:cs typeface="+mn-cs"/>
                        </a:rPr>
                        <a:t> (10-20 minutes)</a:t>
                      </a: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to </a:t>
                      </a:r>
                      <a:r>
                        <a:rPr lang="en-US" sz="1400" b="0" i="0" u="none" strike="noStrike" kern="1200" cap="none" spc="0" normalizeH="0" baseline="0" noProof="0" dirty="0">
                          <a:ln>
                            <a:noFill/>
                          </a:ln>
                          <a:effectLst/>
                          <a:uLnTx/>
                          <a:uFillTx/>
                          <a:latin typeface="Century Gothic"/>
                          <a:ea typeface="MJAreYouSirius"/>
                          <a:cs typeface="+mn-cs"/>
                          <a:hlinkClick r:id="rId4"/>
                        </a:rPr>
                        <a:t>Think Central</a:t>
                      </a:r>
                      <a:r>
                        <a:rPr lang="en-US" sz="1400" b="0" i="0" u="none" strike="noStrike" kern="1200" cap="none" spc="0" normalizeH="0" baseline="0" noProof="0" dirty="0">
                          <a:ln>
                            <a:noFill/>
                          </a:ln>
                          <a:effectLst/>
                          <a:uLnTx/>
                          <a:uFillTx/>
                          <a:latin typeface="Century Gothic"/>
                          <a:ea typeface="MJAreYouSirius"/>
                          <a:cs typeface="+mn-cs"/>
                        </a:rPr>
                        <a:t>.  Do the following activities:</a:t>
                      </a:r>
                    </a:p>
                    <a:p>
                      <a:pPr marL="0" marR="0" lvl="0" indent="0" algn="l" rtl="0" eaLnBrk="1" fontAlgn="auto" latinLnBrk="0" hangingPunct="1">
                        <a:lnSpc>
                          <a:spcPct val="15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_____watch Math on the Spot 11.10 Video</a:t>
                      </a:r>
                    </a:p>
                    <a:p>
                      <a:pPr marL="0" marR="0" lvl="0" indent="0" algn="l" rtl="0" eaLnBrk="1" fontAlgn="auto" latinLnBrk="0" hangingPunct="1">
                        <a:lnSpc>
                          <a:spcPct val="15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ISE 11.10 (activity 1)</a:t>
                      </a:r>
                    </a:p>
                    <a:p>
                      <a:pPr marL="0" marR="0" lvl="0" indent="0" algn="l" rtl="0" eaLnBrk="1" fontAlgn="auto" latinLnBrk="0" hangingPunct="1">
                        <a:lnSpc>
                          <a:spcPct val="15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Personal Math Trainer  11.10 (activity 2)</a:t>
                      </a:r>
                    </a:p>
                    <a:p>
                      <a:pPr marL="0" marR="0" lvl="0" indent="0" algn="l" rtl="0" eaLnBrk="1" fontAlgn="auto" latinLnBrk="0" hangingPunct="1">
                        <a:lnSpc>
                          <a:spcPct val="150000"/>
                        </a:lnSpc>
                        <a:spcBef>
                          <a:spcPts val="0"/>
                        </a:spcBef>
                        <a:spcAft>
                          <a:spcPts val="0"/>
                        </a:spcAft>
                        <a:buFont typeface="Wingdings"/>
                        <a:buNone/>
                      </a:pPr>
                      <a:endParaRPr lang="en-US" sz="14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400" b="1" i="0" u="none" strike="noStrike" kern="1200" cap="none" spc="0" normalizeH="0" baseline="0" noProof="0" dirty="0">
                          <a:ln>
                            <a:noFill/>
                          </a:ln>
                          <a:effectLst/>
                          <a:uLnTx/>
                          <a:uFillTx/>
                          <a:latin typeface="Century Gothic"/>
                        </a:rPr>
                        <a:t>*this is a PowerSchool assignment</a:t>
                      </a: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mn-lt"/>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697019">
                <a:tc>
                  <a:txBody>
                    <a:bodyPr/>
                    <a:lstStyle/>
                    <a:p>
                      <a:pPr algn="ctr"/>
                      <a:r>
                        <a:rPr lang="en-US" sz="1800" dirty="0">
                          <a:latin typeface="KG Summer Storm Smooth"/>
                          <a:ea typeface="MJAreYouSirius"/>
                        </a:rPr>
                        <a:t>Science</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StemScopes</a:t>
                      </a:r>
                      <a:r>
                        <a:rPr lang="en-US" sz="1400" b="0" i="0" u="none" strike="noStrike" kern="1200" cap="none" spc="0" normalizeH="0" baseline="0" noProof="0" dirty="0">
                          <a:ln>
                            <a:noFill/>
                          </a:ln>
                          <a:effectLst/>
                          <a:uLnTx/>
                          <a:uFillTx/>
                          <a:latin typeface="Century Gothic"/>
                        </a:rPr>
                        <a:t> and log in with your username and password</a:t>
                      </a:r>
                    </a:p>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to assignments and complete “Concept Review Game”.</a:t>
                      </a:r>
                    </a:p>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Then complete assignment *Concept Attainment Quiz” (answer questions directly on it). This is not a quiz, but a PowerSchool assignment.</a:t>
                      </a: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r>
                        <a:rPr lang="en-US" sz="1400" b="1" i="0" u="none" strike="noStrike" kern="1200" cap="none" spc="0" normalizeH="0" baseline="0" noProof="0" dirty="0">
                          <a:ln>
                            <a:noFill/>
                          </a:ln>
                          <a:effectLst/>
                          <a:uLnTx/>
                          <a:uFillTx/>
                          <a:latin typeface="Century Gothic"/>
                        </a:rPr>
                        <a:t>*this is a PowerSchool assignment</a:t>
                      </a:r>
                    </a:p>
                    <a:p>
                      <a:pPr marL="0" lvl="0" indent="0" algn="l">
                        <a:spcBef>
                          <a:spcPts val="0"/>
                        </a:spcBef>
                        <a:spcAft>
                          <a:spcPts val="0"/>
                        </a:spcAft>
                        <a:buFont typeface="Wingdings"/>
                        <a:buNone/>
                      </a:pPr>
                      <a:endParaRPr lang="en-US" sz="1400" b="1"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697019">
                <a:tc>
                  <a:txBody>
                    <a:bodyPr/>
                    <a:lstStyle/>
                    <a:p>
                      <a:pPr algn="ctr"/>
                      <a:r>
                        <a:rPr lang="en-US" sz="1800" dirty="0">
                          <a:latin typeface="KG Summer Storm Smooth" panose="02000000000000000000" pitchFamily="2" charset="77"/>
                          <a:ea typeface="MJAreYouSirius" panose="02000603000000000000" pitchFamily="2" charset="0"/>
                        </a:rPr>
                        <a:t>Social Studies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on </a:t>
                      </a:r>
                      <a:r>
                        <a:rPr kumimoji="0" lang="en-US" sz="1400" b="0" i="0" u="none" strike="noStrike" kern="1200" cap="none" spc="0" normalizeH="0" baseline="0" noProof="0" dirty="0">
                          <a:ln>
                            <a:noFill/>
                          </a:ln>
                          <a:effectLst/>
                          <a:uLnTx/>
                          <a:uFillTx/>
                          <a:latin typeface="Century Gothic"/>
                          <a:hlinkClick r:id="rId6"/>
                        </a:rPr>
                        <a:t>Epic</a:t>
                      </a:r>
                      <a:r>
                        <a:rPr kumimoji="0" lang="en-US" sz="1400" b="0" i="0" u="none" strike="noStrike" kern="1200" cap="none" spc="0" normalizeH="0" baseline="0" noProof="0" dirty="0">
                          <a:ln>
                            <a:noFill/>
                          </a:ln>
                          <a:effectLst/>
                          <a:uLnTx/>
                          <a:uFillTx/>
                          <a:latin typeface="Century Gothic"/>
                        </a:rPr>
                        <a:t> and read the story “What is inside the Lincoln Memorial?”.  Take the *quiz at the end of the story.</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78418"/>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Wednesday 4/29/20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416428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65990399"/>
              </p:ext>
            </p:extLst>
          </p:nvPr>
        </p:nvGraphicFramePr>
        <p:xfrm>
          <a:off x="239340" y="1740376"/>
          <a:ext cx="7293720" cy="7764054"/>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423280">
                <a:tc>
                  <a:txBody>
                    <a:bodyPr/>
                    <a:lstStyle/>
                    <a:p>
                      <a:pPr algn="ctr"/>
                      <a:r>
                        <a:rPr lang="en-US" sz="1800" u="sng" dirty="0">
                          <a:solidFill>
                            <a:schemeClr val="tx1"/>
                          </a:solidFill>
                          <a:latin typeface="KG Summer Storm Smooth"/>
                          <a:ea typeface="MJAreYouSirius"/>
                        </a:rPr>
                        <a:t>Subjects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209397">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ELA</a:t>
                      </a:r>
                      <a:r>
                        <a:rPr lang="en-US" sz="1400" b="0" i="0" u="none" strike="noStrike" kern="1200" cap="none" spc="0" normalizeH="0" baseline="0" noProof="0" dirty="0">
                          <a:ln>
                            <a:noFill/>
                          </a:ln>
                          <a:effectLst/>
                          <a:uLnTx/>
                          <a:uFillTx/>
                          <a:latin typeface="Century Gothic"/>
                        </a:rPr>
                        <a:t> (10-20 minutes)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Also on Freckle, read the story I assigned called #24 - </a:t>
                      </a:r>
                      <a:r>
                        <a:rPr lang="en-US" sz="1400" b="1" i="0" u="none" strike="noStrike" kern="1200" cap="none" spc="0" normalizeH="0" baseline="0" noProof="0" dirty="0">
                          <a:ln>
                            <a:noFill/>
                          </a:ln>
                          <a:effectLst/>
                          <a:uLnTx/>
                          <a:uFillTx/>
                          <a:latin typeface="Century Gothic"/>
                        </a:rPr>
                        <a:t>*</a:t>
                      </a:r>
                      <a:r>
                        <a:rPr lang="en-US" sz="1400" b="0" i="0" u="none" strike="noStrike" kern="1200" cap="none" spc="0" normalizeH="0" baseline="0" noProof="0" dirty="0">
                          <a:ln>
                            <a:noFill/>
                          </a:ln>
                          <a:effectLst/>
                          <a:uLnTx/>
                          <a:uFillTx/>
                          <a:latin typeface="Century Gothic"/>
                        </a:rPr>
                        <a:t>Tamari and the Dragon</a:t>
                      </a:r>
                      <a:endParaRPr lang="en-US" sz="1400"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Teams and find the assignment “</a:t>
                      </a:r>
                      <a:r>
                        <a:rPr lang="en-US" sz="1400" b="1" i="0" u="none" strike="noStrike" kern="1200" cap="none" spc="0" normalizeH="0" baseline="0" noProof="0" dirty="0">
                          <a:ln>
                            <a:noFill/>
                          </a:ln>
                          <a:effectLst/>
                          <a:uLnTx/>
                          <a:uFillTx/>
                          <a:latin typeface="Century Gothic"/>
                        </a:rPr>
                        <a:t>*</a:t>
                      </a:r>
                      <a:r>
                        <a:rPr lang="en-US" sz="1400" b="0" i="0" u="none" strike="noStrike" kern="1200" cap="none" spc="0" normalizeH="0" baseline="0" noProof="0" dirty="0">
                          <a:ln>
                            <a:noFill/>
                          </a:ln>
                          <a:effectLst/>
                          <a:uLnTx/>
                          <a:uFillTx/>
                          <a:latin typeface="Century Gothic"/>
                        </a:rPr>
                        <a:t>Story Structure Quick Check”.  Complete the worksheet and turn in.</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4"/>
                        </a:rPr>
                        <a:t>Spelling City</a:t>
                      </a:r>
                      <a:r>
                        <a:rPr lang="en-US" sz="1400" b="0" i="0" u="none" strike="noStrike" kern="1200" cap="none" spc="0" normalizeH="0" baseline="0" noProof="0" dirty="0">
                          <a:ln>
                            <a:noFill/>
                          </a:ln>
                          <a:effectLst/>
                          <a:uLnTx/>
                          <a:uFillTx/>
                          <a:latin typeface="Century Gothic"/>
                        </a:rPr>
                        <a:t>; click on “Judy Moody Vocabulary” to play games with your vocab words. You will need to do at least 2 out of 3 by May 1.</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i="0" u="none" strike="noStrike" kern="1200" cap="none" spc="0" normalizeH="0" baseline="0" noProof="0" dirty="0">
                          <a:ln>
                            <a:noFill/>
                          </a:ln>
                          <a:effectLst/>
                          <a:uLnTx/>
                          <a:uFillTx/>
                          <a:latin typeface="Century Gothic"/>
                        </a:rPr>
                        <a:t>  </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endParaRPr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478944">
                <a:tc>
                  <a:txBody>
                    <a:bodyPr/>
                    <a:lstStyle/>
                    <a:p>
                      <a:pPr algn="ctr"/>
                      <a:r>
                        <a:rPr lang="en-US" sz="1800" dirty="0">
                          <a:latin typeface="KG Summer Storm Smooth" panose="02000000000000000000" pitchFamily="2" charset="77"/>
                          <a:ea typeface="MJAreYouSirius" panose="02000603000000000000" pitchFamily="2" charset="0"/>
                        </a:rPr>
                        <a:t>Vocab &amp; Spelling words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uLnTx/>
                          <a:uFillTx/>
                          <a:latin typeface="Century Gothic" panose="020B0502020202020204" pitchFamily="34" charset="0"/>
                        </a:rPr>
                        <a:t>Vocabulary Words:  recycle, project, dripping, carton, complicated, pollution, rubbish, hardly, shade, global</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entury Gothic" panose="020B0502020202020204" pitchFamily="34" charset="0"/>
                      </a:endParaRPr>
                    </a:p>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uLnTx/>
                          <a:uFillTx/>
                          <a:latin typeface="Century Gothic" panose="020B0502020202020204" pitchFamily="34" charset="0"/>
                        </a:rPr>
                        <a:t>Spelling Words:  air, wear, chair, stairs, bare, bear, hair, care, pear, pair, share, near, ear, beard, buy, year, earring, compare</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entury Gothic" panose="020B0502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236366"/>
                  </a:ext>
                </a:extLst>
              </a:tr>
              <a:tr h="1552027">
                <a:tc>
                  <a:txBody>
                    <a:bodyPr/>
                    <a:lstStyle/>
                    <a:p>
                      <a:pPr algn="ctr"/>
                      <a:r>
                        <a:rPr lang="en-US" sz="1800" dirty="0">
                          <a:latin typeface="KG Summer Storm Smooth" panose="02000000000000000000" pitchFamily="2" charset="77"/>
                          <a:ea typeface="MJAreYouSirius" panose="02000603000000000000" pitchFamily="2" charset="0"/>
                        </a:rPr>
                        <a:t>Social studies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on </a:t>
                      </a:r>
                      <a:r>
                        <a:rPr kumimoji="0" lang="en-US" sz="1400" b="0" i="0" u="none" strike="noStrike" kern="1200" cap="none" spc="0" normalizeH="0" baseline="0" noProof="0" dirty="0">
                          <a:ln>
                            <a:noFill/>
                          </a:ln>
                          <a:effectLst/>
                          <a:uLnTx/>
                          <a:uFillTx/>
                          <a:latin typeface="Century Gothic"/>
                          <a:hlinkClick r:id="rId5"/>
                        </a:rPr>
                        <a:t>Epic</a:t>
                      </a:r>
                      <a:r>
                        <a:rPr kumimoji="0" lang="en-US" sz="1400" b="0" i="0" u="none" strike="noStrike" kern="1200" cap="none" spc="0" normalizeH="0" baseline="0" noProof="0" dirty="0">
                          <a:ln>
                            <a:noFill/>
                          </a:ln>
                          <a:effectLst/>
                          <a:uLnTx/>
                          <a:uFillTx/>
                          <a:latin typeface="Century Gothic"/>
                        </a:rPr>
                        <a:t> and read the story “Can we Ring the Liberty Bell?”.  Take the *quiz at the end of the story.</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endParaRPr kumimoji="0"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panose="05000000000000000000" pitchFamily="2" charset="2"/>
                        <a:buNone/>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25606"/>
                  </a:ext>
                </a:extLst>
              </a:tr>
              <a:tr h="1552027">
                <a:tc>
                  <a:txBody>
                    <a:bodyPr/>
                    <a:lstStyle/>
                    <a:p>
                      <a:pPr algn="ctr"/>
                      <a:r>
                        <a:rPr lang="en-US" sz="1800" dirty="0">
                          <a:latin typeface="KG Summer Storm Smooth" panose="02000000000000000000" pitchFamily="2" charset="77"/>
                          <a:ea typeface="MJAreYouSirius" panose="02000603000000000000" pitchFamily="2" charset="0"/>
                        </a:rPr>
                        <a:t>FlipGrid</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a:lnSpc>
                          <a:spcPct val="100000"/>
                        </a:lnSpc>
                        <a:spcBef>
                          <a:spcPts val="0"/>
                        </a:spcBef>
                        <a:spcAft>
                          <a:spcPts val="0"/>
                        </a:spcAft>
                        <a:buFont typeface="Wingdings" panose="05000000000000000000" pitchFamily="2" charset="2"/>
                        <a:buNone/>
                      </a:pPr>
                      <a:r>
                        <a:rPr kumimoji="0" lang="en-US" sz="1400" b="0" i="0" u="none" strike="noStrike" kern="1200" cap="none" spc="0" normalizeH="0" baseline="0" noProof="0" dirty="0">
                          <a:ln>
                            <a:noFill/>
                          </a:ln>
                          <a:effectLst/>
                          <a:uLnTx/>
                          <a:uFillTx/>
                          <a:latin typeface="Century Gothic"/>
                        </a:rPr>
                        <a:t>Go on </a:t>
                      </a:r>
                      <a:r>
                        <a:rPr kumimoji="0" lang="en-US" sz="1400" b="0" i="0" u="none" strike="noStrike" kern="1200" cap="none" spc="0" normalizeH="0" baseline="0" noProof="0" dirty="0">
                          <a:ln>
                            <a:noFill/>
                          </a:ln>
                          <a:effectLst/>
                          <a:uLnTx/>
                          <a:uFillTx/>
                          <a:latin typeface="Century Gothic"/>
                          <a:hlinkClick r:id="rId6"/>
                        </a:rPr>
                        <a:t>FlipGrid</a:t>
                      </a:r>
                      <a:r>
                        <a:rPr kumimoji="0" lang="en-US" sz="1400" b="0" i="0" u="none" strike="noStrike" kern="1200" cap="none" spc="0" normalizeH="0" baseline="0" noProof="0" dirty="0">
                          <a:ln>
                            <a:noFill/>
                          </a:ln>
                          <a:effectLst/>
                          <a:uLnTx/>
                          <a:uFillTx/>
                          <a:latin typeface="Century Gothic"/>
                        </a:rPr>
                        <a:t> and add to our new topic.</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151953"/>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Thursday 4/30/20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219364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916801237"/>
              </p:ext>
            </p:extLst>
          </p:nvPr>
        </p:nvGraphicFramePr>
        <p:xfrm>
          <a:off x="239340" y="2397601"/>
          <a:ext cx="7293717" cy="7504747"/>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1574818070"/>
                    </a:ext>
                  </a:extLst>
                </a:gridCol>
                <a:gridCol w="4931518">
                  <a:extLst>
                    <a:ext uri="{9D8B030D-6E8A-4147-A177-3AD203B41FA5}">
                      <a16:colId xmlns:a16="http://schemas.microsoft.com/office/drawing/2014/main" val="577556384"/>
                    </a:ext>
                  </a:extLst>
                </a:gridCol>
              </a:tblGrid>
              <a:tr h="433387">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327502">
                <a:tc>
                  <a:txBody>
                    <a:bodyPr/>
                    <a:lstStyle/>
                    <a:p>
                      <a:pPr algn="ctr"/>
                      <a:endParaRPr lang="en-US" sz="1800" dirty="0">
                        <a:latin typeface="KG Summer Storm Smooth"/>
                        <a:ea typeface="MJAreYouSirius"/>
                      </a:endParaRPr>
                    </a:p>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1" i="0" u="none" strike="noStrike" kern="1200" cap="none" spc="0" normalizeH="0" baseline="0" noProof="0" dirty="0">
                          <a:ln>
                            <a:noFill/>
                          </a:ln>
                          <a:effectLst/>
                          <a:uLnTx/>
                          <a:uFillTx/>
                          <a:latin typeface="Century Gothic"/>
                          <a:ea typeface="MJAreYouSirius"/>
                          <a:cs typeface="+mn-cs"/>
                        </a:rPr>
                        <a:t>Nothing new because it is Catch Up Friday</a:t>
                      </a:r>
                    </a:p>
                    <a:p>
                      <a:pPr marL="285750" marR="0" lvl="0" indent="-285750" algn="l" rtl="0" eaLnBrk="1" fontAlgn="auto" latinLnBrk="0" hangingPunct="1">
                        <a:lnSpc>
                          <a:spcPct val="100000"/>
                        </a:lnSpc>
                        <a:spcBef>
                          <a:spcPts val="0"/>
                        </a:spcBef>
                        <a:spcAft>
                          <a:spcPts val="0"/>
                        </a:spcAft>
                        <a:buFont typeface="Wingdings"/>
                        <a:buChar char="q"/>
                      </a:pPr>
                      <a:endParaRPr lang="en-US" sz="1400" b="1"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You could still silent read today.  Read a book of you have at home or find something new on </a:t>
                      </a:r>
                      <a:r>
                        <a:rPr lang="en-US" sz="1400" b="0" i="0" u="none" strike="noStrike" kern="1200" cap="none" spc="0" normalizeH="0" baseline="0" noProof="0" dirty="0">
                          <a:ln>
                            <a:noFill/>
                          </a:ln>
                          <a:effectLst/>
                          <a:uLnTx/>
                          <a:uFillTx/>
                          <a:latin typeface="Century Gothic"/>
                          <a:ea typeface="MJAreYouSirius"/>
                          <a:cs typeface="+mn-cs"/>
                          <a:hlinkClick r:id="rId3"/>
                        </a:rPr>
                        <a:t>Epic!</a:t>
                      </a: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98135">
                <a:tc>
                  <a:txBody>
                    <a:bodyPr/>
                    <a:lstStyle/>
                    <a:p>
                      <a:pPr algn="ctr"/>
                      <a:r>
                        <a:rPr lang="en-US" sz="1800" dirty="0">
                          <a:latin typeface="KG Summer Storm Smooth"/>
                          <a:ea typeface="MJAreYouSirius"/>
                        </a:rPr>
                        <a:t>Math</a:t>
                      </a:r>
                    </a:p>
                    <a:p>
                      <a:pPr algn="ctr"/>
                      <a:endParaRPr lang="en-US" sz="1800" dirty="0">
                        <a:latin typeface="KG Summer Storm Smooth"/>
                        <a:ea typeface="MJAreYouSiriu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1" i="0" u="none" strike="noStrike" kern="1200" cap="none" spc="0" normalizeH="0" baseline="0" noProof="0" dirty="0">
                          <a:ln>
                            <a:noFill/>
                          </a:ln>
                          <a:effectLst/>
                          <a:uLnTx/>
                          <a:uFillTx/>
                          <a:latin typeface="Century Gothic"/>
                          <a:ea typeface="MJAreYouSirius"/>
                          <a:cs typeface="+mn-cs"/>
                        </a:rPr>
                        <a:t>Nothing new because it is Catch Up Friday</a:t>
                      </a:r>
                    </a:p>
                    <a:p>
                      <a:pPr marL="285750" marR="0" lvl="0" indent="-285750" algn="l" rtl="0" eaLnBrk="1" fontAlgn="auto" latinLnBrk="0" hangingPunct="1">
                        <a:lnSpc>
                          <a:spcPct val="100000"/>
                        </a:lnSpc>
                        <a:spcBef>
                          <a:spcPts val="0"/>
                        </a:spcBef>
                        <a:spcAft>
                          <a:spcPts val="0"/>
                        </a:spcAft>
                        <a:buFont typeface="Wingdings"/>
                        <a:buChar char="q"/>
                      </a:pPr>
                      <a:endParaRPr lang="en-US" sz="1400" b="1" i="0" u="none" strike="noStrike" kern="1200" cap="none" spc="0" normalizeH="0" baseline="0" noProof="0" dirty="0">
                        <a:ln>
                          <a:noFill/>
                        </a:ln>
                        <a:effectLst/>
                        <a:uLnTx/>
                        <a:uFillTx/>
                        <a:latin typeface="Century Gothic"/>
                        <a:ea typeface="MJAreYouSirius"/>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a:buChar char="q"/>
                        <a:tabLst/>
                        <a:defRPr/>
                      </a:pPr>
                      <a:r>
                        <a:rPr lang="en-US" sz="1400" b="0" i="0" u="none" strike="noStrike" kern="1200" cap="none" spc="0" normalizeH="0" baseline="0" noProof="0" dirty="0">
                          <a:ln>
                            <a:noFill/>
                          </a:ln>
                          <a:effectLst/>
                          <a:uLnTx/>
                          <a:uFillTx/>
                          <a:latin typeface="Century Gothic"/>
                          <a:ea typeface="MJAreYouSirius"/>
                          <a:cs typeface="+mn-cs"/>
                        </a:rPr>
                        <a:t>You could go on Freckle and/or </a:t>
                      </a:r>
                      <a:r>
                        <a:rPr lang="en-US" sz="1400" b="0" i="0" u="none" strike="noStrike" kern="1200" cap="none" spc="0" normalizeH="0" baseline="0" noProof="0" dirty="0">
                          <a:ln>
                            <a:noFill/>
                          </a:ln>
                          <a:effectLst/>
                          <a:uLnTx/>
                          <a:uFillTx/>
                          <a:latin typeface="Century Gothic"/>
                          <a:ea typeface="MJAreYouSirius"/>
                          <a:cs typeface="+mn-cs"/>
                          <a:hlinkClick r:id="rId4"/>
                        </a:rPr>
                        <a:t>Prodigy</a:t>
                      </a:r>
                      <a:r>
                        <a:rPr lang="en-US" sz="1400" b="0" i="0" u="none" strike="noStrike" kern="1200" cap="none" spc="0" normalizeH="0" baseline="0" noProof="0" dirty="0">
                          <a:ln>
                            <a:noFill/>
                          </a:ln>
                          <a:effectLst/>
                          <a:uLnTx/>
                          <a:uFillTx/>
                          <a:latin typeface="Century Gothic"/>
                          <a:ea typeface="MJAreYouSirius"/>
                          <a:cs typeface="+mn-cs"/>
                        </a:rPr>
                        <a:t> to practice your math facts if you want.</a:t>
                      </a:r>
                    </a:p>
                    <a:p>
                      <a:pPr marL="285750" marR="0" lvl="0" indent="-285750" algn="l" rtl="0" eaLnBrk="1" fontAlgn="auto" latinLnBrk="0" hangingPunct="1">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438275">
                <a:tc>
                  <a:txBody>
                    <a:bodyPr/>
                    <a:lstStyle/>
                    <a:p>
                      <a:pPr algn="ctr"/>
                      <a:endParaRPr lang="en-US" sz="1800" dirty="0">
                        <a:latin typeface="KG Summer Storm Smooth"/>
                        <a:ea typeface="MJAreYouSirius"/>
                      </a:endParaRPr>
                    </a:p>
                    <a:p>
                      <a:pPr algn="ctr"/>
                      <a:r>
                        <a:rPr lang="en-US" sz="1800" dirty="0">
                          <a:latin typeface="KG Summer Storm Smooth"/>
                          <a:ea typeface="MJAreYouSirius"/>
                        </a:rPr>
                        <a:t>Catch up day</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a:buChar char="q"/>
                        <a:tabLst/>
                        <a:defRPr/>
                      </a:pPr>
                      <a:r>
                        <a:rPr lang="en-US" sz="1400" dirty="0">
                          <a:latin typeface="Century Gothic"/>
                        </a:rPr>
                        <a:t>This is your time to catch up on activities from this week. </a:t>
                      </a:r>
                      <a:r>
                        <a:rPr lang="en-US" sz="1800" b="1" i="0" u="sng" strike="noStrike" kern="1200" cap="none" spc="0" normalizeH="0" baseline="0" noProof="0" dirty="0">
                          <a:ln>
                            <a:noFill/>
                          </a:ln>
                          <a:effectLst/>
                          <a:uLnTx/>
                          <a:uFillTx/>
                          <a:latin typeface="Century Gothic"/>
                          <a:ea typeface="MJAreYouSirius"/>
                          <a:cs typeface="+mn-cs"/>
                        </a:rPr>
                        <a:t>Make sure you have all work completed, especially the *activities which will be added to PowerSchool.</a:t>
                      </a:r>
                    </a:p>
                    <a:p>
                      <a:pPr marL="0" lvl="0" indent="0" algn="l">
                        <a:lnSpc>
                          <a:spcPct val="100000"/>
                        </a:lnSpc>
                        <a:spcBef>
                          <a:spcPts val="0"/>
                        </a:spcBef>
                        <a:spcAft>
                          <a:spcPts val="0"/>
                        </a:spcAft>
                        <a:buFont typeface="Wingdings"/>
                        <a:buNone/>
                      </a:pPr>
                      <a:endParaRPr lang="en-US" sz="1400" dirty="0">
                        <a:latin typeface="Century Gothic"/>
                      </a:endParaRPr>
                    </a:p>
                    <a:p>
                      <a:pPr marL="285750" lvl="0" indent="-285750" algn="l">
                        <a:lnSpc>
                          <a:spcPct val="100000"/>
                        </a:lnSpc>
                        <a:spcBef>
                          <a:spcPts val="0"/>
                        </a:spcBef>
                        <a:spcAft>
                          <a:spcPts val="0"/>
                        </a:spcAft>
                        <a:buFont typeface="Wingdings"/>
                        <a:buChar char="q"/>
                      </a:pPr>
                      <a:r>
                        <a:rPr lang="en-US" sz="1400" dirty="0">
                          <a:latin typeface="Century Gothic"/>
                        </a:rPr>
                        <a:t>If you had trouble with any skills from this week, please let me know.</a:t>
                      </a:r>
                    </a:p>
                    <a:p>
                      <a:pPr marL="285750" lvl="0" indent="-285750" algn="l">
                        <a:lnSpc>
                          <a:spcPct val="100000"/>
                        </a:lnSpc>
                        <a:spcBef>
                          <a:spcPts val="0"/>
                        </a:spcBef>
                        <a:spcAft>
                          <a:spcPts val="0"/>
                        </a:spcAft>
                        <a:buFont typeface="Wingdings"/>
                        <a:buChar char="q"/>
                      </a:pPr>
                      <a:endParaRPr lang="en-US" sz="1400" dirty="0">
                        <a:latin typeface="Century Gothic"/>
                      </a:endParaRPr>
                    </a:p>
                    <a:p>
                      <a:pPr marL="285750" lvl="0" indent="-285750" algn="l">
                        <a:lnSpc>
                          <a:spcPct val="100000"/>
                        </a:lnSpc>
                        <a:spcBef>
                          <a:spcPts val="0"/>
                        </a:spcBef>
                        <a:spcAft>
                          <a:spcPts val="0"/>
                        </a:spcAft>
                        <a:buFont typeface="Wingdings"/>
                        <a:buChar char="q"/>
                      </a:pPr>
                      <a:r>
                        <a:rPr lang="en-US" sz="1400" dirty="0">
                          <a:latin typeface="Century Gothic"/>
                        </a:rPr>
                        <a:t>You can always work on your typing skills on </a:t>
                      </a:r>
                      <a:r>
                        <a:rPr lang="en-US" sz="1400" dirty="0">
                          <a:latin typeface="Century Gothic"/>
                          <a:hlinkClick r:id="rId5"/>
                        </a:rPr>
                        <a:t>www.typing.com</a:t>
                      </a:r>
                      <a:r>
                        <a:rPr lang="en-US" sz="1400" dirty="0">
                          <a:latin typeface="Century Gothic"/>
                        </a:rPr>
                        <a:t> </a:t>
                      </a:r>
                    </a:p>
                    <a:p>
                      <a:pPr marL="285750" lvl="0" indent="-285750" algn="l">
                        <a:lnSpc>
                          <a:spcPct val="100000"/>
                        </a:lnSpc>
                        <a:spcBef>
                          <a:spcPts val="0"/>
                        </a:spcBef>
                        <a:spcAft>
                          <a:spcPts val="0"/>
                        </a:spcAft>
                        <a:buFont typeface="Wingdings"/>
                        <a:buChar char="q"/>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285750" lvl="0" indent="-285750" algn="l">
                        <a:lnSpc>
                          <a:spcPct val="100000"/>
                        </a:lnSpc>
                        <a:spcBef>
                          <a:spcPts val="0"/>
                        </a:spcBef>
                        <a:spcAft>
                          <a:spcPts val="0"/>
                        </a:spcAft>
                        <a:buFont typeface="Wingdings"/>
                        <a:buChar char="q"/>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0" y="1203593"/>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Friday 5/1/20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pic>
        <p:nvPicPr>
          <p:cNvPr id="5" name="Picture 4" descr="A picture containing sitting, bottle, table, black&#10;&#10;Description automatically generated">
            <a:extLst>
              <a:ext uri="{FF2B5EF4-FFF2-40B4-BE49-F238E27FC236}">
                <a16:creationId xmlns:a16="http://schemas.microsoft.com/office/drawing/2014/main" id="{68CEA7A4-C8E0-403F-B1FB-A590EE1B958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43719" y="7068961"/>
            <a:ext cx="867013" cy="1676400"/>
          </a:xfrm>
          <a:prstGeom prst="rect">
            <a:avLst/>
          </a:prstGeom>
        </p:spPr>
      </p:pic>
    </p:spTree>
    <p:extLst>
      <p:ext uri="{BB962C8B-B14F-4D97-AF65-F5344CB8AC3E}">
        <p14:creationId xmlns:p14="http://schemas.microsoft.com/office/powerpoint/2010/main" val="3436556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001D011222D4D8C92F0EBB6927907" ma:contentTypeVersion="8" ma:contentTypeDescription="Create a new document." ma:contentTypeScope="" ma:versionID="4837d169a696337d94c08d4732995c3c">
  <xsd:schema xmlns:xsd="http://www.w3.org/2001/XMLSchema" xmlns:xs="http://www.w3.org/2001/XMLSchema" xmlns:p="http://schemas.microsoft.com/office/2006/metadata/properties" xmlns:ns3="baf951c2-6dfb-4702-8f99-1b5fef816f3d" targetNamespace="http://schemas.microsoft.com/office/2006/metadata/properties" ma:root="true" ma:fieldsID="d4e830fbeace28dc39b2d161669851ab" ns3:_="">
    <xsd:import namespace="baf951c2-6dfb-4702-8f99-1b5fef816f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951c2-6dfb-4702-8f99-1b5fef816f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E51EB8-EAF4-48DF-9917-C21267016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f951c2-6dfb-4702-8f99-1b5fef816f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84D0B-47ED-432B-9E86-D1C837398A2B}">
  <ds:schemaRefs>
    <ds:schemaRef ds:uri="http://schemas.microsoft.com/sharepoint/v3/contenttype/forms"/>
  </ds:schemaRefs>
</ds:datastoreItem>
</file>

<file path=customXml/itemProps3.xml><?xml version="1.0" encoding="utf-8"?>
<ds:datastoreItem xmlns:ds="http://schemas.openxmlformats.org/officeDocument/2006/customXml" ds:itemID="{07A703D6-491D-4714-8C8F-664F59844CB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27531</TotalTime>
  <Words>1645</Words>
  <Application>Microsoft Office PowerPoint</Application>
  <PresentationFormat>Custom</PresentationFormat>
  <Paragraphs>174</Paragraphs>
  <Slides>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MJSleepSweetly</vt:lpstr>
      <vt:lpstr>PBPerfectLatte</vt:lpstr>
      <vt:lpstr>PBPeppermintMocha</vt:lpstr>
      <vt:lpstr>Arial</vt:lpstr>
      <vt:lpstr>KG Summer Storm Smooth</vt:lpstr>
      <vt:lpstr>Calibri Light</vt:lpstr>
      <vt:lpstr>Calibri</vt:lpstr>
      <vt:lpstr>Wingdings</vt:lpstr>
      <vt:lpstr>Comic Sans MS</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Ellsworth</dc:creator>
  <cp:lastModifiedBy>Tracey Schimke</cp:lastModifiedBy>
  <cp:revision>75</cp:revision>
  <cp:lastPrinted>2020-02-28T20:48:54Z</cp:lastPrinted>
  <dcterms:created xsi:type="dcterms:W3CDTF">2016-06-16T06:24:03Z</dcterms:created>
  <dcterms:modified xsi:type="dcterms:W3CDTF">2020-04-26T19:19:15Z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0x010100413001D011222D4D8C92F0EBB6927907</vt:lpwstr>
  </property>
</Properties>
</file>