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72" r:id="rId4"/>
  </p:sldMasterIdLst>
  <p:notesMasterIdLst>
    <p:notesMasterId r:id="rId11"/>
  </p:notesMasterIdLst>
  <p:sldIdLst>
    <p:sldId id="519" r:id="rId5"/>
    <p:sldId id="514" r:id="rId6"/>
    <p:sldId id="515" r:id="rId7"/>
    <p:sldId id="516" r:id="rId8"/>
    <p:sldId id="521" r:id="rId9"/>
    <p:sldId id="520" r:id="rId10"/>
  </p:sldIdLst>
  <p:sldSz cx="7772400" cy="10058400"/>
  <p:notesSz cx="7019925" cy="9305925"/>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Century Gothic" panose="020B0502020202020204" pitchFamily="34" charset="0"/>
      <p:regular r:id="rId18"/>
      <p:bold r:id="rId19"/>
      <p:italic r:id="rId20"/>
      <p:boldItalic r:id="rId21"/>
    </p:embeddedFont>
    <p:embeddedFont>
      <p:font typeface="KG Summer Storm Smooth" panose="020B0604020202020204" charset="0"/>
      <p:regular r:id="rId22"/>
    </p:embeddedFont>
    <p:embeddedFont>
      <p:font typeface="MJSleepSweetly" panose="020B0604020202020204" charset="0"/>
      <p:regular r:id="rId23"/>
    </p:embeddedFont>
    <p:embeddedFont>
      <p:font typeface="PBPeppermintMocha" panose="02000603000000000000" pitchFamily="2" charset="0"/>
      <p:regular r:id="rId24"/>
    </p:embeddedFont>
    <p:embeddedFont>
      <p:font typeface="PBPerfectLatte" panose="02000603000000000000" pitchFamily="2" charset="0"/>
      <p:regular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F7BD"/>
    <a:srgbClr val="FAC6E7"/>
    <a:srgbClr val="CDFAFF"/>
    <a:srgbClr val="E6E6E6"/>
    <a:srgbClr val="A9FBBD"/>
    <a:srgbClr val="DDA6F0"/>
    <a:srgbClr val="A1EBFC"/>
    <a:srgbClr val="6AD6F0"/>
    <a:srgbClr val="B6FCE6"/>
    <a:srgbClr val="FDE3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35" autoAdjust="0"/>
  </p:normalViewPr>
  <p:slideViewPr>
    <p:cSldViewPr snapToGrid="0">
      <p:cViewPr>
        <p:scale>
          <a:sx n="77" d="100"/>
          <a:sy n="77" d="100"/>
        </p:scale>
        <p:origin x="1530" y="-7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10.fntdata"/><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1.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41650" cy="466725"/>
          </a:xfrm>
          <a:prstGeom prst="rect">
            <a:avLst/>
          </a:prstGeom>
        </p:spPr>
        <p:txBody>
          <a:bodyPr vert="horz" lIns="91422" tIns="45712" rIns="91422" bIns="45712" rtlCol="0"/>
          <a:lstStyle>
            <a:lvl1pPr algn="l">
              <a:defRPr sz="1200"/>
            </a:lvl1pPr>
          </a:lstStyle>
          <a:p>
            <a:endParaRPr lang="en-US" dirty="0"/>
          </a:p>
        </p:txBody>
      </p:sp>
      <p:sp>
        <p:nvSpPr>
          <p:cNvPr id="3" name="Date Placeholder 2"/>
          <p:cNvSpPr>
            <a:spLocks noGrp="1"/>
          </p:cNvSpPr>
          <p:nvPr>
            <p:ph type="dt" idx="1"/>
          </p:nvPr>
        </p:nvSpPr>
        <p:spPr>
          <a:xfrm>
            <a:off x="3976688" y="4"/>
            <a:ext cx="3041650" cy="466725"/>
          </a:xfrm>
          <a:prstGeom prst="rect">
            <a:avLst/>
          </a:prstGeom>
        </p:spPr>
        <p:txBody>
          <a:bodyPr vert="horz" lIns="91422" tIns="45712" rIns="91422" bIns="45712" rtlCol="0"/>
          <a:lstStyle>
            <a:lvl1pPr algn="r">
              <a:defRPr sz="1200"/>
            </a:lvl1pPr>
          </a:lstStyle>
          <a:p>
            <a:fld id="{D21D472E-BFC0-43A9-8BE0-A499724576B4}" type="datetimeFigureOut">
              <a:rPr lang="en-US" smtClean="0"/>
              <a:t>4/7/2020</a:t>
            </a:fld>
            <a:endParaRPr lang="en-US" dirty="0"/>
          </a:p>
        </p:txBody>
      </p:sp>
      <p:sp>
        <p:nvSpPr>
          <p:cNvPr id="4" name="Slide Image Placeholder 3"/>
          <p:cNvSpPr>
            <a:spLocks noGrp="1" noRot="1" noChangeAspect="1"/>
          </p:cNvSpPr>
          <p:nvPr>
            <p:ph type="sldImg" idx="2"/>
          </p:nvPr>
        </p:nvSpPr>
        <p:spPr>
          <a:xfrm>
            <a:off x="2297113" y="1163638"/>
            <a:ext cx="2425700" cy="3140075"/>
          </a:xfrm>
          <a:prstGeom prst="rect">
            <a:avLst/>
          </a:prstGeom>
          <a:noFill/>
          <a:ln w="12700">
            <a:solidFill>
              <a:prstClr val="black"/>
            </a:solidFill>
          </a:ln>
        </p:spPr>
        <p:txBody>
          <a:bodyPr vert="horz" lIns="91422" tIns="45712" rIns="91422" bIns="45712" rtlCol="0" anchor="ctr"/>
          <a:lstStyle/>
          <a:p>
            <a:endParaRPr lang="en-US" dirty="0"/>
          </a:p>
        </p:txBody>
      </p:sp>
      <p:sp>
        <p:nvSpPr>
          <p:cNvPr id="5" name="Notes Placeholder 4"/>
          <p:cNvSpPr>
            <a:spLocks noGrp="1"/>
          </p:cNvSpPr>
          <p:nvPr>
            <p:ph type="body" sz="quarter" idx="3"/>
          </p:nvPr>
        </p:nvSpPr>
        <p:spPr>
          <a:xfrm>
            <a:off x="701675" y="4478342"/>
            <a:ext cx="5616575" cy="3663950"/>
          </a:xfrm>
          <a:prstGeom prst="rect">
            <a:avLst/>
          </a:prstGeom>
        </p:spPr>
        <p:txBody>
          <a:bodyPr vert="horz" lIns="91422" tIns="45712" rIns="91422" bIns="457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204"/>
            <a:ext cx="3041650" cy="466725"/>
          </a:xfrm>
          <a:prstGeom prst="rect">
            <a:avLst/>
          </a:prstGeom>
        </p:spPr>
        <p:txBody>
          <a:bodyPr vert="horz" lIns="91422" tIns="45712" rIns="91422" bIns="4571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688" y="8839204"/>
            <a:ext cx="3041650" cy="466725"/>
          </a:xfrm>
          <a:prstGeom prst="rect">
            <a:avLst/>
          </a:prstGeom>
        </p:spPr>
        <p:txBody>
          <a:bodyPr vert="horz" lIns="91422" tIns="45712" rIns="91422" bIns="45712" rtlCol="0" anchor="b"/>
          <a:lstStyle>
            <a:lvl1pPr algn="r">
              <a:defRPr sz="1200"/>
            </a:lvl1pPr>
          </a:lstStyle>
          <a:p>
            <a:fld id="{421384D2-182C-4BB5-BCA1-AA288B120D4E}" type="slidenum">
              <a:rPr lang="en-US" smtClean="0"/>
              <a:t>‹#›</a:t>
            </a:fld>
            <a:endParaRPr lang="en-US" dirty="0"/>
          </a:p>
        </p:txBody>
      </p:sp>
    </p:spTree>
    <p:extLst>
      <p:ext uri="{BB962C8B-B14F-4D97-AF65-F5344CB8AC3E}">
        <p14:creationId xmlns:p14="http://schemas.microsoft.com/office/powerpoint/2010/main" val="4093064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421384D2-182C-4BB5-BCA1-AA288B120D4E}" type="slidenum">
              <a:rPr lang="en-US" smtClean="0"/>
              <a:t>2</a:t>
            </a:fld>
            <a:endParaRPr lang="en-US" dirty="0"/>
          </a:p>
        </p:txBody>
      </p:sp>
    </p:spTree>
    <p:extLst>
      <p:ext uri="{BB962C8B-B14F-4D97-AF65-F5344CB8AC3E}">
        <p14:creationId xmlns:p14="http://schemas.microsoft.com/office/powerpoint/2010/main" val="122447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3E935AC5-6E40-184C-AB62-6900A96D2A49}" type="datetimeFigureOut">
              <a:rPr lang="en-US" smtClean="0"/>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2077474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935AC5-6E40-184C-AB62-6900A96D2A49}" type="datetimeFigureOut">
              <a:rPr lang="en-US" smtClean="0"/>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3296096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935AC5-6E40-184C-AB62-6900A96D2A49}" type="datetimeFigureOut">
              <a:rPr lang="en-US" smtClean="0"/>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90710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935AC5-6E40-184C-AB62-6900A96D2A49}" type="datetimeFigureOut">
              <a:rPr lang="en-US" smtClean="0"/>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1397881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935AC5-6E40-184C-AB62-6900A96D2A49}" type="datetimeFigureOut">
              <a:rPr lang="en-US" smtClean="0"/>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1397073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935AC5-6E40-184C-AB62-6900A96D2A49}" type="datetimeFigureOut">
              <a:rPr lang="en-US" smtClean="0"/>
              <a:t>4/7/2020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1342771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935AC5-6E40-184C-AB62-6900A96D2A49}" type="datetimeFigureOut">
              <a:rPr lang="en-US" smtClean="0"/>
              <a:t>4/7/2020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3863433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935AC5-6E40-184C-AB62-6900A96D2A49}" type="datetimeFigureOut">
              <a:rPr lang="en-US" smtClean="0"/>
              <a:t>4/7/2020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4171303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935AC5-6E40-184C-AB62-6900A96D2A49}" type="datetimeFigureOut">
              <a:rPr lang="en-US" smtClean="0"/>
              <a:t>4/7/2020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36267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3E935AC5-6E40-184C-AB62-6900A96D2A49}" type="datetimeFigureOut">
              <a:rPr lang="en-US" smtClean="0"/>
              <a:t>4/7/2020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3196441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dirty="0"/>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3E935AC5-6E40-184C-AB62-6900A96D2A49}" type="datetimeFigureOut">
              <a:rPr lang="en-US" smtClean="0"/>
              <a:t>4/7/2020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2122507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3E935AC5-6E40-184C-AB62-6900A96D2A49}" type="datetimeFigureOut">
              <a:rPr lang="en-US" smtClean="0"/>
              <a:t>4/7/2020</a:t>
            </a:fld>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15C9A22D-7F6C-0B4C-A3F4-236D2F539901}" type="slidenum">
              <a:rPr lang="en-US" smtClean="0"/>
              <a:t>‹#›</a:t>
            </a:fld>
            <a:endParaRPr lang="en-US" dirty="0"/>
          </a:p>
        </p:txBody>
      </p:sp>
    </p:spTree>
    <p:extLst>
      <p:ext uri="{BB962C8B-B14F-4D97-AF65-F5344CB8AC3E}">
        <p14:creationId xmlns:p14="http://schemas.microsoft.com/office/powerpoint/2010/main" val="9947328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spellingcity.com/" TargetMode="External"/><Relationship Id="rId13" Type="http://schemas.openxmlformats.org/officeDocument/2006/relationships/hyperlink" Target="https://accounts.explorelearning.com/reflex/student" TargetMode="External"/><Relationship Id="rId18" Type="http://schemas.openxmlformats.org/officeDocument/2006/relationships/hyperlink" Target="http://missgoshko.weebly.com/" TargetMode="External"/><Relationship Id="rId3" Type="http://schemas.openxmlformats.org/officeDocument/2006/relationships/hyperlink" Target="https://launchpad.classlink.com/home" TargetMode="External"/><Relationship Id="rId7" Type="http://schemas.openxmlformats.org/officeDocument/2006/relationships/hyperlink" Target="http://www.freckle.com" TargetMode="External"/><Relationship Id="rId12" Type="http://schemas.openxmlformats.org/officeDocument/2006/relationships/hyperlink" Target="https://app.acceleratelearning.com/" TargetMode="External"/><Relationship Id="rId17" Type="http://schemas.openxmlformats.org/officeDocument/2006/relationships/hyperlink" Target="http://www.summithill.org/teacherpage?section=home&amp;teacher=340&amp;page=157" TargetMode="External"/><Relationship Id="rId2" Type="http://schemas.openxmlformats.org/officeDocument/2006/relationships/image" Target="../media/image1.png"/><Relationship Id="rId16" Type="http://schemas.openxmlformats.org/officeDocument/2006/relationships/hyperlink" Target="http://summithill.org/teacherpage?section=home&amp;teacher=340&amp;page=157" TargetMode="External"/><Relationship Id="rId20" Type="http://schemas.openxmlformats.org/officeDocument/2006/relationships/hyperlink" Target="https://summithillorg.sharepoint.com/sites/Quarenteam/Shared%20Documents/Forms/AllItems.aspx?id=%2Fsites%2FQuarenteam%2FShared%20Documents%2FGeneral%2FSocial%20Emotional%20Learning%20Choice%20Board%2Epdf&amp;parent=%2Fsites%2FQuarenteam%2FShared%20Documents%2FGeneral" TargetMode="External"/><Relationship Id="rId1" Type="http://schemas.openxmlformats.org/officeDocument/2006/relationships/slideLayout" Target="../slideLayouts/slideLayout7.xml"/><Relationship Id="rId6" Type="http://schemas.openxmlformats.org/officeDocument/2006/relationships/hyperlink" Target="http://www.getepic.com/students" TargetMode="External"/><Relationship Id="rId11" Type="http://schemas.openxmlformats.org/officeDocument/2006/relationships/hyperlink" Target="https://www.prodigygame.com/" TargetMode="External"/><Relationship Id="rId5" Type="http://schemas.openxmlformats.org/officeDocument/2006/relationships/hyperlink" Target="mailto:firstname.lastname@shsd161.org" TargetMode="External"/><Relationship Id="rId15" Type="http://schemas.openxmlformats.org/officeDocument/2006/relationships/hyperlink" Target="https://www.facebook.com/Ms-Holes-Art-Class-110956643876921/?view_public_for=110956643876921" TargetMode="External"/><Relationship Id="rId10" Type="http://schemas.openxmlformats.org/officeDocument/2006/relationships/hyperlink" Target="https://jr.brainpop.com/" TargetMode="External"/><Relationship Id="rId19" Type="http://schemas.openxmlformats.org/officeDocument/2006/relationships/hyperlink" Target="http://www.typing.com" TargetMode="External"/><Relationship Id="rId4" Type="http://schemas.openxmlformats.org/officeDocument/2006/relationships/hyperlink" Target="http://www.office.com" TargetMode="External"/><Relationship Id="rId9" Type="http://schemas.openxmlformats.org/officeDocument/2006/relationships/hyperlink" Target="https://nearpod.com/library/" TargetMode="External"/><Relationship Id="rId14" Type="http://schemas.openxmlformats.org/officeDocument/2006/relationships/hyperlink" Target="https://summithillorg.sharepoint.com/sites/djrpe/SitePages/Home.aspx?ct=1586795445864&amp;or=OWA-NT&amp;cid=1a8f93a8-066e-98fa-5278-78db9b22188a&amp;originalPath=aHR0cHM6Ly9zdW1taXRoaWxsb3JnLnNoYXJlcG9pbnQuY29tLzp1Oi9zL2RqcnBlL0VkVHR2M1U4WGFKR3I2VVpEV2FVVnRrQkRQMUQ2VWdwQkNvck1WZnNubXFrSnc_cnRpbWU9WlEyYUJjamYxMGc"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login.acceleratelearning.com/" TargetMode="External"/><Relationship Id="rId3" Type="http://schemas.openxmlformats.org/officeDocument/2006/relationships/image" Target="../media/image1.png"/><Relationship Id="rId7" Type="http://schemas.openxmlformats.org/officeDocument/2006/relationships/hyperlink" Target="https://www-k6.thinkcentral.com/ePC/logout.do"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www.liveworksheets.com/" TargetMode="External"/><Relationship Id="rId5" Type="http://schemas.openxmlformats.org/officeDocument/2006/relationships/hyperlink" Target="https://www.liveworksheets.com/ec77752uu" TargetMode="External"/><Relationship Id="rId4" Type="http://schemas.openxmlformats.org/officeDocument/2006/relationships/hyperlink" Target="http://www.freckle.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freckle.com"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pearsonrealize.com/" TargetMode="External"/><Relationship Id="rId5" Type="http://schemas.openxmlformats.org/officeDocument/2006/relationships/hyperlink" Target="http://www.spellingcity.com/mlfish" TargetMode="External"/><Relationship Id="rId4" Type="http://schemas.openxmlformats.org/officeDocument/2006/relationships/hyperlink" Target="https://www-k6.thinkcentral.com/ePC/start.do"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freckle.com"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login.acceleratelearning.com/" TargetMode="External"/><Relationship Id="rId4" Type="http://schemas.openxmlformats.org/officeDocument/2006/relationships/hyperlink" Target="https://www-k6.thinkcentral.com/ePC/logout.do"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freckle.com" TargetMode="External"/><Relationship Id="rId7" Type="http://schemas.openxmlformats.org/officeDocument/2006/relationships/hyperlink" Target="https://jr.brainpop.com/"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www.getepic.com/students" TargetMode="External"/><Relationship Id="rId5" Type="http://schemas.openxmlformats.org/officeDocument/2006/relationships/hyperlink" Target="http://www.spellingcity.com/mlfish" TargetMode="External"/><Relationship Id="rId4" Type="http://schemas.openxmlformats.org/officeDocument/2006/relationships/hyperlink" Target="https://www-k6.thinkcentral.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getepic.com/students" TargetMode="External"/><Relationship Id="rId7" Type="http://schemas.openxmlformats.org/officeDocument/2006/relationships/hyperlink" Target="https://opentextbc.ca/abealf1/chapter/tomatoes/"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www.typing.com/" TargetMode="External"/><Relationship Id="rId4" Type="http://schemas.openxmlformats.org/officeDocument/2006/relationships/hyperlink" Target="https://sso.prodigygame.com/logi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B56B8C-8F1D-491A-9858-A15C95A1CC7D}"/>
              </a:ext>
            </a:extLst>
          </p:cNvPr>
          <p:cNvSpPr txBox="1"/>
          <p:nvPr/>
        </p:nvSpPr>
        <p:spPr>
          <a:xfrm>
            <a:off x="-247449" y="1075644"/>
            <a:ext cx="8250981" cy="923330"/>
          </a:xfrm>
          <a:prstGeom prst="rect">
            <a:avLst/>
          </a:prstGeom>
          <a:noFill/>
        </p:spPr>
        <p:txBody>
          <a:bodyPr wrap="square" rtlCol="0" anchor="t">
            <a:spAutoFit/>
          </a:bodyPr>
          <a:lstStyle/>
          <a:p>
            <a:pPr algn="ctr"/>
            <a:r>
              <a:rPr lang="en-US" sz="5400" dirty="0">
                <a:ln>
                  <a:solidFill>
                    <a:sysClr val="windowText" lastClr="000000"/>
                  </a:solidFill>
                </a:ln>
                <a:latin typeface="PBPerfectLatte" panose="02000603000000000000" pitchFamily="2" charset="0"/>
                <a:ea typeface="PBPerfectLatte" panose="02000603000000000000" pitchFamily="2" charset="0"/>
              </a:rPr>
              <a:t>Mrs. Schimke’s 3</a:t>
            </a:r>
            <a:r>
              <a:rPr lang="en-US" sz="5400" baseline="30000" dirty="0">
                <a:ln>
                  <a:solidFill>
                    <a:sysClr val="windowText" lastClr="000000"/>
                  </a:solidFill>
                </a:ln>
                <a:latin typeface="PBPerfectLatte" panose="02000603000000000000" pitchFamily="2" charset="0"/>
                <a:ea typeface="PBPerfectLatte" panose="02000603000000000000" pitchFamily="2" charset="0"/>
              </a:rPr>
              <a:t>rd</a:t>
            </a:r>
            <a:r>
              <a:rPr lang="en-US" sz="5400" dirty="0">
                <a:ln>
                  <a:solidFill>
                    <a:sysClr val="windowText" lastClr="000000"/>
                  </a:solidFill>
                </a:ln>
                <a:latin typeface="PBPerfectLatte" panose="02000603000000000000" pitchFamily="2" charset="0"/>
                <a:ea typeface="PBPerfectLatte" panose="02000603000000000000" pitchFamily="2" charset="0"/>
              </a:rPr>
              <a:t> Grade</a:t>
            </a:r>
          </a:p>
        </p:txBody>
      </p:sp>
      <p:graphicFrame>
        <p:nvGraphicFramePr>
          <p:cNvPr id="5" name="Table 8">
            <a:extLst>
              <a:ext uri="{FF2B5EF4-FFF2-40B4-BE49-F238E27FC236}">
                <a16:creationId xmlns:a16="http://schemas.microsoft.com/office/drawing/2014/main" id="{137045F9-804C-D642-8B67-1607BF1BA06C}"/>
              </a:ext>
            </a:extLst>
          </p:cNvPr>
          <p:cNvGraphicFramePr>
            <a:graphicFrameLocks noGrp="1"/>
          </p:cNvGraphicFramePr>
          <p:nvPr>
            <p:extLst>
              <p:ext uri="{D42A27DB-BD31-4B8C-83A1-F6EECF244321}">
                <p14:modId xmlns:p14="http://schemas.microsoft.com/office/powerpoint/2010/main" val="3214730710"/>
              </p:ext>
            </p:extLst>
          </p:nvPr>
        </p:nvGraphicFramePr>
        <p:xfrm>
          <a:off x="239340" y="2049062"/>
          <a:ext cx="7293718" cy="7374476"/>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1574818070"/>
                    </a:ext>
                  </a:extLst>
                </a:gridCol>
                <a:gridCol w="5617318">
                  <a:extLst>
                    <a:ext uri="{9D8B030D-6E8A-4147-A177-3AD203B41FA5}">
                      <a16:colId xmlns:a16="http://schemas.microsoft.com/office/drawing/2014/main" val="577556384"/>
                    </a:ext>
                  </a:extLst>
                </a:gridCol>
              </a:tblGrid>
              <a:tr h="418623">
                <a:tc gridSpan="2">
                  <a:txBody>
                    <a:bodyPr/>
                    <a:lstStyle/>
                    <a:p>
                      <a:pPr lvl="0" algn="ctr">
                        <a:buNone/>
                      </a:pPr>
                      <a:r>
                        <a:rPr lang="en-US" sz="1600" b="1" i="0" u="sng" strike="noStrike" noProof="0" dirty="0">
                          <a:solidFill>
                            <a:schemeClr val="tx1"/>
                          </a:solidFill>
                          <a:latin typeface="KG Summer Storm Smooth"/>
                        </a:rPr>
                        <a:t>Important Info:</a:t>
                      </a:r>
                      <a:endParaRPr lang="en-US" sz="1600" u="sng" dirty="0">
                        <a:solidFill>
                          <a:schemeClr val="tx1"/>
                        </a:solidFill>
                        <a:latin typeface="KG Summer Storm Smooth"/>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tc hMerge="1">
                  <a:txBody>
                    <a:bodyPr/>
                    <a:lstStyle/>
                    <a:p>
                      <a:endParaRPr lang="en-US"/>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extLst>
                  <a:ext uri="{0D108BD9-81ED-4DB2-BD59-A6C34878D82A}">
                    <a16:rowId xmlns:a16="http://schemas.microsoft.com/office/drawing/2014/main" val="3052746781"/>
                  </a:ext>
                </a:extLst>
              </a:tr>
              <a:tr h="1114425">
                <a:tc>
                  <a:txBody>
                    <a:bodyPr/>
                    <a:lstStyle/>
                    <a:p>
                      <a:pPr algn="ctr"/>
                      <a:r>
                        <a:rPr lang="en-US" sz="2000" b="1" u="none" dirty="0">
                          <a:latin typeface="PBPeppermintMocha" panose="02000603000000000000" pitchFamily="2" charset="0"/>
                          <a:ea typeface="PBPeppermintMocha" panose="02000603000000000000" pitchFamily="2" charset="0"/>
                        </a:rPr>
                        <a:t>Websites</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171450" marR="0" lvl="0" indent="-171450" algn="l" rtl="0" eaLnBrk="1" fontAlgn="auto" latinLnBrk="0" hangingPunct="1">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hlinkClick r:id="rId3"/>
                        </a:rPr>
                        <a:t>ClassLink Website</a:t>
                      </a:r>
                      <a:r>
                        <a:rPr lang="en-US" sz="1100" b="0" i="0" u="none" strike="noStrike" kern="1200" cap="none" spc="0" normalizeH="0" baseline="0" noProof="0" dirty="0">
                          <a:ln>
                            <a:noFill/>
                          </a:ln>
                          <a:effectLst/>
                          <a:uLnTx/>
                          <a:uFillTx/>
                          <a:latin typeface="Century Gothic"/>
                          <a:ea typeface="MJAreYouSirius"/>
                          <a:cs typeface="+mn-cs"/>
                        </a:rPr>
                        <a:t> </a:t>
                      </a:r>
                    </a:p>
                    <a:p>
                      <a:pPr marL="171450" marR="0" lvl="0" indent="-171450" algn="l" rtl="0" eaLnBrk="1" fontAlgn="auto" latinLnBrk="0" hangingPunct="1">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hlinkClick r:id="rId4"/>
                        </a:rPr>
                        <a:t>Office 365</a:t>
                      </a:r>
                      <a:endParaRPr lang="en-US" sz="1100" b="0" i="0" u="none" strike="noStrike" kern="1200" cap="none" spc="0" normalizeH="0" baseline="0" noProof="0" dirty="0">
                        <a:ln>
                          <a:noFill/>
                        </a:ln>
                        <a:effectLst/>
                        <a:uLnTx/>
                        <a:uFillTx/>
                        <a:latin typeface="Century Gothic"/>
                      </a:endParaRPr>
                    </a:p>
                    <a:p>
                      <a:pPr marL="171450" marR="0" lvl="0" indent="-171450" algn="l">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rPr>
                        <a:t>Office 365/ClassLink/Teams Username </a:t>
                      </a:r>
                      <a:r>
                        <a:rPr lang="en-US" sz="1100" b="0" i="0" u="none" strike="noStrike" kern="1200" cap="none" spc="0" normalizeH="0" baseline="0" noProof="0" dirty="0">
                          <a:ln>
                            <a:noFill/>
                          </a:ln>
                          <a:effectLst/>
                          <a:uLnTx/>
                          <a:uFillTx/>
                          <a:latin typeface="Century Gothic"/>
                          <a:hlinkClick r:id="rId5"/>
                        </a:rPr>
                        <a:t>firstname.lastname@shsd161.org</a:t>
                      </a:r>
                      <a:endParaRPr lang="en-US" sz="1100" b="0" i="0" u="none" strike="noStrike" kern="1200" cap="none" spc="0" normalizeH="0" baseline="0" noProof="0" dirty="0">
                        <a:ln>
                          <a:noFill/>
                        </a:ln>
                        <a:effectLst/>
                        <a:uLnTx/>
                        <a:uFillTx/>
                        <a:latin typeface="Century Gothic"/>
                      </a:endParaRPr>
                    </a:p>
                    <a:p>
                      <a:pPr marL="171450" marR="0" lvl="0" indent="-171450" algn="l">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rPr>
                        <a:t>Office 365/ClassLink/Teams Password: address # + Book (Ex: 12345Book)</a:t>
                      </a:r>
                    </a:p>
                    <a:p>
                      <a:pPr marL="171450" marR="0" lvl="0" indent="-171450" algn="l">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hlinkClick r:id="rId6"/>
                        </a:rPr>
                        <a:t>Epic Books</a:t>
                      </a:r>
                      <a:r>
                        <a:rPr lang="en-US" sz="1100" b="0" i="0" u="none" strike="noStrike" kern="1200" cap="none" spc="0" normalizeH="0" baseline="0" noProof="0" dirty="0">
                          <a:ln>
                            <a:noFill/>
                          </a:ln>
                          <a:effectLst/>
                          <a:uLnTx/>
                          <a:uFillTx/>
                          <a:latin typeface="Century Gothic"/>
                        </a:rPr>
                        <a:t> (class code huk9296)</a:t>
                      </a:r>
                    </a:p>
                    <a:p>
                      <a:pPr marL="171450" marR="0" lvl="0" indent="-171450" algn="l">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hlinkClick r:id="rId7"/>
                        </a:rPr>
                        <a:t>Freckle</a:t>
                      </a:r>
                      <a:r>
                        <a:rPr lang="en-US" sz="1100" b="0" i="0" u="none" strike="noStrike" kern="1200" cap="none" spc="0" normalizeH="0" baseline="0" noProof="0" dirty="0">
                          <a:ln>
                            <a:noFill/>
                          </a:ln>
                          <a:effectLst/>
                          <a:uLnTx/>
                          <a:uFillTx/>
                          <a:latin typeface="Century Gothic"/>
                        </a:rPr>
                        <a:t> (class code schimy)</a:t>
                      </a:r>
                    </a:p>
                    <a:p>
                      <a:pPr marL="171450" marR="0" lvl="0" indent="-171450" algn="l">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hlinkClick r:id="rId8"/>
                        </a:rPr>
                        <a:t>Spelling City </a:t>
                      </a:r>
                      <a:endParaRPr lang="en-US" sz="1100" b="0" i="0" u="none" strike="noStrike" kern="1200" cap="none" spc="0" normalizeH="0" baseline="0" noProof="0" dirty="0">
                        <a:ln>
                          <a:noFill/>
                        </a:ln>
                        <a:effectLst/>
                        <a:uLnTx/>
                        <a:uFillTx/>
                        <a:latin typeface="Century Gothic"/>
                      </a:endParaRPr>
                    </a:p>
                    <a:p>
                      <a:pPr marL="171450" marR="0" lvl="0" indent="-171450" algn="l">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hlinkClick r:id="rId9"/>
                        </a:rPr>
                        <a:t>Nearpod</a:t>
                      </a:r>
                      <a:r>
                        <a:rPr lang="en-US" sz="1100" b="0" i="0" u="none" strike="noStrike" kern="1200" cap="none" spc="0" normalizeH="0" baseline="0" noProof="0" dirty="0">
                          <a:ln>
                            <a:noFill/>
                          </a:ln>
                          <a:effectLst/>
                          <a:uLnTx/>
                          <a:uFillTx/>
                          <a:latin typeface="Century Gothic"/>
                        </a:rPr>
                        <a:t> (class code AQGRJ)</a:t>
                      </a:r>
                    </a:p>
                    <a:p>
                      <a:pPr marL="171450" marR="0" lvl="0" indent="-171450" algn="l">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hlinkClick r:id="rId10"/>
                        </a:rPr>
                        <a:t>Brain Pop Jr.</a:t>
                      </a:r>
                      <a:r>
                        <a:rPr lang="en-US" sz="1100" b="0" i="0" u="none" strike="noStrike" kern="1200" cap="none" spc="0" normalizeH="0" baseline="0" noProof="0" dirty="0">
                          <a:ln>
                            <a:noFill/>
                          </a:ln>
                          <a:effectLst/>
                          <a:uLnTx/>
                          <a:uFillTx/>
                          <a:latin typeface="Century Gothic"/>
                        </a:rPr>
                        <a:t> (class code bolt9648)</a:t>
                      </a:r>
                    </a:p>
                    <a:p>
                      <a:pPr marL="171450" marR="0" lvl="0" indent="-171450" algn="l">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hlinkClick r:id="rId11"/>
                        </a:rPr>
                        <a:t>Prodigy </a:t>
                      </a:r>
                      <a:r>
                        <a:rPr lang="en-US" sz="1100" b="0" i="0" u="none" strike="noStrike" kern="1200" cap="none" spc="0" normalizeH="0" baseline="0" noProof="0" dirty="0">
                          <a:ln>
                            <a:noFill/>
                          </a:ln>
                          <a:effectLst/>
                          <a:uLnTx/>
                          <a:uFillTx/>
                          <a:latin typeface="Century Gothic"/>
                        </a:rPr>
                        <a:t>(class code E1F6B5)</a:t>
                      </a:r>
                    </a:p>
                    <a:p>
                      <a:pPr marL="171450" marR="0" lvl="0" indent="-171450" algn="l">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hlinkClick r:id="rId12"/>
                        </a:rPr>
                        <a:t>STEMScopes</a:t>
                      </a:r>
                      <a:r>
                        <a:rPr lang="en-US" sz="1100" b="0" i="0" u="none" strike="noStrike" kern="1200" cap="none" spc="0" normalizeH="0" baseline="0" noProof="0" dirty="0">
                          <a:ln>
                            <a:noFill/>
                          </a:ln>
                          <a:effectLst/>
                          <a:uLnTx/>
                          <a:uFillTx/>
                          <a:latin typeface="Century Gothic"/>
                        </a:rPr>
                        <a:t> </a:t>
                      </a:r>
                      <a:r>
                        <a:rPr lang="en-US" sz="1100" b="0" i="0" u="none" strike="noStrike" kern="1200" cap="none" spc="0" normalizeH="0" baseline="0" noProof="0" dirty="0" err="1">
                          <a:ln>
                            <a:noFill/>
                          </a:ln>
                          <a:effectLst/>
                          <a:uLnTx/>
                          <a:uFillTx/>
                          <a:latin typeface="Century Gothic"/>
                        </a:rPr>
                        <a:t>firstinitial</a:t>
                      </a:r>
                      <a:r>
                        <a:rPr lang="en-US" sz="1100" b="0" i="0" u="none" strike="noStrike" kern="1200" cap="none" spc="0" normalizeH="0" baseline="0" noProof="0" dirty="0">
                          <a:ln>
                            <a:noFill/>
                          </a:ln>
                          <a:effectLst/>
                          <a:uLnTx/>
                          <a:uFillTx/>
                          <a:latin typeface="Century Gothic"/>
                        </a:rPr>
                        <a:t> first 3 letters of your last name ex: tsch_161</a:t>
                      </a:r>
                    </a:p>
                    <a:p>
                      <a:pPr marL="171450" marR="0" lvl="0" indent="-171450" algn="l">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hlinkClick r:id="rId13"/>
                        </a:rPr>
                        <a:t>Reflex Math </a:t>
                      </a:r>
                      <a:r>
                        <a:rPr lang="en-US" sz="1100" b="0" i="0" u="none" strike="noStrike" kern="1200" cap="none" spc="0" normalizeH="0" baseline="0" noProof="0" dirty="0">
                          <a:ln>
                            <a:noFill/>
                          </a:ln>
                          <a:effectLst/>
                          <a:uLnTx/>
                          <a:uFillTx/>
                          <a:latin typeface="Century Gothic"/>
                        </a:rPr>
                        <a:t> (teacher username – tschimke)</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5670125"/>
                  </a:ext>
                </a:extLst>
              </a:tr>
              <a:tr h="1123950">
                <a:tc>
                  <a:txBody>
                    <a:bodyPr/>
                    <a:lstStyle/>
                    <a:p>
                      <a:pPr algn="ctr"/>
                      <a:r>
                        <a:rPr lang="en-US" sz="2000" b="1" u="none" dirty="0">
                          <a:latin typeface="PBPeppermintMocha" panose="02000603000000000000" pitchFamily="2" charset="0"/>
                          <a:ea typeface="PBPeppermintMocha" panose="02000603000000000000" pitchFamily="2" charset="0"/>
                        </a:rPr>
                        <a:t>Class</a:t>
                      </a:r>
                    </a:p>
                    <a:p>
                      <a:pPr algn="ctr"/>
                      <a:r>
                        <a:rPr lang="en-US" sz="2000" b="1" u="none" dirty="0">
                          <a:latin typeface="PBPeppermintMocha" panose="02000603000000000000" pitchFamily="2" charset="0"/>
                          <a:ea typeface="PBPeppermintMocha" panose="02000603000000000000" pitchFamily="2" charset="0"/>
                        </a:rPr>
                        <a:t>Birthdays</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0" marR="0" lvl="0" indent="0" algn="l" rtl="0" eaLnBrk="1" fontAlgn="auto" latinLnBrk="0" hangingPunct="1">
                        <a:lnSpc>
                          <a:spcPct val="100000"/>
                        </a:lnSpc>
                        <a:spcBef>
                          <a:spcPts val="0"/>
                        </a:spcBef>
                        <a:spcAft>
                          <a:spcPts val="0"/>
                        </a:spcAft>
                        <a:buFont typeface="Wingdings" panose="05000000000000000000" pitchFamily="2" charset="2"/>
                        <a:buNone/>
                      </a:pPr>
                      <a:endParaRPr lang="en-US" sz="1100" b="0" i="0" u="none" strike="noStrike" kern="1200" cap="none" spc="0" normalizeH="0" baseline="0" noProof="0" dirty="0">
                        <a:ln>
                          <a:noFill/>
                        </a:ln>
                        <a:effectLst/>
                        <a:uLnTx/>
                        <a:uFillTx/>
                        <a:latin typeface="Century Gothic"/>
                        <a:ea typeface="MJAreYouSirius"/>
                        <a:cs typeface="+mn-cs"/>
                      </a:endParaRPr>
                    </a:p>
                    <a:p>
                      <a:pPr marL="0" marR="0" lvl="0" indent="0" algn="l" rtl="0" eaLnBrk="1" fontAlgn="auto" latinLnBrk="0" hangingPunct="1">
                        <a:lnSpc>
                          <a:spcPct val="100000"/>
                        </a:lnSpc>
                        <a:spcBef>
                          <a:spcPts val="0"/>
                        </a:spcBef>
                        <a:spcAft>
                          <a:spcPts val="0"/>
                        </a:spcAft>
                        <a:buFont typeface="Wingdings" panose="05000000000000000000" pitchFamily="2" charset="2"/>
                        <a:buNone/>
                      </a:pPr>
                      <a:endParaRPr lang="en-US" sz="1400" b="0" i="0" u="none" strike="noStrike" kern="1200" cap="none" spc="0" normalizeH="0" baseline="0" noProof="0" dirty="0">
                        <a:ln>
                          <a:noFill/>
                        </a:ln>
                        <a:effectLst/>
                        <a:uLnTx/>
                        <a:uFillTx/>
                        <a:latin typeface="Century Gothic"/>
                        <a:ea typeface="MJAreYouSirius"/>
                        <a:cs typeface="+mn-cs"/>
                      </a:endParaRPr>
                    </a:p>
                    <a:p>
                      <a:pPr marL="0" marR="0" lvl="0" indent="0" algn="l" rtl="0" eaLnBrk="1" fontAlgn="auto" latinLnBrk="0" hangingPunct="1">
                        <a:lnSpc>
                          <a:spcPct val="100000"/>
                        </a:lnSpc>
                        <a:spcBef>
                          <a:spcPts val="0"/>
                        </a:spcBef>
                        <a:spcAft>
                          <a:spcPts val="0"/>
                        </a:spcAft>
                        <a:buFont typeface="Wingdings" panose="05000000000000000000" pitchFamily="2" charset="2"/>
                        <a:buNone/>
                      </a:pPr>
                      <a:r>
                        <a:rPr lang="en-US" sz="1400" b="0" i="0" u="none" strike="noStrike" kern="1200" cap="none" spc="0" normalizeH="0" baseline="0" noProof="0" dirty="0">
                          <a:ln>
                            <a:noFill/>
                          </a:ln>
                          <a:effectLst/>
                          <a:uLnTx/>
                          <a:uFillTx/>
                          <a:latin typeface="Century Gothic"/>
                          <a:ea typeface="MJAreYouSirius"/>
                          <a:cs typeface="+mn-cs"/>
                        </a:rPr>
                        <a:t>We have one April Birthday:  Happy birthday Maddy on the 28</a:t>
                      </a:r>
                      <a:r>
                        <a:rPr lang="en-US" sz="1400" b="0" i="0" u="none" strike="noStrike" kern="1200" cap="none" spc="0" normalizeH="0" baseline="30000" noProof="0" dirty="0">
                          <a:ln>
                            <a:noFill/>
                          </a:ln>
                          <a:effectLst/>
                          <a:uLnTx/>
                          <a:uFillTx/>
                          <a:latin typeface="Century Gothic"/>
                          <a:ea typeface="MJAreYouSirius"/>
                          <a:cs typeface="+mn-cs"/>
                        </a:rPr>
                        <a:t>th</a:t>
                      </a:r>
                      <a:r>
                        <a:rPr lang="en-US" sz="1400" b="0" i="0" u="none" strike="noStrike" kern="1200" cap="none" spc="0" normalizeH="0" baseline="0" noProof="0" dirty="0">
                          <a:ln>
                            <a:noFill/>
                          </a:ln>
                          <a:effectLst/>
                          <a:uLnTx/>
                          <a:uFillTx/>
                          <a:latin typeface="Century Gothic"/>
                          <a:ea typeface="MJAreYouSirius"/>
                          <a:cs typeface="+mn-cs"/>
                        </a:rPr>
                        <a:t>.</a:t>
                      </a:r>
                    </a:p>
                    <a:p>
                      <a:pPr marL="0" marR="0" lvl="0" indent="0" algn="l" rtl="0" eaLnBrk="1" fontAlgn="auto" latinLnBrk="0" hangingPunct="1">
                        <a:lnSpc>
                          <a:spcPct val="100000"/>
                        </a:lnSpc>
                        <a:spcBef>
                          <a:spcPts val="0"/>
                        </a:spcBef>
                        <a:spcAft>
                          <a:spcPts val="0"/>
                        </a:spcAft>
                        <a:buFont typeface="Wingdings" panose="05000000000000000000" pitchFamily="2" charset="2"/>
                        <a:buNone/>
                      </a:pPr>
                      <a:endParaRPr lang="en-US" sz="1100" b="1" i="0" u="none" strike="noStrike" kern="1200" cap="none" spc="0" normalizeH="0" baseline="0" noProof="0" dirty="0">
                        <a:ln>
                          <a:noFill/>
                        </a:ln>
                        <a:effectLst/>
                        <a:uLnTx/>
                        <a:uFillTx/>
                        <a:latin typeface="Century Gothic"/>
                        <a:ea typeface="MJAreYouSirius"/>
                        <a:cs typeface="+mn-cs"/>
                      </a:endParaRPr>
                    </a:p>
                    <a:p>
                      <a:pPr marL="0" marR="0" lvl="0" indent="0" algn="l" rtl="0" eaLnBrk="1" fontAlgn="auto" latinLnBrk="0" hangingPunct="1">
                        <a:lnSpc>
                          <a:spcPct val="100000"/>
                        </a:lnSpc>
                        <a:spcBef>
                          <a:spcPts val="0"/>
                        </a:spcBef>
                        <a:spcAft>
                          <a:spcPts val="0"/>
                        </a:spcAft>
                        <a:buFont typeface="Wingdings" panose="05000000000000000000" pitchFamily="2" charset="2"/>
                        <a:buNone/>
                      </a:pPr>
                      <a:endParaRPr lang="en-US" sz="1100" b="1" i="0" u="none" strike="noStrike" kern="1200" cap="none" spc="0" normalizeH="0" baseline="0" noProof="0" dirty="0">
                        <a:ln>
                          <a:noFill/>
                        </a:ln>
                        <a:effectLst/>
                        <a:uLnTx/>
                        <a:uFillTx/>
                        <a:latin typeface="Century Gothic"/>
                        <a:ea typeface="MJAreYouSirius"/>
                        <a:cs typeface="+mn-cs"/>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7094"/>
                  </a:ext>
                </a:extLst>
              </a:tr>
              <a:tr h="548409">
                <a:tc>
                  <a:txBody>
                    <a:bodyPr/>
                    <a:lstStyle/>
                    <a:p>
                      <a:pPr lvl="0" algn="ctr">
                        <a:buNone/>
                      </a:pPr>
                      <a:r>
                        <a:rPr lang="en-US" sz="2000" b="1" u="none" dirty="0">
                          <a:latin typeface="PBPeppermintMocha" panose="02000603000000000000" pitchFamily="2" charset="0"/>
                          <a:ea typeface="PBPeppermintMocha" panose="02000603000000000000" pitchFamily="2" charset="0"/>
                        </a:rPr>
                        <a:t>PE</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dirty="0">
                          <a:ln>
                            <a:noFill/>
                          </a:ln>
                          <a:effectLst/>
                          <a:uLnTx/>
                          <a:uFillTx/>
                          <a:latin typeface="Century Gothic"/>
                          <a:hlinkClick r:id="rId14"/>
                        </a:rPr>
                        <a:t>Mr. Mena &amp; Mr. Schereck's Webpage</a:t>
                      </a:r>
                      <a:r>
                        <a:rPr lang="en-US" sz="1100" b="0" i="0" u="none" strike="noStrike" kern="1200" cap="none" spc="0" normalizeH="0" baseline="0" noProof="0" dirty="0">
                          <a:ln>
                            <a:noFill/>
                          </a:ln>
                          <a:effectLst/>
                          <a:uLnTx/>
                          <a:uFillTx/>
                          <a:latin typeface="Century Gothic"/>
                        </a:rPr>
                        <a:t> </a:t>
                      </a:r>
                      <a:endParaRPr kumimoji="0" lang="en-US" sz="1100" b="0" i="0" u="none" strike="noStrike" kern="1200" cap="none" spc="0" normalizeH="0" baseline="0" noProof="0" dirty="0">
                        <a:ln>
                          <a:noFill/>
                        </a:ln>
                        <a:effectLst/>
                        <a:uLnTx/>
                        <a:uFillTx/>
                        <a:latin typeface="Century Gothic"/>
                        <a:ea typeface="MJAreYouSirius"/>
                        <a:cs typeface="+mn-cs"/>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6635536"/>
                  </a:ext>
                </a:extLst>
              </a:tr>
              <a:tr h="428625">
                <a:tc>
                  <a:txBody>
                    <a:bodyPr/>
                    <a:lstStyle/>
                    <a:p>
                      <a:pPr lvl="0" algn="ctr">
                        <a:buNone/>
                      </a:pPr>
                      <a:r>
                        <a:rPr lang="en-US" sz="2000" b="1" u="none" dirty="0">
                          <a:latin typeface="PBPeppermintMocha" panose="02000603000000000000" pitchFamily="2" charset="0"/>
                          <a:ea typeface="PBPeppermintMocha" panose="02000603000000000000" pitchFamily="2" charset="0"/>
                        </a:rPr>
                        <a:t>Art</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dirty="0">
                          <a:ln>
                            <a:noFill/>
                          </a:ln>
                          <a:effectLst/>
                          <a:uLnTx/>
                          <a:uFillTx/>
                          <a:latin typeface="Century Gothic"/>
                          <a:hlinkClick r:id="rId15"/>
                        </a:rPr>
                        <a:t>Ms. Hole's Art Webpage</a:t>
                      </a:r>
                      <a:r>
                        <a:rPr lang="en-US" sz="1100" b="0" i="0" u="none" strike="noStrike" kern="1200" cap="none" spc="0" normalizeH="0" baseline="0" noProof="0" dirty="0">
                          <a:ln>
                            <a:noFill/>
                          </a:ln>
                          <a:effectLst/>
                          <a:uLnTx/>
                          <a:uFillTx/>
                          <a:latin typeface="Century Gothic"/>
                        </a:rPr>
                        <a:t> </a:t>
                      </a:r>
                      <a:endParaRPr kumimoji="0" lang="en-US" sz="1100" b="0" i="0" u="none" strike="noStrike" kern="1200" cap="none" spc="0" normalizeH="0" baseline="0" noProof="0" dirty="0">
                        <a:ln>
                          <a:noFill/>
                        </a:ln>
                        <a:effectLst/>
                        <a:uLnTx/>
                        <a:uFillTx/>
                        <a:latin typeface="Century Gothic"/>
                        <a:ea typeface="MJAreYouSirius"/>
                        <a:cs typeface="+mn-cs"/>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834444"/>
                  </a:ext>
                </a:extLst>
              </a:tr>
              <a:tr h="591704">
                <a:tc>
                  <a:txBody>
                    <a:bodyPr/>
                    <a:lstStyle/>
                    <a:p>
                      <a:pPr lvl="0" algn="ctr">
                        <a:buNone/>
                      </a:pPr>
                      <a:r>
                        <a:rPr lang="en-US" sz="2000" b="1" u="none" dirty="0">
                          <a:latin typeface="PBPeppermintMocha" panose="02000603000000000000" pitchFamily="2" charset="0"/>
                          <a:ea typeface="PBPeppermintMocha" panose="02000603000000000000" pitchFamily="2" charset="0"/>
                        </a:rPr>
                        <a:t>Music</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dirty="0">
                          <a:ln>
                            <a:noFill/>
                          </a:ln>
                          <a:effectLst/>
                          <a:uLnTx/>
                          <a:uFillTx/>
                          <a:latin typeface="Century Gothic"/>
                          <a:hlinkClick r:id="rId16"/>
                        </a:rPr>
                        <a:t>Ms. Turek's Webpage</a:t>
                      </a:r>
                      <a:endParaRPr lang="en-US" sz="1100" b="0" i="0" u="none" strike="noStrike" kern="1200" cap="none" spc="0" normalizeH="0" baseline="0" noProof="0" dirty="0">
                        <a:ln>
                          <a:noFill/>
                        </a:ln>
                        <a:effectLst/>
                        <a:uLnTx/>
                        <a:uFillTx/>
                        <a:latin typeface="Century Gothic"/>
                        <a:hlinkClick r:id="rId17"/>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3406912"/>
                  </a:ext>
                </a:extLst>
              </a:tr>
              <a:tr h="1009650">
                <a:tc>
                  <a:txBody>
                    <a:bodyPr/>
                    <a:lstStyle/>
                    <a:p>
                      <a:pPr lvl="0" algn="ctr">
                        <a:buNone/>
                      </a:pPr>
                      <a:r>
                        <a:rPr lang="en-US" sz="2000" b="1" u="none" dirty="0">
                          <a:latin typeface="PBPeppermintMocha" panose="02000603000000000000" pitchFamily="2" charset="0"/>
                          <a:ea typeface="PBPeppermintMocha" panose="02000603000000000000" pitchFamily="2" charset="0"/>
                        </a:rPr>
                        <a:t>Tech</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dirty="0">
                          <a:ln>
                            <a:noFill/>
                          </a:ln>
                          <a:effectLst/>
                          <a:uLnTx/>
                          <a:uFillTx/>
                          <a:latin typeface="Century Gothic"/>
                          <a:hlinkClick r:id="rId18"/>
                        </a:rPr>
                        <a:t>Ms. Goshko's Weebly</a:t>
                      </a:r>
                      <a:endParaRPr lang="en-US" sz="1100" b="0" i="0" u="none" strike="noStrike" kern="1200" cap="none" spc="0" normalizeH="0" baseline="0" noProof="0" dirty="0">
                        <a:ln>
                          <a:noFill/>
                        </a:ln>
                        <a:effectLst/>
                        <a:uLnTx/>
                        <a:uFillTx/>
                        <a:latin typeface="Century Gothic"/>
                        <a:ea typeface="MJAreYouSirius"/>
                        <a:cs typeface="+mn-cs"/>
                        <a:hlinkClick r:id="rId18"/>
                      </a:endParaRPr>
                    </a:p>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dirty="0">
                          <a:ln>
                            <a:noFill/>
                          </a:ln>
                          <a:effectLst/>
                          <a:uLnTx/>
                          <a:uFillTx/>
                          <a:latin typeface="Century Gothic"/>
                          <a:hlinkClick r:id="rId19"/>
                        </a:rPr>
                        <a:t>www.typing.com</a:t>
                      </a:r>
                      <a:r>
                        <a:rPr lang="en-US" sz="1100" b="0" i="0" u="none" strike="noStrike" kern="1200" cap="none" spc="0" normalizeH="0" baseline="0" noProof="0" dirty="0">
                          <a:ln>
                            <a:noFill/>
                          </a:ln>
                          <a:effectLst/>
                          <a:uLnTx/>
                          <a:uFillTx/>
                          <a:latin typeface="Century Gothic"/>
                        </a:rPr>
                        <a:t> </a:t>
                      </a:r>
                    </a:p>
                    <a:p>
                      <a:pPr marL="171450" lvl="0" indent="-171450" algn="l">
                        <a:lnSpc>
                          <a:spcPct val="100000"/>
                        </a:lnSpc>
                        <a:spcBef>
                          <a:spcPts val="0"/>
                        </a:spcBef>
                        <a:spcAft>
                          <a:spcPts val="0"/>
                        </a:spcAft>
                        <a:buFont typeface="Wingdings"/>
                        <a:buChar char="q"/>
                      </a:pPr>
                      <a:endParaRPr lang="en-US" sz="1100" b="0" i="0" u="none" strike="noStrike" kern="1200" cap="none" spc="0" normalizeH="0" baseline="0" noProof="0" dirty="0">
                        <a:ln>
                          <a:noFill/>
                        </a:ln>
                        <a:effectLst/>
                        <a:uLnTx/>
                        <a:uFillTx/>
                        <a:latin typeface="Century Gothic"/>
                      </a:endParaRPr>
                    </a:p>
                    <a:p>
                      <a:pPr marL="171450" lvl="0" indent="-171450" algn="l">
                        <a:lnSpc>
                          <a:spcPct val="100000"/>
                        </a:lnSpc>
                        <a:spcBef>
                          <a:spcPts val="0"/>
                        </a:spcBef>
                        <a:spcAft>
                          <a:spcPts val="0"/>
                        </a:spcAft>
                        <a:buFont typeface="Wingdings"/>
                        <a:buChar char="q"/>
                      </a:pPr>
                      <a:endParaRPr lang="en-US" sz="1100" b="0" i="0" u="none" strike="noStrike" kern="1200" cap="none" spc="0" normalizeH="0" baseline="0" noProof="0" dirty="0">
                        <a:ln>
                          <a:noFill/>
                        </a:ln>
                        <a:effectLst/>
                        <a:uLnTx/>
                        <a:uFillTx/>
                        <a:latin typeface="Century Gothic"/>
                      </a:endParaRPr>
                    </a:p>
                    <a:p>
                      <a:pPr marL="0" lvl="0" indent="0" algn="l">
                        <a:lnSpc>
                          <a:spcPct val="100000"/>
                        </a:lnSpc>
                        <a:spcBef>
                          <a:spcPts val="0"/>
                        </a:spcBef>
                        <a:spcAft>
                          <a:spcPts val="0"/>
                        </a:spcAft>
                        <a:buNone/>
                      </a:pPr>
                      <a:endParaRPr lang="en-US" sz="1100" b="0" i="0" u="none" strike="noStrike" kern="1200" cap="none" spc="0" normalizeH="0" baseline="0" noProof="0" dirty="0">
                        <a:ln>
                          <a:noFill/>
                        </a:ln>
                        <a:effectLst/>
                        <a:uLnTx/>
                        <a:uFillTx/>
                        <a:latin typeface="Century Gothic"/>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8152812"/>
                  </a:ext>
                </a:extLst>
              </a:tr>
              <a:tr h="1039905">
                <a:tc>
                  <a:txBody>
                    <a:bodyPr/>
                    <a:lstStyle/>
                    <a:p>
                      <a:pPr lvl="0" algn="ctr">
                        <a:buNone/>
                      </a:pPr>
                      <a:r>
                        <a:rPr lang="en-US" sz="2000" b="1" u="none" dirty="0">
                          <a:latin typeface="PBPeppermintMocha" panose="02000603000000000000" pitchFamily="2" charset="0"/>
                          <a:ea typeface="PBPeppermintMocha" panose="02000603000000000000" pitchFamily="2" charset="0"/>
                        </a:rPr>
                        <a:t>Social Emotional</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dirty="0">
                          <a:ln>
                            <a:noFill/>
                          </a:ln>
                          <a:effectLst/>
                          <a:uLnTx/>
                          <a:uFillTx/>
                          <a:latin typeface="Century Gothic"/>
                        </a:rPr>
                        <a:t>Try creating a daily/weekly schedule to help with routine</a:t>
                      </a:r>
                      <a:endParaRPr lang="en-US" sz="1100" dirty="0">
                        <a:latin typeface="Century Gothic"/>
                      </a:endParaRPr>
                    </a:p>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dirty="0">
                          <a:ln>
                            <a:noFill/>
                          </a:ln>
                          <a:effectLst/>
                          <a:uLnTx/>
                          <a:uFillTx/>
                          <a:latin typeface="Century Gothic"/>
                        </a:rPr>
                        <a:t>Take breaks, eat a snack, and/or try movement breaks</a:t>
                      </a:r>
                    </a:p>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dirty="0">
                          <a:ln>
                            <a:noFill/>
                          </a:ln>
                          <a:effectLst/>
                          <a:uLnTx/>
                          <a:uFillTx/>
                          <a:latin typeface="Century Gothic"/>
                          <a:hlinkClick r:id="rId20"/>
                        </a:rPr>
                        <a:t>Social Emotional Learning Choice Board Link</a:t>
                      </a:r>
                    </a:p>
                    <a:p>
                      <a:pPr marL="0" lvl="0" indent="0" algn="l">
                        <a:lnSpc>
                          <a:spcPct val="100000"/>
                        </a:lnSpc>
                        <a:spcBef>
                          <a:spcPts val="0"/>
                        </a:spcBef>
                        <a:spcAft>
                          <a:spcPts val="0"/>
                        </a:spcAft>
                        <a:buNone/>
                      </a:pPr>
                      <a:endParaRPr lang="en-US" sz="1100" dirty="0"/>
                    </a:p>
                    <a:p>
                      <a:pPr marL="0" lvl="0" indent="0" algn="l">
                        <a:lnSpc>
                          <a:spcPct val="100000"/>
                        </a:lnSpc>
                        <a:spcBef>
                          <a:spcPts val="0"/>
                        </a:spcBef>
                        <a:spcAft>
                          <a:spcPts val="0"/>
                        </a:spcAft>
                        <a:buFont typeface="Wingdings"/>
                        <a:buNone/>
                      </a:pPr>
                      <a:endParaRPr lang="en-US" sz="1100" b="0" i="0" u="none" strike="noStrike" kern="1200" cap="none" spc="0" normalizeH="0" baseline="0" noProof="0" dirty="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6775069"/>
                  </a:ext>
                </a:extLst>
              </a:tr>
            </a:tbl>
          </a:graphicData>
        </a:graphic>
      </p:graphicFrame>
    </p:spTree>
    <p:extLst>
      <p:ext uri="{BB962C8B-B14F-4D97-AF65-F5344CB8AC3E}">
        <p14:creationId xmlns:p14="http://schemas.microsoft.com/office/powerpoint/2010/main" val="3886199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Table 8">
            <a:extLst>
              <a:ext uri="{FF2B5EF4-FFF2-40B4-BE49-F238E27FC236}">
                <a16:creationId xmlns:a16="http://schemas.microsoft.com/office/drawing/2014/main" id="{BB2A09A1-07C5-4E19-8E21-F6918513A785}"/>
              </a:ext>
            </a:extLst>
          </p:cNvPr>
          <p:cNvGraphicFramePr>
            <a:graphicFrameLocks noGrp="1"/>
          </p:cNvGraphicFramePr>
          <p:nvPr>
            <p:extLst>
              <p:ext uri="{D42A27DB-BD31-4B8C-83A1-F6EECF244321}">
                <p14:modId xmlns:p14="http://schemas.microsoft.com/office/powerpoint/2010/main" val="3302828136"/>
              </p:ext>
            </p:extLst>
          </p:nvPr>
        </p:nvGraphicFramePr>
        <p:xfrm>
          <a:off x="239340" y="1740378"/>
          <a:ext cx="7293720" cy="8247440"/>
        </p:xfrm>
        <a:graphic>
          <a:graphicData uri="http://schemas.openxmlformats.org/drawingml/2006/table">
            <a:tbl>
              <a:tblPr firstRow="1" bandRow="1">
                <a:tableStyleId>{5C22544A-7EE6-4342-B048-85BDC9FD1C3A}</a:tableStyleId>
              </a:tblPr>
              <a:tblGrid>
                <a:gridCol w="2522593">
                  <a:extLst>
                    <a:ext uri="{9D8B030D-6E8A-4147-A177-3AD203B41FA5}">
                      <a16:colId xmlns:a16="http://schemas.microsoft.com/office/drawing/2014/main" val="1574818070"/>
                    </a:ext>
                  </a:extLst>
                </a:gridCol>
                <a:gridCol w="4771127">
                  <a:extLst>
                    <a:ext uri="{9D8B030D-6E8A-4147-A177-3AD203B41FA5}">
                      <a16:colId xmlns:a16="http://schemas.microsoft.com/office/drawing/2014/main" val="577556384"/>
                    </a:ext>
                  </a:extLst>
                </a:gridCol>
              </a:tblGrid>
              <a:tr h="1102108">
                <a:tc>
                  <a:txBody>
                    <a:bodyPr/>
                    <a:lstStyle/>
                    <a:p>
                      <a:pPr algn="ctr"/>
                      <a:r>
                        <a:rPr lang="en-US" sz="1800" u="sng" dirty="0">
                          <a:solidFill>
                            <a:schemeClr val="tx1"/>
                          </a:solidFill>
                          <a:latin typeface="KG Summer Storm Smooth"/>
                          <a:ea typeface="MJAreYouSirius"/>
                        </a:rPr>
                        <a:t>Subjects</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tc>
                  <a:txBody>
                    <a:bodyPr/>
                    <a:lstStyle/>
                    <a:p>
                      <a:pPr algn="ctr"/>
                      <a:endParaRPr lang="en-US" sz="1800" u="sng" dirty="0">
                        <a:solidFill>
                          <a:schemeClr val="tx1"/>
                        </a:solidFill>
                        <a:latin typeface="KG Summer Storm Smooth"/>
                        <a:ea typeface="MJAreYouSirius"/>
                      </a:endParaRPr>
                    </a:p>
                    <a:p>
                      <a:pPr algn="ctr"/>
                      <a:r>
                        <a:rPr lang="en-US" sz="1800" u="sng" dirty="0">
                          <a:solidFill>
                            <a:schemeClr val="tx1"/>
                          </a:solidFill>
                          <a:latin typeface="KG Summer Storm Smooth"/>
                          <a:ea typeface="MJAreYouSirius"/>
                        </a:rPr>
                        <a:t>Activities to Complete</a:t>
                      </a:r>
                    </a:p>
                    <a:p>
                      <a:pPr algn="ctr"/>
                      <a:endParaRPr lang="en-US" sz="1800" u="sng" dirty="0">
                        <a:solidFill>
                          <a:schemeClr val="tx1"/>
                        </a:solidFill>
                        <a:latin typeface="KG Summer Storm Smooth"/>
                        <a:ea typeface="MJAreYouSirius"/>
                      </a:endParaRPr>
                    </a:p>
                    <a:p>
                      <a:pPr algn="ctr"/>
                      <a:endParaRPr lang="en-US" sz="1800" u="sng" dirty="0">
                        <a:solidFill>
                          <a:schemeClr val="tx1"/>
                        </a:solidFill>
                        <a:latin typeface="KG Summer Storm Smooth"/>
                        <a:ea typeface="MJAreYouSirius"/>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extLst>
                  <a:ext uri="{0D108BD9-81ED-4DB2-BD59-A6C34878D82A}">
                    <a16:rowId xmlns:a16="http://schemas.microsoft.com/office/drawing/2014/main" val="3052746781"/>
                  </a:ext>
                </a:extLst>
              </a:tr>
              <a:tr h="3341648">
                <a:tc>
                  <a:txBody>
                    <a:bodyPr/>
                    <a:lstStyle/>
                    <a:p>
                      <a:pPr algn="ctr"/>
                      <a:r>
                        <a:rPr lang="en-US" sz="1800" dirty="0">
                          <a:latin typeface="KG Summer Storm Smooth" panose="02000000000000000000" pitchFamily="2" charset="77"/>
                          <a:ea typeface="MJAreYouSirius" panose="02000603000000000000" pitchFamily="2" charset="0"/>
                        </a:rPr>
                        <a:t>Math</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ea typeface="MJAreYouSirius"/>
                          <a:cs typeface="+mn-cs"/>
                          <a:hlinkClick r:id="rId4"/>
                        </a:rPr>
                        <a:t>Freckle Math</a:t>
                      </a:r>
                      <a:r>
                        <a:rPr lang="en-US" sz="1400" b="0" i="0" u="none" strike="noStrike" kern="1200" cap="none" spc="0" normalizeH="0" baseline="0" noProof="0" dirty="0">
                          <a:ln>
                            <a:noFill/>
                          </a:ln>
                          <a:effectLst/>
                          <a:uLnTx/>
                          <a:uFillTx/>
                          <a:latin typeface="Century Gothic"/>
                          <a:ea typeface="MJAreYouSirius"/>
                          <a:cs typeface="+mn-cs"/>
                        </a:rPr>
                        <a:t> (10-20 minutes)</a:t>
                      </a:r>
                    </a:p>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ea typeface="MJAreYouSirius"/>
                          <a:cs typeface="+mn-cs"/>
                        </a:rPr>
                        <a:t>Go to </a:t>
                      </a:r>
                      <a:r>
                        <a:rPr lang="en-US" sz="1400" b="0" i="0" u="none" strike="noStrike" kern="1200" cap="none" spc="0" normalizeH="0" baseline="0" noProof="0" dirty="0">
                          <a:ln>
                            <a:noFill/>
                          </a:ln>
                          <a:effectLst/>
                          <a:uLnTx/>
                          <a:uFillTx/>
                          <a:latin typeface="Century Gothic"/>
                          <a:ea typeface="MJAreYouSirius"/>
                          <a:cs typeface="+mn-cs"/>
                          <a:hlinkClick r:id="rId5"/>
                        </a:rPr>
                        <a:t>Live Worksheets</a:t>
                      </a:r>
                      <a:r>
                        <a:rPr lang="en-US" sz="1400" b="0" i="0" u="none" strike="noStrike" kern="1200" cap="none" spc="0" normalizeH="0" baseline="0" noProof="0" dirty="0">
                          <a:ln>
                            <a:noFill/>
                          </a:ln>
                          <a:effectLst/>
                          <a:uLnTx/>
                          <a:uFillTx/>
                          <a:latin typeface="Century Gothic"/>
                          <a:ea typeface="MJAreYouSirius"/>
                          <a:cs typeface="+mn-cs"/>
                        </a:rPr>
                        <a:t>.  </a:t>
                      </a:r>
                      <a:r>
                        <a:rPr lang="en-US" sz="1200" b="0" i="0" u="none" strike="noStrike" kern="1200" cap="none" spc="0" normalizeH="0" baseline="0" noProof="0" dirty="0">
                          <a:ln>
                            <a:noFill/>
                          </a:ln>
                          <a:effectLst/>
                          <a:uLnTx/>
                          <a:uFillTx/>
                          <a:latin typeface="Century Gothic"/>
                          <a:ea typeface="MJAreYouSirius"/>
                          <a:cs typeface="+mn-cs"/>
                        </a:rPr>
                        <a:t>Watch the short video reviewing perimeter and then complete the worksheet.  Make sure to click Finish at the end and then click Check my Answers to see how you did.</a:t>
                      </a:r>
                    </a:p>
                    <a:p>
                      <a:pPr marL="0" marR="0" lvl="0" indent="0" algn="l" rtl="0" eaLnBrk="1" fontAlgn="auto" latinLnBrk="0" hangingPunct="1">
                        <a:lnSpc>
                          <a:spcPct val="100000"/>
                        </a:lnSpc>
                        <a:spcBef>
                          <a:spcPts val="0"/>
                        </a:spcBef>
                        <a:spcAft>
                          <a:spcPts val="0"/>
                        </a:spcAft>
                        <a:buFont typeface="Wingdings"/>
                        <a:buNone/>
                      </a:pPr>
                      <a:r>
                        <a:rPr lang="en-US" sz="1200" b="0" i="0" u="none" strike="noStrike" kern="1200" cap="none" spc="0" normalizeH="0" baseline="0" noProof="0" dirty="0">
                          <a:ln>
                            <a:noFill/>
                          </a:ln>
                          <a:effectLst/>
                          <a:uLnTx/>
                          <a:uFillTx/>
                          <a:latin typeface="Century Gothic"/>
                          <a:ea typeface="MJAreYouSirius"/>
                          <a:cs typeface="+mn-cs"/>
                        </a:rPr>
                        <a:t>If you can’t use the clickable link, go to </a:t>
                      </a:r>
                      <a:r>
                        <a:rPr lang="en-US" sz="1200" b="0" i="0" u="none" strike="noStrike" kern="1200" cap="none" spc="0" normalizeH="0" baseline="0" noProof="0" dirty="0">
                          <a:ln>
                            <a:noFill/>
                          </a:ln>
                          <a:effectLst/>
                          <a:uLnTx/>
                          <a:uFillTx/>
                          <a:latin typeface="Century Gothic"/>
                          <a:ea typeface="MJAreYouSirius"/>
                          <a:cs typeface="+mn-cs"/>
                          <a:hlinkClick r:id="rId6"/>
                        </a:rPr>
                        <a:t>www.liveworksheets.com</a:t>
                      </a:r>
                      <a:r>
                        <a:rPr lang="en-US" sz="1200" b="0" i="0" u="none" strike="noStrike" kern="1200" cap="none" spc="0" normalizeH="0" baseline="0" noProof="0" dirty="0">
                          <a:ln>
                            <a:noFill/>
                          </a:ln>
                          <a:effectLst/>
                          <a:uLnTx/>
                          <a:uFillTx/>
                          <a:latin typeface="Century Gothic"/>
                          <a:ea typeface="MJAreYouSirius"/>
                          <a:cs typeface="+mn-cs"/>
                        </a:rPr>
                        <a:t>.  In the search box, type perimeter.  When you see the choices, click the purple one with the monkey. That is the one I’d like you to do.  NO LOGIN is needed for this.</a:t>
                      </a:r>
                    </a:p>
                    <a:p>
                      <a:pPr marL="0" marR="0" lvl="0" indent="0" algn="l" rtl="0" eaLnBrk="1" fontAlgn="auto" latinLnBrk="0" hangingPunct="1">
                        <a:lnSpc>
                          <a:spcPct val="100000"/>
                        </a:lnSpc>
                        <a:spcBef>
                          <a:spcPts val="0"/>
                        </a:spcBef>
                        <a:spcAft>
                          <a:spcPts val="0"/>
                        </a:spcAft>
                        <a:buFont typeface="Wingdings"/>
                        <a:buNone/>
                      </a:pPr>
                      <a:endParaRPr lang="en-US" sz="1200" b="0" i="0" u="none" strike="noStrike" kern="1200" cap="none" spc="0" normalizeH="0" baseline="0" noProof="0" dirty="0">
                        <a:ln>
                          <a:noFill/>
                        </a:ln>
                        <a:effectLst/>
                        <a:uLnTx/>
                        <a:uFillTx/>
                        <a:latin typeface="Century Gothic"/>
                        <a:ea typeface="MJAreYouSirius"/>
                        <a:cs typeface="+mn-cs"/>
                      </a:endParaRPr>
                    </a:p>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ea typeface="MJAreYouSirius"/>
                          <a:cs typeface="+mn-cs"/>
                        </a:rPr>
                        <a:t>Go to </a:t>
                      </a:r>
                      <a:r>
                        <a:rPr lang="en-US" sz="1400" b="0" i="0" u="none" strike="noStrike" kern="1200" cap="none" spc="0" normalizeH="0" baseline="0" noProof="0" dirty="0">
                          <a:ln>
                            <a:noFill/>
                          </a:ln>
                          <a:effectLst/>
                          <a:uLnTx/>
                          <a:uFillTx/>
                          <a:latin typeface="Century Gothic"/>
                          <a:ea typeface="MJAreYouSirius"/>
                          <a:cs typeface="+mn-cs"/>
                          <a:hlinkClick r:id="rId7"/>
                        </a:rPr>
                        <a:t>Think Central</a:t>
                      </a:r>
                      <a:r>
                        <a:rPr lang="en-US" sz="1400" b="0" i="0" u="none" strike="noStrike" kern="1200" cap="none" spc="0" normalizeH="0" baseline="0" noProof="0" dirty="0">
                          <a:ln>
                            <a:noFill/>
                          </a:ln>
                          <a:effectLst/>
                          <a:uLnTx/>
                          <a:uFillTx/>
                          <a:latin typeface="Century Gothic"/>
                          <a:ea typeface="MJAreYouSirius"/>
                          <a:cs typeface="+mn-cs"/>
                        </a:rPr>
                        <a:t>.  Do the following activities:</a:t>
                      </a:r>
                    </a:p>
                    <a:p>
                      <a:pPr marL="0" marR="0" lvl="0" indent="0" algn="l" rtl="0" eaLnBrk="1" fontAlgn="auto" latinLnBrk="0" hangingPunct="1">
                        <a:lnSpc>
                          <a:spcPct val="100000"/>
                        </a:lnSpc>
                        <a:spcBef>
                          <a:spcPts val="0"/>
                        </a:spcBef>
                        <a:spcAft>
                          <a:spcPts val="0"/>
                        </a:spcAft>
                        <a:buFont typeface="Wingdings"/>
                        <a:buNone/>
                      </a:pPr>
                      <a:r>
                        <a:rPr lang="en-US" sz="1400" b="0" i="0" u="none" strike="noStrike" kern="1200" cap="none" spc="0" normalizeH="0" baseline="0" noProof="0" dirty="0">
                          <a:ln>
                            <a:noFill/>
                          </a:ln>
                          <a:effectLst/>
                          <a:uLnTx/>
                          <a:uFillTx/>
                          <a:latin typeface="Century Gothic"/>
                          <a:ea typeface="MJAreYouSirius"/>
                          <a:cs typeface="+mn-cs"/>
                        </a:rPr>
                        <a:t>           _____watch Area 11.4 Video</a:t>
                      </a:r>
                    </a:p>
                    <a:p>
                      <a:pPr marL="0" marR="0" lvl="0" indent="0" algn="l" rtl="0" eaLnBrk="1" fontAlgn="auto" latinLnBrk="0" hangingPunct="1">
                        <a:lnSpc>
                          <a:spcPct val="100000"/>
                        </a:lnSpc>
                        <a:spcBef>
                          <a:spcPts val="0"/>
                        </a:spcBef>
                        <a:spcAft>
                          <a:spcPts val="0"/>
                        </a:spcAft>
                        <a:buFont typeface="Wingdings"/>
                        <a:buNone/>
                      </a:pPr>
                      <a:r>
                        <a:rPr lang="en-US" sz="1400" b="0" i="0" u="none" strike="noStrike" kern="1200" cap="none" spc="0" normalizeH="0" baseline="0" noProof="0" dirty="0">
                          <a:ln>
                            <a:noFill/>
                          </a:ln>
                          <a:effectLst/>
                          <a:uLnTx/>
                          <a:uFillTx/>
                          <a:latin typeface="Century Gothic"/>
                          <a:ea typeface="MJAreYouSirius"/>
                          <a:cs typeface="+mn-cs"/>
                        </a:rPr>
                        <a:t>           _____</a:t>
                      </a:r>
                      <a:r>
                        <a:rPr lang="en-US" sz="1400" b="1" i="0" u="none" strike="noStrike" kern="1200" cap="none" spc="0" normalizeH="0" baseline="0" noProof="0" dirty="0">
                          <a:ln>
                            <a:noFill/>
                          </a:ln>
                          <a:effectLst/>
                          <a:uLnTx/>
                          <a:uFillTx/>
                          <a:latin typeface="Century Gothic"/>
                          <a:ea typeface="MJAreYouSirius"/>
                          <a:cs typeface="+mn-cs"/>
                        </a:rPr>
                        <a:t>*</a:t>
                      </a:r>
                      <a:r>
                        <a:rPr lang="en-US" sz="1400" b="0" i="0" u="none" strike="noStrike" kern="1200" cap="none" spc="0" normalizeH="0" baseline="0" noProof="0" dirty="0">
                          <a:ln>
                            <a:noFill/>
                          </a:ln>
                          <a:effectLst/>
                          <a:uLnTx/>
                          <a:uFillTx/>
                          <a:latin typeface="Century Gothic"/>
                          <a:ea typeface="MJAreYouSirius"/>
                          <a:cs typeface="+mn-cs"/>
                        </a:rPr>
                        <a:t>Area 11.4 Activity 1</a:t>
                      </a:r>
                    </a:p>
                    <a:p>
                      <a:pPr marL="0" marR="0" lvl="0" indent="0" algn="l" rtl="0" eaLnBrk="1" fontAlgn="auto" latinLnBrk="0" hangingPunct="1">
                        <a:lnSpc>
                          <a:spcPct val="100000"/>
                        </a:lnSpc>
                        <a:spcBef>
                          <a:spcPts val="0"/>
                        </a:spcBef>
                        <a:spcAft>
                          <a:spcPts val="0"/>
                        </a:spcAft>
                        <a:buFont typeface="Wingdings"/>
                        <a:buNone/>
                      </a:pPr>
                      <a:r>
                        <a:rPr lang="en-US" sz="1400" b="0" i="0" u="none" strike="noStrike" kern="1200" cap="none" spc="0" normalizeH="0" baseline="0" noProof="0" dirty="0">
                          <a:ln>
                            <a:noFill/>
                          </a:ln>
                          <a:effectLst/>
                          <a:uLnTx/>
                          <a:uFillTx/>
                          <a:latin typeface="Century Gothic"/>
                          <a:ea typeface="MJAreYouSirius"/>
                          <a:cs typeface="+mn-cs"/>
                        </a:rPr>
                        <a:t>           _____</a:t>
                      </a:r>
                      <a:r>
                        <a:rPr lang="en-US" sz="1400" b="1" i="0" u="none" strike="noStrike" kern="1200" cap="none" spc="0" normalizeH="0" baseline="0" noProof="0" dirty="0">
                          <a:ln>
                            <a:noFill/>
                          </a:ln>
                          <a:effectLst/>
                          <a:uLnTx/>
                          <a:uFillTx/>
                          <a:latin typeface="Century Gothic"/>
                          <a:ea typeface="MJAreYouSirius"/>
                          <a:cs typeface="+mn-cs"/>
                        </a:rPr>
                        <a:t>*</a:t>
                      </a:r>
                      <a:r>
                        <a:rPr lang="en-US" sz="1400" b="0" i="0" u="none" strike="noStrike" kern="1200" cap="none" spc="0" normalizeH="0" baseline="0" noProof="0" dirty="0">
                          <a:ln>
                            <a:noFill/>
                          </a:ln>
                          <a:effectLst/>
                          <a:uLnTx/>
                          <a:uFillTx/>
                          <a:latin typeface="Century Gothic"/>
                          <a:ea typeface="MJAreYouSirius"/>
                          <a:cs typeface="+mn-cs"/>
                        </a:rPr>
                        <a:t>Area 11.4 Activity 2</a:t>
                      </a:r>
                    </a:p>
                    <a:p>
                      <a:pPr marL="0" marR="0" lvl="0" indent="0" algn="l">
                        <a:lnSpc>
                          <a:spcPct val="100000"/>
                        </a:lnSpc>
                        <a:spcBef>
                          <a:spcPts val="0"/>
                        </a:spcBef>
                        <a:spcAft>
                          <a:spcPts val="0"/>
                        </a:spcAft>
                        <a:buNone/>
                      </a:pPr>
                      <a:endParaRPr lang="en-US" sz="1400" b="0" i="0" u="none" strike="noStrike" kern="1200" cap="none" spc="0" normalizeH="0" baseline="0" noProof="0" dirty="0">
                        <a:ln>
                          <a:noFill/>
                        </a:ln>
                        <a:effectLst/>
                        <a:uLnTx/>
                        <a:uFillTx/>
                        <a:latin typeface="Calibri"/>
                      </a:endParaRPr>
                    </a:p>
                    <a:p>
                      <a:pPr marL="0" marR="0" lvl="0" indent="0" algn="l" defTabSz="777240" rtl="0" eaLnBrk="1" fontAlgn="auto" latinLnBrk="0" hangingPunct="1">
                        <a:lnSpc>
                          <a:spcPct val="100000"/>
                        </a:lnSpc>
                        <a:spcBef>
                          <a:spcPts val="0"/>
                        </a:spcBef>
                        <a:spcAft>
                          <a:spcPts val="0"/>
                        </a:spcAft>
                        <a:buClrTx/>
                        <a:buSzTx/>
                        <a:buFontTx/>
                        <a:buNone/>
                        <a:tabLst/>
                        <a:defRPr/>
                      </a:pPr>
                      <a:r>
                        <a:rPr lang="en-US" sz="1400" b="0" i="0" u="none" strike="noStrike" kern="1200" cap="none" spc="0" normalizeH="0" baseline="0" noProof="0" dirty="0">
                          <a:ln>
                            <a:noFill/>
                          </a:ln>
                          <a:effectLst/>
                          <a:uLnTx/>
                          <a:uFillTx/>
                          <a:latin typeface="Century Gothic"/>
                          <a:ea typeface="MJAreYouSirius"/>
                          <a:cs typeface="+mn-cs"/>
                        </a:rPr>
                        <a:t> </a:t>
                      </a:r>
                      <a:r>
                        <a:rPr lang="en-US" sz="1400" b="1" i="0" u="none" strike="noStrike" kern="1200" cap="none" spc="0" normalizeH="0" baseline="0" noProof="0" dirty="0">
                          <a:ln>
                            <a:noFill/>
                          </a:ln>
                          <a:effectLst/>
                          <a:uLnTx/>
                          <a:uFillTx/>
                          <a:latin typeface="Century Gothic"/>
                          <a:ea typeface="MJAreYouSirius"/>
                          <a:cs typeface="+mn-cs"/>
                        </a:rPr>
                        <a:t>*means this is a PowerSchool Assignment</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4086807"/>
                  </a:ext>
                </a:extLst>
              </a:tr>
              <a:tr h="2062920">
                <a:tc>
                  <a:txBody>
                    <a:bodyPr/>
                    <a:lstStyle/>
                    <a:p>
                      <a:pPr algn="ctr"/>
                      <a:r>
                        <a:rPr lang="en-US" sz="1800" dirty="0">
                          <a:latin typeface="KG Summer Storm Smooth"/>
                          <a:ea typeface="MJAreYouSirius"/>
                        </a:rPr>
                        <a:t>science</a:t>
                      </a:r>
                      <a:endParaRPr kumimoji="0" lang="en-US" sz="1800" b="0" i="0" u="none" strike="noStrike" kern="1200" cap="none" spc="0" normalizeH="0" baseline="0" noProof="0" dirty="0">
                        <a:ln>
                          <a:noFill/>
                        </a:ln>
                        <a:effectLst/>
                        <a:uLnTx/>
                        <a:uFillTx/>
                        <a:latin typeface="KG Summer Storm Smooth"/>
                        <a:ea typeface="MJAreYouSirius"/>
                        <a:cs typeface="+mn-cs"/>
                      </a:endParaRPr>
                    </a:p>
                    <a:p>
                      <a:pPr algn="ctr"/>
                      <a:endParaRPr lang="en-US" sz="1800" dirty="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lvl="0" indent="-285750" algn="l">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rPr>
                        <a:t>Go on </a:t>
                      </a:r>
                      <a:r>
                        <a:rPr lang="en-US" sz="1400" b="0" i="0" u="none" strike="noStrike" kern="1200" cap="none" spc="0" normalizeH="0" baseline="0" noProof="0" dirty="0">
                          <a:ln>
                            <a:noFill/>
                          </a:ln>
                          <a:effectLst/>
                          <a:uLnTx/>
                          <a:uFillTx/>
                          <a:latin typeface="Century Gothic"/>
                          <a:hlinkClick r:id="rId8"/>
                        </a:rPr>
                        <a:t>StemScopes</a:t>
                      </a:r>
                      <a:r>
                        <a:rPr lang="en-US" sz="1400" b="0" i="0" u="none" strike="noStrike" kern="1200" cap="none" spc="0" normalizeH="0" baseline="0" noProof="0" dirty="0">
                          <a:ln>
                            <a:noFill/>
                          </a:ln>
                          <a:effectLst/>
                          <a:uLnTx/>
                          <a:uFillTx/>
                          <a:latin typeface="Century Gothic"/>
                        </a:rPr>
                        <a:t> and log in with your username  and password </a:t>
                      </a:r>
                      <a:r>
                        <a:rPr lang="en-US" sz="1400" dirty="0">
                          <a:hlinkClick r:id="rId8"/>
                        </a:rPr>
                        <a:t>https://login.acceleratelearning.com/</a:t>
                      </a:r>
                      <a:r>
                        <a:rPr lang="en-US" sz="1400" dirty="0"/>
                        <a:t> (</a:t>
                      </a:r>
                      <a:r>
                        <a:rPr lang="en-US" sz="1400" b="0" i="0" u="none" strike="noStrike" kern="1200" cap="none" spc="0" normalizeH="0" baseline="0" noProof="0" dirty="0">
                          <a:ln>
                            <a:noFill/>
                          </a:ln>
                          <a:effectLst/>
                          <a:uLnTx/>
                          <a:uFillTx/>
                          <a:latin typeface="Century Gothic"/>
                        </a:rPr>
                        <a:t>first initial first 3 letters of your last name ex: tsch_161 password is with Book)</a:t>
                      </a:r>
                    </a:p>
                    <a:p>
                      <a:pPr marL="285750" lvl="0" indent="-285750" algn="l">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rPr>
                        <a:t>Go to assignments and read over the Picture Vocabulary for Objects and Motion</a:t>
                      </a:r>
                    </a:p>
                    <a:p>
                      <a:pPr marL="285750" lvl="0" indent="-285750" algn="l">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rPr>
                        <a:t>Read STEMScopedia for Objects and Motion</a:t>
                      </a:r>
                    </a:p>
                    <a:p>
                      <a:pPr marL="285750" lvl="0" indent="-285750" algn="l">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rPr>
                        <a:t>Watch </a:t>
                      </a:r>
                      <a:r>
                        <a:rPr lang="en-US" sz="1400" b="1" i="0" u="none" strike="noStrike" kern="1200" cap="none" spc="0" normalizeH="0" baseline="0" noProof="0" dirty="0">
                          <a:ln>
                            <a:noFill/>
                          </a:ln>
                          <a:effectLst/>
                          <a:uLnTx/>
                          <a:uFillTx/>
                          <a:latin typeface="Century Gothic" panose="020B0502020202020204" pitchFamily="34" charset="0"/>
                        </a:rPr>
                        <a:t>*</a:t>
                      </a:r>
                      <a:r>
                        <a:rPr lang="en-US" sz="1400" b="0" i="0" kern="1200" dirty="0">
                          <a:solidFill>
                            <a:schemeClr val="dk1"/>
                          </a:solidFill>
                          <a:effectLst/>
                          <a:latin typeface="Century Gothic" panose="020B0502020202020204" pitchFamily="34" charset="0"/>
                          <a:ea typeface="+mn-ea"/>
                          <a:cs typeface="+mn-cs"/>
                        </a:rPr>
                        <a:t>Content Connections Video—Action and Reaction "Pixelate"</a:t>
                      </a:r>
                      <a:r>
                        <a:rPr lang="en-US" sz="1400" b="0" i="0" u="none" strike="noStrike" kern="1200" cap="none" spc="0" normalizeH="0" baseline="0" noProof="0" dirty="0">
                          <a:ln>
                            <a:noFill/>
                          </a:ln>
                          <a:effectLst/>
                          <a:uLnTx/>
                          <a:uFillTx/>
                          <a:latin typeface="Century Gothic" panose="020B0502020202020204" pitchFamily="34" charset="0"/>
                        </a:rPr>
                        <a:t>– </a:t>
                      </a:r>
                      <a:r>
                        <a:rPr lang="en-US" sz="1400" b="0" i="0" u="none" strike="noStrike" kern="1200" cap="none" spc="0" normalizeH="0" baseline="0" noProof="0" dirty="0">
                          <a:ln>
                            <a:noFill/>
                          </a:ln>
                          <a:effectLst/>
                          <a:uLnTx/>
                          <a:uFillTx/>
                          <a:latin typeface="Century Gothic"/>
                        </a:rPr>
                        <a:t>and answer the questions (type directly on it)</a:t>
                      </a:r>
                    </a:p>
                    <a:p>
                      <a:pPr marL="0" lvl="0" indent="0" algn="l">
                        <a:spcBef>
                          <a:spcPts val="0"/>
                        </a:spcBef>
                        <a:spcAft>
                          <a:spcPts val="0"/>
                        </a:spcAft>
                        <a:buFont typeface="Wingdings"/>
                        <a:buNone/>
                      </a:pPr>
                      <a:r>
                        <a:rPr lang="en-US" sz="1400" b="1" i="0" u="none" strike="noStrike" kern="1200" cap="none" spc="0" normalizeH="0" baseline="0" noProof="0" dirty="0">
                          <a:ln>
                            <a:noFill/>
                          </a:ln>
                          <a:effectLst/>
                          <a:uLnTx/>
                          <a:uFillTx/>
                          <a:latin typeface="Century Gothic"/>
                        </a:rPr>
                        <a:t>*this is a PowerSchool assignment</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7094"/>
                  </a:ext>
                </a:extLst>
              </a:tr>
              <a:tr h="1176080">
                <a:tc>
                  <a:txBody>
                    <a:bodyPr/>
                    <a:lstStyle/>
                    <a:p>
                      <a:pPr algn="ctr"/>
                      <a:r>
                        <a:rPr lang="en-US" sz="1800" dirty="0">
                          <a:latin typeface="KG Summer Storm Smooth" panose="02000000000000000000" pitchFamily="2" charset="77"/>
                          <a:ea typeface="MJAreYouSirius" panose="02000603000000000000" pitchFamily="2" charset="0"/>
                        </a:rPr>
                        <a:t>Silent Reading</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0" lvl="0" indent="0" algn="l">
                        <a:spcBef>
                          <a:spcPts val="0"/>
                        </a:spcBef>
                        <a:spcAft>
                          <a:spcPts val="0"/>
                        </a:spcAft>
                        <a:buFont typeface="Wingdings"/>
                        <a:buNone/>
                      </a:pPr>
                      <a:r>
                        <a:rPr lang="en-US" sz="1400" b="0" i="0" u="none" strike="noStrike" kern="1200" cap="none" spc="0" normalizeH="0" baseline="0" noProof="0" dirty="0">
                          <a:ln>
                            <a:noFill/>
                          </a:ln>
                          <a:effectLst/>
                          <a:uLnTx/>
                          <a:uFillTx/>
                          <a:latin typeface="Century Gothic"/>
                        </a:rPr>
                        <a:t>Make sure you are still reading every day.  You can read your own book or go on Epic and find something that interests you.  I’m reading </a:t>
                      </a:r>
                      <a:r>
                        <a:rPr lang="en-US" sz="1400" b="0" i="0" u="sng" strike="noStrike" kern="1200" cap="none" spc="0" normalizeH="0" baseline="0" noProof="0" dirty="0">
                          <a:ln>
                            <a:noFill/>
                          </a:ln>
                          <a:effectLst/>
                          <a:uLnTx/>
                          <a:uFillTx/>
                          <a:latin typeface="Century Gothic"/>
                        </a:rPr>
                        <a:t>The Wild Robot</a:t>
                      </a:r>
                      <a:r>
                        <a:rPr lang="en-US" sz="1400" b="0" i="0" u="none" strike="noStrike" kern="1200" cap="none" spc="0" normalizeH="0" baseline="0" noProof="0" dirty="0">
                          <a:ln>
                            <a:noFill/>
                          </a:ln>
                          <a:effectLst/>
                          <a:uLnTx/>
                          <a:uFillTx/>
                          <a:latin typeface="Century Gothic"/>
                        </a:rPr>
                        <a:t> by Peter Brown.</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7185703"/>
                  </a:ext>
                </a:extLst>
              </a:tr>
            </a:tbl>
          </a:graphicData>
        </a:graphic>
      </p:graphicFrame>
      <p:sp>
        <p:nvSpPr>
          <p:cNvPr id="3" name="TextBox 2">
            <a:extLst>
              <a:ext uri="{FF2B5EF4-FFF2-40B4-BE49-F238E27FC236}">
                <a16:creationId xmlns:a16="http://schemas.microsoft.com/office/drawing/2014/main" id="{FFB56B8C-8F1D-491A-9858-A15C95A1CC7D}"/>
              </a:ext>
            </a:extLst>
          </p:cNvPr>
          <p:cNvSpPr txBox="1"/>
          <p:nvPr/>
        </p:nvSpPr>
        <p:spPr>
          <a:xfrm>
            <a:off x="239340" y="909378"/>
            <a:ext cx="7462997" cy="830997"/>
          </a:xfrm>
          <a:prstGeom prst="rect">
            <a:avLst/>
          </a:prstGeom>
          <a:noFill/>
        </p:spPr>
        <p:txBody>
          <a:bodyPr wrap="square" rtlCol="0">
            <a:spAutoFit/>
          </a:bodyPr>
          <a:lstStyle/>
          <a:p>
            <a:pPr algn="ctr"/>
            <a:r>
              <a:rPr lang="en-US" sz="4800" dirty="0">
                <a:ln>
                  <a:solidFill>
                    <a:sysClr val="windowText" lastClr="000000"/>
                  </a:solidFill>
                </a:ln>
                <a:effectLst>
                  <a:outerShdw blurRad="38100" dist="38100" dir="2700000" algn="tl">
                    <a:srgbClr val="000000">
                      <a:alpha val="43137"/>
                    </a:srgbClr>
                  </a:outerShdw>
                </a:effectLst>
                <a:latin typeface="MJSleepSweetly" panose="02000603000000000000" pitchFamily="2" charset="0"/>
                <a:ea typeface="MJSleepSweetly" panose="02000603000000000000" pitchFamily="2" charset="0"/>
              </a:rPr>
              <a:t>Monday 4/20/20 </a:t>
            </a:r>
          </a:p>
        </p:txBody>
      </p:sp>
    </p:spTree>
    <p:extLst>
      <p:ext uri="{BB962C8B-B14F-4D97-AF65-F5344CB8AC3E}">
        <p14:creationId xmlns:p14="http://schemas.microsoft.com/office/powerpoint/2010/main" val="3830919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8">
            <a:extLst>
              <a:ext uri="{FF2B5EF4-FFF2-40B4-BE49-F238E27FC236}">
                <a16:creationId xmlns:a16="http://schemas.microsoft.com/office/drawing/2014/main" id="{BB2A09A1-07C5-4E19-8E21-F6918513A785}"/>
              </a:ext>
            </a:extLst>
          </p:cNvPr>
          <p:cNvGraphicFramePr>
            <a:graphicFrameLocks noGrp="1"/>
          </p:cNvGraphicFramePr>
          <p:nvPr>
            <p:extLst>
              <p:ext uri="{D42A27DB-BD31-4B8C-83A1-F6EECF244321}">
                <p14:modId xmlns:p14="http://schemas.microsoft.com/office/powerpoint/2010/main" val="3943878287"/>
              </p:ext>
            </p:extLst>
          </p:nvPr>
        </p:nvGraphicFramePr>
        <p:xfrm>
          <a:off x="239340" y="1740376"/>
          <a:ext cx="7293720" cy="7909119"/>
        </p:xfrm>
        <a:graphic>
          <a:graphicData uri="http://schemas.openxmlformats.org/drawingml/2006/table">
            <a:tbl>
              <a:tblPr firstRow="1" bandRow="1">
                <a:tableStyleId>{5C22544A-7EE6-4342-B048-85BDC9FD1C3A}</a:tableStyleId>
              </a:tblPr>
              <a:tblGrid>
                <a:gridCol w="2324100">
                  <a:extLst>
                    <a:ext uri="{9D8B030D-6E8A-4147-A177-3AD203B41FA5}">
                      <a16:colId xmlns:a16="http://schemas.microsoft.com/office/drawing/2014/main" val="1574818070"/>
                    </a:ext>
                  </a:extLst>
                </a:gridCol>
                <a:gridCol w="4969620">
                  <a:extLst>
                    <a:ext uri="{9D8B030D-6E8A-4147-A177-3AD203B41FA5}">
                      <a16:colId xmlns:a16="http://schemas.microsoft.com/office/drawing/2014/main" val="577556384"/>
                    </a:ext>
                  </a:extLst>
                </a:gridCol>
              </a:tblGrid>
              <a:tr h="502479">
                <a:tc>
                  <a:txBody>
                    <a:bodyPr/>
                    <a:lstStyle/>
                    <a:p>
                      <a:pPr algn="ctr"/>
                      <a:r>
                        <a:rPr lang="en-US" sz="1800" u="sng" dirty="0">
                          <a:solidFill>
                            <a:schemeClr val="tx1"/>
                          </a:solidFill>
                          <a:latin typeface="KG Summer Storm Smooth"/>
                          <a:ea typeface="MJAreYouSirius"/>
                        </a:rPr>
                        <a:t>Subjects</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tc>
                  <a:txBody>
                    <a:bodyPr/>
                    <a:lstStyle/>
                    <a:p>
                      <a:pPr algn="ctr"/>
                      <a:r>
                        <a:rPr lang="en-US" sz="1800" u="sng" dirty="0">
                          <a:solidFill>
                            <a:schemeClr val="tx1"/>
                          </a:solidFill>
                          <a:latin typeface="KG Summer Storm Smooth"/>
                          <a:ea typeface="MJAreYouSirius"/>
                        </a:rPr>
                        <a:t>Activities to Complete</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extLst>
                  <a:ext uri="{0D108BD9-81ED-4DB2-BD59-A6C34878D82A}">
                    <a16:rowId xmlns:a16="http://schemas.microsoft.com/office/drawing/2014/main" val="3052746781"/>
                  </a:ext>
                </a:extLst>
              </a:tr>
              <a:tr h="2818106">
                <a:tc>
                  <a:txBody>
                    <a:bodyPr/>
                    <a:lstStyle/>
                    <a:p>
                      <a:pPr algn="ctr"/>
                      <a:r>
                        <a:rPr lang="en-US" sz="1800" dirty="0">
                          <a:latin typeface="KG Summer Storm Smooth"/>
                          <a:ea typeface="MJAreYouSirius"/>
                        </a:rPr>
                        <a:t>ELA</a:t>
                      </a:r>
                      <a:endParaRPr kumimoji="0" lang="en-US" sz="2000" b="0" i="0" u="none" strike="noStrike" kern="1200" cap="none" spc="0" normalizeH="0" baseline="0" noProof="0" dirty="0">
                        <a:ln>
                          <a:noFill/>
                        </a:ln>
                        <a:solidFill>
                          <a:prstClr val="black"/>
                        </a:solidFill>
                        <a:effectLst/>
                        <a:uLnTx/>
                        <a:uFillTx/>
                        <a:latin typeface="KG Summer Storm Smooth"/>
                        <a:ea typeface="MJAreYouSirius"/>
                        <a:cs typeface="+mn-cs"/>
                      </a:endParaRPr>
                    </a:p>
                    <a:p>
                      <a:pPr algn="ctr"/>
                      <a:endParaRPr lang="en-US" sz="1800" dirty="0">
                        <a:latin typeface="KG Summer Storm Smooth" panose="02000000000000000000" pitchFamily="2" charset="77"/>
                        <a:ea typeface="MJAreYouSirius" panose="02000603000000000000" pitchFamily="2" charset="0"/>
                      </a:endParaRPr>
                    </a:p>
                    <a:p>
                      <a:pPr algn="ctr"/>
                      <a:endParaRPr lang="en-US" sz="1800" dirty="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hlinkClick r:id="rId3"/>
                        </a:rPr>
                        <a:t>Freckle ELA</a:t>
                      </a:r>
                      <a:r>
                        <a:rPr lang="en-US" sz="1400" b="0" i="0" u="none" strike="noStrike" kern="1200" cap="none" spc="0" normalizeH="0" baseline="0" noProof="0" dirty="0">
                          <a:ln>
                            <a:noFill/>
                          </a:ln>
                          <a:effectLst/>
                          <a:uLnTx/>
                          <a:uFillTx/>
                          <a:latin typeface="Century Gothic"/>
                        </a:rPr>
                        <a:t> (10-20 minutes)</a:t>
                      </a:r>
                      <a:endParaRPr lang="en-US" sz="1400" dirty="0"/>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rPr>
                        <a:t>Go on </a:t>
                      </a:r>
                      <a:r>
                        <a:rPr lang="en-US" sz="1400" b="0" i="0" u="none" strike="noStrike" kern="1200" cap="none" spc="0" normalizeH="0" baseline="0" noProof="0" dirty="0">
                          <a:ln>
                            <a:noFill/>
                          </a:ln>
                          <a:effectLst/>
                          <a:uLnTx/>
                          <a:uFillTx/>
                          <a:latin typeface="Century Gothic"/>
                          <a:hlinkClick r:id="rId4"/>
                        </a:rPr>
                        <a:t>Think Central </a:t>
                      </a:r>
                      <a:r>
                        <a:rPr lang="en-US" sz="1400" b="0" i="0" u="none" strike="noStrike" kern="1200" cap="none" spc="0" normalizeH="0" baseline="0" noProof="0" dirty="0">
                          <a:ln>
                            <a:noFill/>
                          </a:ln>
                          <a:effectLst/>
                          <a:uLnTx/>
                          <a:uFillTx/>
                          <a:latin typeface="Century Gothic"/>
                        </a:rPr>
                        <a:t>and read the story “Judy Moody“ (listed under Things to Do)</a:t>
                      </a:r>
                      <a:endParaRPr lang="en-US" sz="1400" dirty="0">
                        <a:latin typeface="Century Gothic"/>
                      </a:endParaRP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rPr>
                        <a:t>Go to Teams and complete *Judy Moody Story Structure </a:t>
                      </a:r>
                      <a:r>
                        <a:rPr lang="en-US" sz="1200" b="0" i="0" u="none" strike="noStrike" kern="1200" cap="none" spc="0" normalizeH="0" baseline="0" noProof="0" dirty="0">
                          <a:ln>
                            <a:noFill/>
                          </a:ln>
                          <a:effectLst/>
                          <a:uLnTx/>
                          <a:uFillTx/>
                          <a:latin typeface="Century Gothic"/>
                        </a:rPr>
                        <a:t>(when you open the assignment, click on “Edit Presentation” and the “Edit in Browser”. You can type right on the document and then Turn in)</a:t>
                      </a:r>
                      <a:r>
                        <a:rPr lang="en-US" sz="1400" b="0" i="0" u="none" strike="noStrike" kern="1200" cap="none" spc="0" normalizeH="0" baseline="0" noProof="0" dirty="0">
                          <a:ln>
                            <a:noFill/>
                          </a:ln>
                          <a:effectLst/>
                          <a:uLnTx/>
                          <a:uFillTx/>
                          <a:latin typeface="Century Gothic"/>
                        </a:rPr>
                        <a:t>       </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i="0" u="none" strike="noStrike" kern="1200" cap="none" spc="0" normalizeH="0" baseline="0" noProof="0" dirty="0">
                          <a:ln>
                            <a:noFill/>
                          </a:ln>
                          <a:effectLst/>
                          <a:uLnTx/>
                          <a:uFillTx/>
                          <a:latin typeface="Century Gothic"/>
                        </a:rPr>
                        <a:t>Go on </a:t>
                      </a:r>
                      <a:r>
                        <a:rPr lang="en-US" sz="1400" b="0" i="0" u="none" strike="noStrike" kern="1200" cap="none" spc="0" normalizeH="0" baseline="0" noProof="0" dirty="0">
                          <a:ln>
                            <a:noFill/>
                          </a:ln>
                          <a:effectLst/>
                          <a:uLnTx/>
                          <a:uFillTx/>
                          <a:latin typeface="Century Gothic"/>
                          <a:hlinkClick r:id="rId5"/>
                        </a:rPr>
                        <a:t>Spelling </a:t>
                      </a:r>
                      <a:r>
                        <a:rPr lang="en-US" sz="1400" b="0" i="0" u="none" strike="noStrike" kern="1200" cap="none" spc="0" normalizeH="0" baseline="0" noProof="0">
                          <a:ln>
                            <a:noFill/>
                          </a:ln>
                          <a:effectLst/>
                          <a:uLnTx/>
                          <a:uFillTx/>
                          <a:latin typeface="Century Gothic"/>
                          <a:hlinkClick r:id="rId5"/>
                        </a:rPr>
                        <a:t>City</a:t>
                      </a:r>
                      <a:r>
                        <a:rPr lang="en-US" sz="1400" b="0" i="0" u="none" strike="noStrike" kern="1200" cap="none" spc="0" normalizeH="0" baseline="0" noProof="0">
                          <a:ln>
                            <a:noFill/>
                          </a:ln>
                          <a:effectLst/>
                          <a:uLnTx/>
                          <a:uFillTx/>
                          <a:latin typeface="Century Gothic"/>
                        </a:rPr>
                        <a:t> www.spellingcity.com </a:t>
                      </a:r>
                      <a:r>
                        <a:rPr lang="en-US" sz="1400" b="0" i="0" u="none" strike="noStrike" kern="1200" cap="none" spc="0" normalizeH="0" baseline="0" noProof="0" dirty="0">
                          <a:ln>
                            <a:noFill/>
                          </a:ln>
                          <a:effectLst/>
                          <a:uLnTx/>
                          <a:uFillTx/>
                          <a:latin typeface="Century Gothic"/>
                        </a:rPr>
                        <a:t>click on “Judy Moody Spelling" to play games with your spelling words.  You will need to do at least 2 out of the 3 activities by May 1. </a:t>
                      </a:r>
                    </a:p>
                    <a:p>
                      <a:pPr marL="0" marR="0" lvl="0" indent="0" algn="l">
                        <a:lnSpc>
                          <a:spcPct val="100000"/>
                        </a:lnSpc>
                        <a:spcBef>
                          <a:spcPts val="0"/>
                        </a:spcBef>
                        <a:spcAft>
                          <a:spcPts val="0"/>
                        </a:spcAft>
                        <a:buNone/>
                      </a:pPr>
                      <a:endParaRPr lang="en-US" sz="1200" b="0" i="0" u="none" strike="noStrike" kern="1200" cap="none" spc="0" normalizeH="0" baseline="0" noProof="0" dirty="0">
                        <a:ln>
                          <a:noFill/>
                        </a:ln>
                        <a:effectLst/>
                        <a:uLnTx/>
                        <a:uFillTx/>
                        <a:latin typeface="Calibri"/>
                      </a:endParaRPr>
                    </a:p>
                    <a:p>
                      <a:pPr marL="0" marR="0" lvl="0" indent="0" algn="l" defTabSz="777240" rtl="0" eaLnBrk="1" fontAlgn="auto" latinLnBrk="0" hangingPunct="1">
                        <a:lnSpc>
                          <a:spcPct val="100000"/>
                        </a:lnSpc>
                        <a:spcBef>
                          <a:spcPts val="0"/>
                        </a:spcBef>
                        <a:spcAft>
                          <a:spcPts val="0"/>
                        </a:spcAft>
                        <a:buClrTx/>
                        <a:buSzTx/>
                        <a:buFontTx/>
                        <a:buNone/>
                        <a:tabLst/>
                        <a:defRPr/>
                      </a:pPr>
                      <a:r>
                        <a:rPr lang="en-US" sz="1400" b="1" i="0" u="none" strike="noStrike" kern="1200" cap="none" spc="0" normalizeH="0" baseline="0" noProof="0" dirty="0">
                          <a:ln>
                            <a:noFill/>
                          </a:ln>
                          <a:effectLst/>
                          <a:uLnTx/>
                          <a:uFillTx/>
                          <a:latin typeface="Century Gothic"/>
                        </a:rPr>
                        <a:t>*this is a PowerSchool assignment</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dirty="0">
                        <a:ln>
                          <a:noFill/>
                        </a:ln>
                        <a:effectLst/>
                        <a:uLnTx/>
                        <a:uFillTx/>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4086807"/>
                  </a:ext>
                </a:extLst>
              </a:tr>
              <a:tr h="1450906">
                <a:tc>
                  <a:txBody>
                    <a:bodyPr/>
                    <a:lstStyle/>
                    <a:p>
                      <a:pPr algn="ctr"/>
                      <a:r>
                        <a:rPr lang="en-US" sz="1800" dirty="0">
                          <a:latin typeface="KG Summer Storm Smooth" panose="02000000000000000000" pitchFamily="2" charset="77"/>
                          <a:ea typeface="MJAreYouSirius" panose="02000603000000000000" pitchFamily="2" charset="0"/>
                        </a:rPr>
                        <a:t>Vocab &amp; Spelling words</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0" marR="0" lvl="0" indent="0" algn="l">
                        <a:lnSpc>
                          <a:spcPct val="100000"/>
                        </a:lnSpc>
                        <a:spcBef>
                          <a:spcPts val="0"/>
                        </a:spcBef>
                        <a:spcAft>
                          <a:spcPts val="0"/>
                        </a:spcAft>
                        <a:buNone/>
                      </a:pPr>
                      <a:r>
                        <a:rPr lang="en-US" sz="1400" b="0" i="0" u="none" strike="noStrike" kern="1200" cap="none" spc="0" normalizeH="0" baseline="0" noProof="0" dirty="0">
                          <a:ln>
                            <a:noFill/>
                          </a:ln>
                          <a:effectLst/>
                          <a:uLnTx/>
                          <a:uFillTx/>
                          <a:latin typeface="Century Gothic" panose="020B0502020202020204" pitchFamily="34" charset="0"/>
                        </a:rPr>
                        <a:t>Vocabulary Words:  recycle, project, dripping, carton, complicated, pollution, rubbish, hardly, shade, global</a:t>
                      </a:r>
                    </a:p>
                    <a:p>
                      <a:pPr marL="0" marR="0" lvl="0" indent="0" algn="l">
                        <a:lnSpc>
                          <a:spcPct val="100000"/>
                        </a:lnSpc>
                        <a:spcBef>
                          <a:spcPts val="0"/>
                        </a:spcBef>
                        <a:spcAft>
                          <a:spcPts val="0"/>
                        </a:spcAft>
                        <a:buNone/>
                      </a:pPr>
                      <a:endParaRPr lang="en-US" sz="1400" b="0" i="0" u="none" strike="noStrike" kern="1200" cap="none" spc="0" normalizeH="0" baseline="0" noProof="0" dirty="0">
                        <a:ln>
                          <a:noFill/>
                        </a:ln>
                        <a:effectLst/>
                        <a:uLnTx/>
                        <a:uFillTx/>
                        <a:latin typeface="Century Gothic" panose="020B0502020202020204" pitchFamily="34" charset="0"/>
                      </a:endParaRPr>
                    </a:p>
                    <a:p>
                      <a:pPr marL="0" marR="0" lvl="0" indent="0" algn="l">
                        <a:lnSpc>
                          <a:spcPct val="100000"/>
                        </a:lnSpc>
                        <a:spcBef>
                          <a:spcPts val="0"/>
                        </a:spcBef>
                        <a:spcAft>
                          <a:spcPts val="0"/>
                        </a:spcAft>
                        <a:buNone/>
                      </a:pPr>
                      <a:r>
                        <a:rPr lang="en-US" sz="1400" b="0" i="0" u="none" strike="noStrike" kern="1200" cap="none" spc="0" normalizeH="0" baseline="0" noProof="0" dirty="0">
                          <a:ln>
                            <a:noFill/>
                          </a:ln>
                          <a:effectLst/>
                          <a:uLnTx/>
                          <a:uFillTx/>
                          <a:latin typeface="Century Gothic" panose="020B0502020202020204" pitchFamily="34" charset="0"/>
                        </a:rPr>
                        <a:t>Spelling Words:  air, wear, chair, stairs, bare, bear, hair, care, pear, pair, share, near, ear, beard, buy, year, earring, compare</a:t>
                      </a:r>
                    </a:p>
                    <a:p>
                      <a:pPr marL="0" marR="0" lvl="0" indent="0" algn="l">
                        <a:lnSpc>
                          <a:spcPct val="100000"/>
                        </a:lnSpc>
                        <a:spcBef>
                          <a:spcPts val="0"/>
                        </a:spcBef>
                        <a:spcAft>
                          <a:spcPts val="0"/>
                        </a:spcAft>
                        <a:buNone/>
                      </a:pPr>
                      <a:endParaRPr lang="en-US" sz="1400" b="0" i="0" u="none" strike="noStrike" kern="1200" cap="none" spc="0" normalizeH="0" baseline="0" noProof="0" dirty="0">
                        <a:ln>
                          <a:noFill/>
                        </a:ln>
                        <a:effectLst/>
                        <a:uLnTx/>
                        <a:uFillTx/>
                        <a:latin typeface="Century Gothic" panose="020B0502020202020204" pitchFamily="34"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3236366"/>
                  </a:ext>
                </a:extLst>
              </a:tr>
              <a:tr h="928450">
                <a:tc>
                  <a:txBody>
                    <a:bodyPr/>
                    <a:lstStyle/>
                    <a:p>
                      <a:pPr algn="ctr"/>
                      <a:r>
                        <a:rPr kumimoji="0" lang="en-US" sz="1800" b="0" i="0" u="none" strike="noStrike" kern="1200" cap="none" spc="0" normalizeH="0" baseline="0" noProof="0" dirty="0">
                          <a:ln>
                            <a:noFill/>
                          </a:ln>
                          <a:effectLst/>
                          <a:uLnTx/>
                          <a:uFillTx/>
                          <a:latin typeface="KG Summer Storm Smooth"/>
                          <a:ea typeface="MJAreYouSirius"/>
                          <a:cs typeface="+mn-cs"/>
                        </a:rPr>
                        <a:t>Writing</a:t>
                      </a:r>
                    </a:p>
                    <a:p>
                      <a:pPr algn="ctr"/>
                      <a:endParaRPr lang="en-US" sz="1800" dirty="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effectLst/>
                          <a:uLnTx/>
                          <a:uFillTx/>
                          <a:latin typeface="Century Gothic"/>
                        </a:rPr>
                        <a:t>Go on Teams and find “Judy Moody Essential Question” assignment.  Complete and turn in (I’m using a rubric to score this, so look over the rubric BEFORE turning it in).</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400" b="0" i="0" u="none" strike="noStrike" kern="1200" cap="none" spc="0" normalizeH="0" baseline="0" noProof="0" dirty="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7094"/>
                  </a:ext>
                </a:extLst>
              </a:tr>
              <a:tr h="1184990">
                <a:tc>
                  <a:txBody>
                    <a:bodyPr/>
                    <a:lstStyle/>
                    <a:p>
                      <a:pPr algn="ctr"/>
                      <a:r>
                        <a:rPr lang="en-US" sz="1800" dirty="0">
                          <a:latin typeface="KG Summer Storm Smooth" panose="02000000000000000000" pitchFamily="2" charset="77"/>
                          <a:ea typeface="MJAreYouSirius" panose="02000603000000000000" pitchFamily="2" charset="0"/>
                        </a:rPr>
                        <a:t>Social Studies</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effectLst/>
                          <a:uLnTx/>
                          <a:uFillTx/>
                          <a:latin typeface="Century Gothic"/>
                        </a:rPr>
                        <a:t>Go on </a:t>
                      </a:r>
                      <a:r>
                        <a:rPr kumimoji="0" lang="en-US" sz="1400" b="0" i="0" u="none" strike="noStrike" kern="1200" cap="none" spc="0" normalizeH="0" baseline="0" noProof="0" dirty="0">
                          <a:ln>
                            <a:noFill/>
                          </a:ln>
                          <a:effectLst/>
                          <a:uLnTx/>
                          <a:uFillTx/>
                          <a:latin typeface="Century Gothic"/>
                          <a:hlinkClick r:id="rId6"/>
                        </a:rPr>
                        <a:t>Pearson Realize</a:t>
                      </a:r>
                      <a:r>
                        <a:rPr kumimoji="0" lang="en-US" sz="1400" b="0" i="0" u="none" strike="noStrike" kern="1200" cap="none" spc="0" normalizeH="0" baseline="0" noProof="0" dirty="0">
                          <a:ln>
                            <a:noFill/>
                          </a:ln>
                          <a:effectLst/>
                          <a:uLnTx/>
                          <a:uFillTx/>
                          <a:latin typeface="Century Gothic"/>
                        </a:rPr>
                        <a:t> for Social Studies. Read Landmarks, Symbols, and Documents.</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effectLst/>
                          <a:uLnTx/>
                          <a:uFillTx/>
                          <a:latin typeface="Century Gothic"/>
                        </a:rPr>
                        <a:t>When you are done reading, take the *Online Quiz for this lesson.  </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400" b="0" i="0" u="none" strike="noStrike" kern="1200" cap="none" spc="0" normalizeH="0" baseline="0" noProof="0" dirty="0">
                        <a:ln>
                          <a:noFill/>
                        </a:ln>
                        <a:effectLst/>
                        <a:uLnTx/>
                        <a:uFillTx/>
                        <a:latin typeface="Century Gothic"/>
                      </a:endParaRP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i="0" u="none" strike="noStrike" kern="1200" cap="none" spc="0" normalizeH="0" baseline="0" noProof="0" dirty="0">
                          <a:ln>
                            <a:noFill/>
                          </a:ln>
                          <a:effectLst/>
                          <a:uLnTx/>
                          <a:uFillTx/>
                          <a:latin typeface="Century Gothic"/>
                        </a:rPr>
                        <a:t>*this is a PowerSchool assignment</a:t>
                      </a:r>
                      <a:endParaRPr kumimoji="0" lang="en-US" sz="1400" b="0" i="0" u="none" strike="noStrike" kern="1200" cap="none" spc="0" normalizeH="0" baseline="0" noProof="0" dirty="0">
                        <a:ln>
                          <a:noFill/>
                        </a:ln>
                        <a:effectLst/>
                        <a:uLnTx/>
                        <a:uFillTx/>
                        <a:latin typeface="Century Gothic"/>
                      </a:endParaRP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400" b="0" i="0" u="none" strike="noStrike" kern="1200" cap="none" spc="0" normalizeH="0" baseline="0" noProof="0" dirty="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0981391"/>
                  </a:ext>
                </a:extLst>
              </a:tr>
            </a:tbl>
          </a:graphicData>
        </a:graphic>
      </p:graphicFrame>
      <p:sp>
        <p:nvSpPr>
          <p:cNvPr id="3" name="TextBox 2">
            <a:extLst>
              <a:ext uri="{FF2B5EF4-FFF2-40B4-BE49-F238E27FC236}">
                <a16:creationId xmlns:a16="http://schemas.microsoft.com/office/drawing/2014/main" id="{FFB56B8C-8F1D-491A-9858-A15C95A1CC7D}"/>
              </a:ext>
            </a:extLst>
          </p:cNvPr>
          <p:cNvSpPr txBox="1"/>
          <p:nvPr/>
        </p:nvSpPr>
        <p:spPr>
          <a:xfrm>
            <a:off x="239340" y="909378"/>
            <a:ext cx="7462997" cy="830997"/>
          </a:xfrm>
          <a:prstGeom prst="rect">
            <a:avLst/>
          </a:prstGeom>
          <a:noFill/>
        </p:spPr>
        <p:txBody>
          <a:bodyPr wrap="square" rtlCol="0" anchor="t">
            <a:spAutoFit/>
          </a:bodyPr>
          <a:lstStyle/>
          <a:p>
            <a:pPr algn="ctr"/>
            <a:r>
              <a:rPr lang="en-US" sz="4800" dirty="0">
                <a:ln>
                  <a:solidFill>
                    <a:sysClr val="windowText" lastClr="000000"/>
                  </a:solidFill>
                </a:ln>
                <a:effectLst>
                  <a:outerShdw blurRad="38100" dist="38100" dir="2700000" algn="tl">
                    <a:srgbClr val="000000">
                      <a:alpha val="43137"/>
                    </a:srgbClr>
                  </a:outerShdw>
                </a:effectLst>
                <a:latin typeface="MJSleepSweetly"/>
                <a:ea typeface="MJSleepSweetly"/>
              </a:rPr>
              <a:t>Tuesday 4/21/20 </a:t>
            </a:r>
            <a:endParaRPr lang="en-US" sz="4800" dirty="0">
              <a:ln>
                <a:solidFill>
                  <a:sysClr val="windowText" lastClr="000000"/>
                </a:solidFill>
              </a:ln>
              <a:effectLst>
                <a:outerShdw blurRad="38100" dist="38100" dir="2700000" algn="tl">
                  <a:srgbClr val="000000">
                    <a:alpha val="43137"/>
                  </a:srgbClr>
                </a:outerShdw>
              </a:effectLst>
              <a:latin typeface="MJSleepSweetly" panose="02000603000000000000" pitchFamily="2" charset="0"/>
              <a:ea typeface="MJSleepSweetly" panose="02000603000000000000" pitchFamily="2" charset="0"/>
            </a:endParaRPr>
          </a:p>
        </p:txBody>
      </p:sp>
    </p:spTree>
    <p:extLst>
      <p:ext uri="{BB962C8B-B14F-4D97-AF65-F5344CB8AC3E}">
        <p14:creationId xmlns:p14="http://schemas.microsoft.com/office/powerpoint/2010/main" val="357966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8">
            <a:extLst>
              <a:ext uri="{FF2B5EF4-FFF2-40B4-BE49-F238E27FC236}">
                <a16:creationId xmlns:a16="http://schemas.microsoft.com/office/drawing/2014/main" id="{BB2A09A1-07C5-4E19-8E21-F6918513A785}"/>
              </a:ext>
            </a:extLst>
          </p:cNvPr>
          <p:cNvGraphicFramePr>
            <a:graphicFrameLocks noGrp="1"/>
          </p:cNvGraphicFramePr>
          <p:nvPr>
            <p:extLst>
              <p:ext uri="{D42A27DB-BD31-4B8C-83A1-F6EECF244321}">
                <p14:modId xmlns:p14="http://schemas.microsoft.com/office/powerpoint/2010/main" val="1227244247"/>
              </p:ext>
            </p:extLst>
          </p:nvPr>
        </p:nvGraphicFramePr>
        <p:xfrm>
          <a:off x="239340" y="1740376"/>
          <a:ext cx="7293719" cy="7061499"/>
        </p:xfrm>
        <a:graphic>
          <a:graphicData uri="http://schemas.openxmlformats.org/drawingml/2006/table">
            <a:tbl>
              <a:tblPr firstRow="1" bandRow="1">
                <a:tableStyleId>{5C22544A-7EE6-4342-B048-85BDC9FD1C3A}</a:tableStyleId>
              </a:tblPr>
              <a:tblGrid>
                <a:gridCol w="2143125">
                  <a:extLst>
                    <a:ext uri="{9D8B030D-6E8A-4147-A177-3AD203B41FA5}">
                      <a16:colId xmlns:a16="http://schemas.microsoft.com/office/drawing/2014/main" val="1574818070"/>
                    </a:ext>
                  </a:extLst>
                </a:gridCol>
                <a:gridCol w="5150594">
                  <a:extLst>
                    <a:ext uri="{9D8B030D-6E8A-4147-A177-3AD203B41FA5}">
                      <a16:colId xmlns:a16="http://schemas.microsoft.com/office/drawing/2014/main" val="577556384"/>
                    </a:ext>
                  </a:extLst>
                </a:gridCol>
              </a:tblGrid>
              <a:tr h="771372">
                <a:tc>
                  <a:txBody>
                    <a:bodyPr/>
                    <a:lstStyle/>
                    <a:p>
                      <a:pPr algn="ctr"/>
                      <a:endParaRPr lang="en-US" sz="1800" u="sng" dirty="0">
                        <a:solidFill>
                          <a:schemeClr val="tx1"/>
                        </a:solidFill>
                        <a:latin typeface="KG Summer Storm Smooth"/>
                        <a:ea typeface="MJAreYouSirius"/>
                      </a:endParaRPr>
                    </a:p>
                    <a:p>
                      <a:pPr algn="ctr"/>
                      <a:r>
                        <a:rPr lang="en-US" sz="1800" u="sng" dirty="0">
                          <a:solidFill>
                            <a:schemeClr val="tx1"/>
                          </a:solidFill>
                          <a:latin typeface="KG Summer Storm Smooth"/>
                          <a:ea typeface="MJAreYouSirius"/>
                        </a:rPr>
                        <a:t>Subjects</a:t>
                      </a:r>
                    </a:p>
                    <a:p>
                      <a:pPr algn="ctr"/>
                      <a:endParaRPr lang="en-US" sz="1800" u="sng" dirty="0">
                        <a:solidFill>
                          <a:schemeClr val="tx1"/>
                        </a:solidFill>
                        <a:latin typeface="KG Summer Storm Smooth"/>
                        <a:ea typeface="MJAreYouSirius"/>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tc>
                  <a:txBody>
                    <a:bodyPr/>
                    <a:lstStyle/>
                    <a:p>
                      <a:pPr algn="ctr"/>
                      <a:endParaRPr lang="en-US" sz="1800" u="sng" dirty="0">
                        <a:solidFill>
                          <a:schemeClr val="tx1"/>
                        </a:solidFill>
                        <a:latin typeface="KG Summer Storm Smooth"/>
                        <a:ea typeface="MJAreYouSirius"/>
                      </a:endParaRPr>
                    </a:p>
                    <a:p>
                      <a:pPr algn="ctr"/>
                      <a:r>
                        <a:rPr lang="en-US" sz="1800" u="sng" dirty="0">
                          <a:solidFill>
                            <a:schemeClr val="tx1"/>
                          </a:solidFill>
                          <a:latin typeface="KG Summer Storm Smooth"/>
                          <a:ea typeface="MJAreYouSirius"/>
                        </a:rPr>
                        <a:t>Activities to Complete</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extLst>
                  <a:ext uri="{0D108BD9-81ED-4DB2-BD59-A6C34878D82A}">
                    <a16:rowId xmlns:a16="http://schemas.microsoft.com/office/drawing/2014/main" val="3052746781"/>
                  </a:ext>
                </a:extLst>
              </a:tr>
              <a:tr h="1877006">
                <a:tc>
                  <a:txBody>
                    <a:bodyPr/>
                    <a:lstStyle/>
                    <a:p>
                      <a:pPr algn="ctr"/>
                      <a:r>
                        <a:rPr lang="en-US" sz="1800" dirty="0">
                          <a:latin typeface="KG Summer Storm Smooth"/>
                          <a:ea typeface="MJAreYouSirius"/>
                        </a:rPr>
                        <a:t>Math</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ea typeface="MJAreYouSirius"/>
                          <a:cs typeface="+mn-cs"/>
                          <a:hlinkClick r:id="rId3"/>
                        </a:rPr>
                        <a:t>Freckle Math</a:t>
                      </a:r>
                      <a:r>
                        <a:rPr lang="en-US" sz="1400" b="0" i="0" u="none" strike="noStrike" kern="1200" cap="none" spc="0" normalizeH="0" baseline="0" noProof="0" dirty="0">
                          <a:ln>
                            <a:noFill/>
                          </a:ln>
                          <a:effectLst/>
                          <a:uLnTx/>
                          <a:uFillTx/>
                          <a:latin typeface="Century Gothic"/>
                          <a:ea typeface="MJAreYouSirius"/>
                          <a:cs typeface="+mn-cs"/>
                        </a:rPr>
                        <a:t> (10-20 minutes)</a:t>
                      </a:r>
                    </a:p>
                    <a:p>
                      <a:pPr marL="0" marR="0" lvl="0" indent="0" algn="l" rtl="0" eaLnBrk="1" fontAlgn="auto" latinLnBrk="0" hangingPunct="1">
                        <a:lnSpc>
                          <a:spcPct val="100000"/>
                        </a:lnSpc>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a typeface="MJAreYouSirius"/>
                        <a:cs typeface="+mn-cs"/>
                      </a:endParaRPr>
                    </a:p>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ea typeface="MJAreYouSirius"/>
                          <a:cs typeface="+mn-cs"/>
                        </a:rPr>
                        <a:t>Go to </a:t>
                      </a:r>
                      <a:r>
                        <a:rPr lang="en-US" sz="1400" b="0" i="0" u="none" strike="noStrike" kern="1200" cap="none" spc="0" normalizeH="0" baseline="0" noProof="0" dirty="0">
                          <a:ln>
                            <a:noFill/>
                          </a:ln>
                          <a:effectLst/>
                          <a:uLnTx/>
                          <a:uFillTx/>
                          <a:latin typeface="Century Gothic"/>
                          <a:ea typeface="MJAreYouSirius"/>
                          <a:cs typeface="+mn-cs"/>
                          <a:hlinkClick r:id="rId4"/>
                        </a:rPr>
                        <a:t>Think Central</a:t>
                      </a:r>
                      <a:r>
                        <a:rPr lang="en-US" sz="1400" b="0" i="0" u="none" strike="noStrike" kern="1200" cap="none" spc="0" normalizeH="0" baseline="0" noProof="0" dirty="0">
                          <a:ln>
                            <a:noFill/>
                          </a:ln>
                          <a:effectLst/>
                          <a:uLnTx/>
                          <a:uFillTx/>
                          <a:latin typeface="Century Gothic"/>
                          <a:ea typeface="MJAreYouSirius"/>
                          <a:cs typeface="+mn-cs"/>
                        </a:rPr>
                        <a:t>.  Do the following activities:</a:t>
                      </a:r>
                    </a:p>
                    <a:p>
                      <a:pPr marL="0" marR="0" lvl="0" indent="0" algn="l" rtl="0" eaLnBrk="1" fontAlgn="auto" latinLnBrk="0" hangingPunct="1">
                        <a:lnSpc>
                          <a:spcPct val="100000"/>
                        </a:lnSpc>
                        <a:spcBef>
                          <a:spcPts val="0"/>
                        </a:spcBef>
                        <a:spcAft>
                          <a:spcPts val="0"/>
                        </a:spcAft>
                        <a:buFont typeface="Wingdings"/>
                        <a:buNone/>
                      </a:pPr>
                      <a:r>
                        <a:rPr lang="en-US" sz="1400" b="0" i="0" u="none" strike="noStrike" kern="1200" cap="none" spc="0" normalizeH="0" baseline="0" noProof="0" dirty="0">
                          <a:ln>
                            <a:noFill/>
                          </a:ln>
                          <a:effectLst/>
                          <a:uLnTx/>
                          <a:uFillTx/>
                          <a:latin typeface="Century Gothic"/>
                          <a:ea typeface="MJAreYouSirius"/>
                          <a:cs typeface="+mn-cs"/>
                        </a:rPr>
                        <a:t>           _____watch Area 11.6 Video</a:t>
                      </a:r>
                    </a:p>
                    <a:p>
                      <a:pPr marL="0" marR="0" lvl="0" indent="0" algn="l" rtl="0" eaLnBrk="1" fontAlgn="auto" latinLnBrk="0" hangingPunct="1">
                        <a:lnSpc>
                          <a:spcPct val="100000"/>
                        </a:lnSpc>
                        <a:spcBef>
                          <a:spcPts val="0"/>
                        </a:spcBef>
                        <a:spcAft>
                          <a:spcPts val="0"/>
                        </a:spcAft>
                        <a:buFont typeface="Wingdings"/>
                        <a:buNone/>
                      </a:pPr>
                      <a:r>
                        <a:rPr lang="en-US" sz="1400" b="0" i="0" u="none" strike="noStrike" kern="1200" cap="none" spc="0" normalizeH="0" baseline="0" noProof="0" dirty="0">
                          <a:ln>
                            <a:noFill/>
                          </a:ln>
                          <a:effectLst/>
                          <a:uLnTx/>
                          <a:uFillTx/>
                          <a:latin typeface="Century Gothic"/>
                          <a:ea typeface="MJAreYouSirius"/>
                          <a:cs typeface="+mn-cs"/>
                        </a:rPr>
                        <a:t>           _____*Area 11.6 Activity 1 </a:t>
                      </a:r>
                    </a:p>
                    <a:p>
                      <a:pPr marL="0" marR="0" lvl="0" indent="0" algn="l" rtl="0" eaLnBrk="1" fontAlgn="auto" latinLnBrk="0" hangingPunct="1">
                        <a:lnSpc>
                          <a:spcPct val="100000"/>
                        </a:lnSpc>
                        <a:spcBef>
                          <a:spcPts val="0"/>
                        </a:spcBef>
                        <a:spcAft>
                          <a:spcPts val="0"/>
                        </a:spcAft>
                        <a:buFont typeface="Wingdings"/>
                        <a:buNone/>
                      </a:pPr>
                      <a:r>
                        <a:rPr lang="en-US" sz="1400" b="0" i="0" u="none" strike="noStrike" kern="1200" cap="none" spc="0" normalizeH="0" baseline="0" noProof="0" dirty="0">
                          <a:ln>
                            <a:noFill/>
                          </a:ln>
                          <a:effectLst/>
                          <a:uLnTx/>
                          <a:uFillTx/>
                          <a:latin typeface="Century Gothic"/>
                          <a:ea typeface="MJAreYouSirius"/>
                          <a:cs typeface="+mn-cs"/>
                        </a:rPr>
                        <a:t>           _____*Area 11.6 Activity 2</a:t>
                      </a:r>
                    </a:p>
                    <a:p>
                      <a:pPr marL="0" marR="0" lvl="0" indent="0" algn="l" rtl="0" eaLnBrk="1" fontAlgn="auto" latinLnBrk="0" hangingPunct="1">
                        <a:lnSpc>
                          <a:spcPct val="100000"/>
                        </a:lnSpc>
                        <a:spcBef>
                          <a:spcPts val="0"/>
                        </a:spcBef>
                        <a:spcAft>
                          <a:spcPts val="0"/>
                        </a:spcAft>
                        <a:buFont typeface="Wingdings"/>
                        <a:buNone/>
                      </a:pPr>
                      <a:endParaRPr lang="en-US" sz="1400" b="0" i="0" u="none" strike="noStrike" kern="1200" cap="none" spc="0" normalizeH="0" baseline="0" noProof="0" dirty="0">
                        <a:ln>
                          <a:noFill/>
                        </a:ln>
                        <a:solidFill>
                          <a:schemeClr val="dk1"/>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 typeface="Wingdings"/>
                        <a:buNone/>
                        <a:tabLst/>
                        <a:defRPr/>
                      </a:pPr>
                      <a:r>
                        <a:rPr lang="en-US" sz="1400" b="1" i="0" u="none" strike="noStrike" kern="1200" cap="none" spc="0" normalizeH="0" baseline="0" noProof="0" dirty="0">
                          <a:ln>
                            <a:noFill/>
                          </a:ln>
                          <a:effectLst/>
                          <a:uLnTx/>
                          <a:uFillTx/>
                          <a:latin typeface="Century Gothic"/>
                        </a:rPr>
                        <a:t>*this is a PowerSchool assignment</a:t>
                      </a:r>
                    </a:p>
                    <a:p>
                      <a:pPr marL="0" marR="0" lvl="0" indent="0" algn="l" defTabSz="777240" rtl="0" eaLnBrk="1" fontAlgn="auto" latinLnBrk="0" hangingPunct="1">
                        <a:lnSpc>
                          <a:spcPct val="100000"/>
                        </a:lnSpc>
                        <a:spcBef>
                          <a:spcPts val="0"/>
                        </a:spcBef>
                        <a:spcAft>
                          <a:spcPts val="0"/>
                        </a:spcAft>
                        <a:buClrTx/>
                        <a:buSzTx/>
                        <a:buFont typeface="Wingdings"/>
                        <a:buNone/>
                        <a:tabLst/>
                        <a:defRPr/>
                      </a:pPr>
                      <a:endParaRPr lang="en-US" sz="1400" b="0" i="0" u="none" strike="noStrike" kern="1200" cap="none" spc="0" normalizeH="0" baseline="0" noProof="0" dirty="0">
                        <a:ln>
                          <a:noFill/>
                        </a:ln>
                        <a:effectLst/>
                        <a:uLnTx/>
                        <a:uFillTx/>
                        <a:latin typeface="Century Gothic"/>
                        <a:ea typeface="MJAreYouSirius"/>
                        <a:cs typeface="+mn-cs"/>
                      </a:endParaRPr>
                    </a:p>
                    <a:p>
                      <a:pPr marL="0" marR="0" lvl="0" indent="0" algn="l">
                        <a:lnSpc>
                          <a:spcPct val="100000"/>
                        </a:lnSpc>
                        <a:spcBef>
                          <a:spcPts val="0"/>
                        </a:spcBef>
                        <a:spcAft>
                          <a:spcPts val="0"/>
                        </a:spcAft>
                        <a:buNone/>
                      </a:pPr>
                      <a:endParaRPr lang="en-US" sz="1400" b="0" i="0" u="none" strike="noStrike" kern="1200" cap="none" spc="0" normalizeH="0" baseline="0" noProof="0" dirty="0">
                        <a:ln>
                          <a:noFill/>
                        </a:ln>
                        <a:effectLst/>
                        <a:uLnTx/>
                        <a:uFillTx/>
                        <a:latin typeface="+mn-lt"/>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5670125"/>
                  </a:ext>
                </a:extLst>
              </a:tr>
              <a:tr h="1697019">
                <a:tc>
                  <a:txBody>
                    <a:bodyPr/>
                    <a:lstStyle/>
                    <a:p>
                      <a:pPr algn="ctr"/>
                      <a:r>
                        <a:rPr lang="en-US" sz="1800" dirty="0">
                          <a:latin typeface="KG Summer Storm Smooth"/>
                          <a:ea typeface="MJAreYouSirius"/>
                        </a:rPr>
                        <a:t>Science</a:t>
                      </a:r>
                      <a:endParaRPr kumimoji="0" lang="en-US" sz="1800" b="0" i="0" u="none" strike="noStrike" kern="1200" cap="none" spc="0" normalizeH="0" baseline="0" noProof="0" dirty="0">
                        <a:ln>
                          <a:noFill/>
                        </a:ln>
                        <a:effectLst/>
                        <a:uLnTx/>
                        <a:uFillTx/>
                        <a:latin typeface="KG Summer Storm Smooth"/>
                        <a:ea typeface="MJAreYouSirius"/>
                        <a:cs typeface="+mn-cs"/>
                      </a:endParaRPr>
                    </a:p>
                    <a:p>
                      <a:pPr algn="ctr"/>
                      <a:endParaRPr lang="en-US" sz="1800" dirty="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lvl="0" indent="-285750" algn="l">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rPr>
                        <a:t>Go on </a:t>
                      </a:r>
                      <a:r>
                        <a:rPr lang="en-US" sz="1400" b="0" i="0" u="none" strike="noStrike" kern="1200" cap="none" spc="0" normalizeH="0" baseline="0" noProof="0" dirty="0">
                          <a:ln>
                            <a:noFill/>
                          </a:ln>
                          <a:effectLst/>
                          <a:uLnTx/>
                          <a:uFillTx/>
                          <a:latin typeface="Century Gothic"/>
                          <a:hlinkClick r:id="rId5"/>
                        </a:rPr>
                        <a:t>StemScopes</a:t>
                      </a:r>
                      <a:r>
                        <a:rPr lang="en-US" sz="1400" b="0" i="0" u="none" strike="noStrike" kern="1200" cap="none" spc="0" normalizeH="0" baseline="0" noProof="0" dirty="0">
                          <a:ln>
                            <a:noFill/>
                          </a:ln>
                          <a:effectLst/>
                          <a:uLnTx/>
                          <a:uFillTx/>
                          <a:latin typeface="Century Gothic"/>
                        </a:rPr>
                        <a:t> and log in with your username and password</a:t>
                      </a:r>
                    </a:p>
                    <a:p>
                      <a:pPr marL="285750" lvl="0" indent="-285750" algn="l">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rPr>
                        <a:t>Go to assignments watch </a:t>
                      </a:r>
                      <a:r>
                        <a:rPr lang="en-US" sz="1400" b="1" i="0" u="none" strike="noStrike" kern="1200" cap="none" spc="0" normalizeH="0" baseline="0" noProof="0" dirty="0">
                          <a:ln>
                            <a:noFill/>
                          </a:ln>
                          <a:effectLst/>
                          <a:uLnTx/>
                          <a:uFillTx/>
                          <a:latin typeface="Century Gothic" panose="020B0502020202020204" pitchFamily="34" charset="0"/>
                        </a:rPr>
                        <a:t>*</a:t>
                      </a:r>
                      <a:r>
                        <a:rPr lang="en-US" sz="1400" b="0" i="0" kern="1200" dirty="0">
                          <a:solidFill>
                            <a:schemeClr val="dk1"/>
                          </a:solidFill>
                          <a:effectLst/>
                          <a:latin typeface="Century Gothic" panose="020B0502020202020204" pitchFamily="34" charset="0"/>
                          <a:ea typeface="+mn-ea"/>
                          <a:cs typeface="+mn-cs"/>
                        </a:rPr>
                        <a:t>Content Connections Video—”Velodrome” </a:t>
                      </a:r>
                      <a:r>
                        <a:rPr lang="en-US" sz="1400" b="0" i="0" u="none" strike="noStrike" kern="1200" cap="none" spc="0" normalizeH="0" baseline="0" noProof="0" dirty="0">
                          <a:ln>
                            <a:noFill/>
                          </a:ln>
                          <a:effectLst/>
                          <a:uLnTx/>
                          <a:uFillTx/>
                          <a:latin typeface="Century Gothic" panose="020B0502020202020204" pitchFamily="34" charset="0"/>
                        </a:rPr>
                        <a:t>– </a:t>
                      </a:r>
                      <a:r>
                        <a:rPr lang="en-US" sz="1400" b="0" i="0" u="none" strike="noStrike" kern="1200" cap="none" spc="0" normalizeH="0" baseline="0" noProof="0" dirty="0">
                          <a:ln>
                            <a:noFill/>
                          </a:ln>
                          <a:effectLst/>
                          <a:uLnTx/>
                          <a:uFillTx/>
                          <a:latin typeface="Century Gothic"/>
                        </a:rPr>
                        <a:t>and answer the questions (type directly on it)</a:t>
                      </a:r>
                    </a:p>
                    <a:p>
                      <a:pPr marL="285750" lvl="0" indent="-285750" algn="l">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rPr>
                        <a:t>Then complete assignment *Lacy Goes Bowling” (answer questions directly on it)</a:t>
                      </a:r>
                    </a:p>
                    <a:p>
                      <a:pPr marL="0" lvl="0" indent="0" algn="l">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ndParaRPr>
                    </a:p>
                    <a:p>
                      <a:pPr marL="0" lvl="0" indent="0" algn="l">
                        <a:spcBef>
                          <a:spcPts val="0"/>
                        </a:spcBef>
                        <a:spcAft>
                          <a:spcPts val="0"/>
                        </a:spcAft>
                        <a:buFont typeface="Wingdings"/>
                        <a:buNone/>
                      </a:pPr>
                      <a:r>
                        <a:rPr lang="en-US" sz="1400" b="1" i="0" u="none" strike="noStrike" kern="1200" cap="none" spc="0" normalizeH="0" baseline="0" noProof="0" dirty="0">
                          <a:ln>
                            <a:noFill/>
                          </a:ln>
                          <a:effectLst/>
                          <a:uLnTx/>
                          <a:uFillTx/>
                          <a:latin typeface="Century Gothic"/>
                        </a:rPr>
                        <a:t>*this is a PowerSchool assignment</a:t>
                      </a:r>
                    </a:p>
                    <a:p>
                      <a:pPr marL="0" lvl="0" indent="0" algn="l">
                        <a:spcBef>
                          <a:spcPts val="0"/>
                        </a:spcBef>
                        <a:spcAft>
                          <a:spcPts val="0"/>
                        </a:spcAft>
                        <a:buFont typeface="Wingdings"/>
                        <a:buNone/>
                      </a:pPr>
                      <a:endParaRPr lang="en-US" sz="1400" b="1" i="0" u="none" strike="noStrike" kern="1200" cap="none" spc="0" normalizeH="0" baseline="0" noProof="0" dirty="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7094"/>
                  </a:ext>
                </a:extLst>
              </a:tr>
              <a:tr h="1697019">
                <a:tc>
                  <a:txBody>
                    <a:bodyPr/>
                    <a:lstStyle/>
                    <a:p>
                      <a:pPr algn="ctr"/>
                      <a:r>
                        <a:rPr lang="en-US" sz="1800" dirty="0">
                          <a:latin typeface="KG Summer Storm Smooth" panose="02000000000000000000" pitchFamily="2" charset="77"/>
                          <a:ea typeface="MJAreYouSirius" panose="02000603000000000000" pitchFamily="2" charset="0"/>
                        </a:rPr>
                        <a:t>Silent Reading</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0" lvl="0" indent="0" algn="l">
                        <a:spcBef>
                          <a:spcPts val="0"/>
                        </a:spcBef>
                        <a:spcAft>
                          <a:spcPts val="0"/>
                        </a:spcAft>
                        <a:buFont typeface="Wingdings"/>
                        <a:buNone/>
                      </a:pPr>
                      <a:r>
                        <a:rPr lang="en-US" sz="1400" b="0" i="0" u="none" strike="noStrike" kern="1200" cap="none" spc="0" normalizeH="0" baseline="0" noProof="0" dirty="0">
                          <a:ln>
                            <a:noFill/>
                          </a:ln>
                          <a:effectLst/>
                          <a:uLnTx/>
                          <a:uFillTx/>
                          <a:latin typeface="Century Gothic"/>
                        </a:rPr>
                        <a:t>Make sure you are still reading every day.  You can read your own book or go on Epic and find something that interests you.  I’m reading </a:t>
                      </a:r>
                      <a:r>
                        <a:rPr lang="en-US" sz="1400" b="0" i="0" u="sng" strike="noStrike" kern="1200" cap="none" spc="0" normalizeH="0" baseline="0" noProof="0" dirty="0">
                          <a:ln>
                            <a:noFill/>
                          </a:ln>
                          <a:effectLst/>
                          <a:uLnTx/>
                          <a:uFillTx/>
                          <a:latin typeface="Century Gothic"/>
                        </a:rPr>
                        <a:t>The Wild Robot</a:t>
                      </a:r>
                      <a:r>
                        <a:rPr lang="en-US" sz="1400" b="0" i="0" u="none" strike="noStrike" kern="1200" cap="none" spc="0" normalizeH="0" baseline="0" noProof="0" dirty="0">
                          <a:ln>
                            <a:noFill/>
                          </a:ln>
                          <a:effectLst/>
                          <a:uLnTx/>
                          <a:uFillTx/>
                          <a:latin typeface="Century Gothic"/>
                        </a:rPr>
                        <a:t> by Peter Brown.</a:t>
                      </a:r>
                    </a:p>
                    <a:p>
                      <a:pPr marL="0" lvl="0" indent="0" algn="l">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ndParaRPr>
                    </a:p>
                    <a:p>
                      <a:pPr marL="0" lvl="0" indent="0" algn="l">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78418"/>
                  </a:ext>
                </a:extLst>
              </a:tr>
            </a:tbl>
          </a:graphicData>
        </a:graphic>
      </p:graphicFrame>
      <p:sp>
        <p:nvSpPr>
          <p:cNvPr id="3" name="TextBox 2">
            <a:extLst>
              <a:ext uri="{FF2B5EF4-FFF2-40B4-BE49-F238E27FC236}">
                <a16:creationId xmlns:a16="http://schemas.microsoft.com/office/drawing/2014/main" id="{FFB56B8C-8F1D-491A-9858-A15C95A1CC7D}"/>
              </a:ext>
            </a:extLst>
          </p:cNvPr>
          <p:cNvSpPr txBox="1"/>
          <p:nvPr/>
        </p:nvSpPr>
        <p:spPr>
          <a:xfrm>
            <a:off x="239340" y="909378"/>
            <a:ext cx="7462997" cy="830997"/>
          </a:xfrm>
          <a:prstGeom prst="rect">
            <a:avLst/>
          </a:prstGeom>
          <a:noFill/>
        </p:spPr>
        <p:txBody>
          <a:bodyPr wrap="square" rtlCol="0" anchor="t">
            <a:spAutoFit/>
          </a:bodyPr>
          <a:lstStyle/>
          <a:p>
            <a:pPr algn="ctr"/>
            <a:r>
              <a:rPr lang="en-US" sz="4800" dirty="0">
                <a:ln>
                  <a:solidFill>
                    <a:sysClr val="windowText" lastClr="000000"/>
                  </a:solidFill>
                </a:ln>
                <a:effectLst>
                  <a:outerShdw blurRad="38100" dist="38100" dir="2700000" algn="tl">
                    <a:srgbClr val="000000">
                      <a:alpha val="43137"/>
                    </a:srgbClr>
                  </a:outerShdw>
                </a:effectLst>
                <a:latin typeface="MJSleepSweetly"/>
                <a:ea typeface="MJSleepSweetly"/>
              </a:rPr>
              <a:t>Wednesday 4/22/20 </a:t>
            </a:r>
            <a:endParaRPr lang="en-US" sz="4800" dirty="0">
              <a:ln>
                <a:solidFill>
                  <a:sysClr val="windowText" lastClr="000000"/>
                </a:solidFill>
              </a:ln>
              <a:effectLst>
                <a:outerShdw blurRad="38100" dist="38100" dir="2700000" algn="tl">
                  <a:srgbClr val="000000">
                    <a:alpha val="43137"/>
                  </a:srgbClr>
                </a:outerShdw>
              </a:effectLst>
              <a:latin typeface="MJSleepSweetly" panose="02000603000000000000" pitchFamily="2" charset="0"/>
              <a:ea typeface="MJSleepSweetly" panose="02000603000000000000" pitchFamily="2" charset="0"/>
            </a:endParaRPr>
          </a:p>
        </p:txBody>
      </p:sp>
    </p:spTree>
    <p:extLst>
      <p:ext uri="{BB962C8B-B14F-4D97-AF65-F5344CB8AC3E}">
        <p14:creationId xmlns:p14="http://schemas.microsoft.com/office/powerpoint/2010/main" val="4164280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8">
            <a:extLst>
              <a:ext uri="{FF2B5EF4-FFF2-40B4-BE49-F238E27FC236}">
                <a16:creationId xmlns:a16="http://schemas.microsoft.com/office/drawing/2014/main" id="{BB2A09A1-07C5-4E19-8E21-F6918513A785}"/>
              </a:ext>
            </a:extLst>
          </p:cNvPr>
          <p:cNvGraphicFramePr>
            <a:graphicFrameLocks noGrp="1"/>
          </p:cNvGraphicFramePr>
          <p:nvPr>
            <p:extLst>
              <p:ext uri="{D42A27DB-BD31-4B8C-83A1-F6EECF244321}">
                <p14:modId xmlns:p14="http://schemas.microsoft.com/office/powerpoint/2010/main" val="1600219726"/>
              </p:ext>
            </p:extLst>
          </p:nvPr>
        </p:nvGraphicFramePr>
        <p:xfrm>
          <a:off x="239340" y="1740376"/>
          <a:ext cx="7293720" cy="7616560"/>
        </p:xfrm>
        <a:graphic>
          <a:graphicData uri="http://schemas.openxmlformats.org/drawingml/2006/table">
            <a:tbl>
              <a:tblPr firstRow="1" bandRow="1">
                <a:tableStyleId>{5C22544A-7EE6-4342-B048-85BDC9FD1C3A}</a:tableStyleId>
              </a:tblPr>
              <a:tblGrid>
                <a:gridCol w="2324100">
                  <a:extLst>
                    <a:ext uri="{9D8B030D-6E8A-4147-A177-3AD203B41FA5}">
                      <a16:colId xmlns:a16="http://schemas.microsoft.com/office/drawing/2014/main" val="1574818070"/>
                    </a:ext>
                  </a:extLst>
                </a:gridCol>
                <a:gridCol w="4969620">
                  <a:extLst>
                    <a:ext uri="{9D8B030D-6E8A-4147-A177-3AD203B41FA5}">
                      <a16:colId xmlns:a16="http://schemas.microsoft.com/office/drawing/2014/main" val="577556384"/>
                    </a:ext>
                  </a:extLst>
                </a:gridCol>
              </a:tblGrid>
              <a:tr h="423280">
                <a:tc>
                  <a:txBody>
                    <a:bodyPr/>
                    <a:lstStyle/>
                    <a:p>
                      <a:pPr algn="ctr"/>
                      <a:r>
                        <a:rPr lang="en-US" sz="1800" u="sng" dirty="0">
                          <a:solidFill>
                            <a:schemeClr val="tx1"/>
                          </a:solidFill>
                          <a:latin typeface="KG Summer Storm Smooth"/>
                          <a:ea typeface="MJAreYouSirius"/>
                        </a:rPr>
                        <a:t>Subjects</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tc>
                  <a:txBody>
                    <a:bodyPr/>
                    <a:lstStyle/>
                    <a:p>
                      <a:pPr algn="ctr"/>
                      <a:r>
                        <a:rPr lang="en-US" sz="1800" u="sng" dirty="0">
                          <a:solidFill>
                            <a:schemeClr val="tx1"/>
                          </a:solidFill>
                          <a:latin typeface="KG Summer Storm Smooth"/>
                          <a:ea typeface="MJAreYouSirius"/>
                        </a:rPr>
                        <a:t>Activities to Complete</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extLst>
                  <a:ext uri="{0D108BD9-81ED-4DB2-BD59-A6C34878D82A}">
                    <a16:rowId xmlns:a16="http://schemas.microsoft.com/office/drawing/2014/main" val="3052746781"/>
                  </a:ext>
                </a:extLst>
              </a:tr>
              <a:tr h="2209397">
                <a:tc>
                  <a:txBody>
                    <a:bodyPr/>
                    <a:lstStyle/>
                    <a:p>
                      <a:pPr algn="ctr"/>
                      <a:r>
                        <a:rPr lang="en-US" sz="1800" dirty="0">
                          <a:latin typeface="KG Summer Storm Smooth"/>
                          <a:ea typeface="MJAreYouSirius"/>
                        </a:rPr>
                        <a:t>ELA</a:t>
                      </a:r>
                      <a:endParaRPr kumimoji="0" lang="en-US" sz="2000" b="0" i="0" u="none" strike="noStrike" kern="1200" cap="none" spc="0" normalizeH="0" baseline="0" noProof="0" dirty="0">
                        <a:ln>
                          <a:noFill/>
                        </a:ln>
                        <a:solidFill>
                          <a:prstClr val="black"/>
                        </a:solidFill>
                        <a:effectLst/>
                        <a:uLnTx/>
                        <a:uFillTx/>
                        <a:latin typeface="KG Summer Storm Smooth"/>
                        <a:ea typeface="MJAreYouSirius"/>
                        <a:cs typeface="+mn-cs"/>
                      </a:endParaRPr>
                    </a:p>
                    <a:p>
                      <a:pPr algn="ctr"/>
                      <a:endParaRPr lang="en-US" sz="1800" dirty="0">
                        <a:latin typeface="KG Summer Storm Smooth" panose="02000000000000000000" pitchFamily="2" charset="77"/>
                        <a:ea typeface="MJAreYouSirius" panose="02000603000000000000" pitchFamily="2" charset="0"/>
                      </a:endParaRPr>
                    </a:p>
                    <a:p>
                      <a:pPr algn="ctr"/>
                      <a:endParaRPr lang="en-US" sz="1800" dirty="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hlinkClick r:id="rId3"/>
                        </a:rPr>
                        <a:t>Freckle ELA</a:t>
                      </a:r>
                      <a:r>
                        <a:rPr lang="en-US" sz="1400" b="0" i="0" u="none" strike="noStrike" kern="1200" cap="none" spc="0" normalizeH="0" baseline="0" noProof="0" dirty="0">
                          <a:ln>
                            <a:noFill/>
                          </a:ln>
                          <a:effectLst/>
                          <a:uLnTx/>
                          <a:uFillTx/>
                          <a:latin typeface="Century Gothic"/>
                        </a:rPr>
                        <a:t> (10-20 minutes)</a:t>
                      </a:r>
                      <a:endParaRPr lang="en-US" sz="1400" dirty="0"/>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rPr>
                        <a:t>Go on </a:t>
                      </a:r>
                      <a:r>
                        <a:rPr lang="en-US" sz="1400" b="0" i="0" u="none" strike="noStrike" kern="1200" cap="none" spc="0" normalizeH="0" baseline="0" noProof="0" dirty="0">
                          <a:ln>
                            <a:noFill/>
                          </a:ln>
                          <a:effectLst/>
                          <a:uLnTx/>
                          <a:uFillTx/>
                          <a:latin typeface="Century Gothic"/>
                          <a:hlinkClick r:id="rId4"/>
                        </a:rPr>
                        <a:t>Think Central </a:t>
                      </a:r>
                      <a:r>
                        <a:rPr lang="en-US" sz="1400" b="0" i="0" u="none" strike="noStrike" kern="1200" cap="none" spc="0" normalizeH="0" baseline="0" noProof="0" dirty="0">
                          <a:ln>
                            <a:noFill/>
                          </a:ln>
                          <a:effectLst/>
                          <a:uLnTx/>
                          <a:uFillTx/>
                          <a:latin typeface="Century Gothic"/>
                        </a:rPr>
                        <a:t>and read “My Smelly Pet”</a:t>
                      </a: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rPr>
                        <a:t>Go on Teams and find the assignment “Judy Moody and My Smelly Pet”.  Complete the *worksheet and turn in.</a:t>
                      </a:r>
                      <a:endParaRPr lang="en-US" sz="1400" dirty="0"/>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i="0" u="none" strike="noStrike" kern="1200" cap="none" spc="0" normalizeH="0" baseline="0" noProof="0" dirty="0">
                          <a:ln>
                            <a:noFill/>
                          </a:ln>
                          <a:effectLst/>
                          <a:uLnTx/>
                          <a:uFillTx/>
                          <a:latin typeface="Century Gothic"/>
                        </a:rPr>
                        <a:t>Go on </a:t>
                      </a:r>
                      <a:r>
                        <a:rPr lang="en-US" sz="1400" b="0" i="0" u="none" strike="noStrike" kern="1200" cap="none" spc="0" normalizeH="0" baseline="0" noProof="0" dirty="0">
                          <a:ln>
                            <a:noFill/>
                          </a:ln>
                          <a:effectLst/>
                          <a:uLnTx/>
                          <a:uFillTx/>
                          <a:latin typeface="Century Gothic"/>
                          <a:hlinkClick r:id="rId5"/>
                        </a:rPr>
                        <a:t>Spelling City</a:t>
                      </a:r>
                      <a:r>
                        <a:rPr lang="en-US" sz="1400" b="0" i="0" u="none" strike="noStrike" kern="1200" cap="none" spc="0" normalizeH="0" baseline="0" noProof="0" dirty="0">
                          <a:ln>
                            <a:noFill/>
                          </a:ln>
                          <a:effectLst/>
                          <a:uLnTx/>
                          <a:uFillTx/>
                          <a:latin typeface="Century Gothic"/>
                        </a:rPr>
                        <a:t>; click on “”Judy Moody Vocabulary” to play games with your vocab words. You will need to do at least 2 out of 3 by May 1.  </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effectLst/>
                          <a:uLnTx/>
                          <a:uFillTx/>
                          <a:latin typeface="Century Gothic"/>
                        </a:rPr>
                        <a:t>Go on </a:t>
                      </a:r>
                      <a:r>
                        <a:rPr lang="en-US" sz="1400" b="0" i="0" u="none" strike="noStrike" kern="1200" cap="none" spc="0" normalizeH="0" baseline="0" noProof="0" dirty="0">
                          <a:ln>
                            <a:noFill/>
                          </a:ln>
                          <a:effectLst/>
                          <a:uLnTx/>
                          <a:uFillTx/>
                          <a:latin typeface="Century Gothic"/>
                          <a:hlinkClick r:id="rId6"/>
                        </a:rPr>
                        <a:t>Epic Books</a:t>
                      </a:r>
                      <a:r>
                        <a:rPr lang="en-US" sz="1400" b="0" i="0" u="none" strike="noStrike" kern="1200" cap="none" spc="0" normalizeH="0" baseline="0" noProof="0" dirty="0">
                          <a:ln>
                            <a:noFill/>
                          </a:ln>
                          <a:effectLst/>
                          <a:uLnTx/>
                          <a:uFillTx/>
                          <a:latin typeface="Century Gothic"/>
                        </a:rPr>
                        <a:t> (class code huk9296) to read “Recycle Every Day”. When you are done with this book, take the *quiz at the end of it.</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i="0" u="none" strike="noStrike" kern="1200" cap="none" spc="0" normalizeH="0" baseline="0" noProof="0" dirty="0">
                          <a:ln>
                            <a:noFill/>
                          </a:ln>
                          <a:effectLst/>
                          <a:uLnTx/>
                          <a:uFillTx/>
                          <a:latin typeface="Century Gothic"/>
                        </a:rPr>
                        <a:t>*this is a PowerSchool assignment</a:t>
                      </a:r>
                      <a:endParaRPr lang="en-US" sz="1400" b="0" i="0" u="none" strike="noStrike" kern="1200" cap="none" spc="0" normalizeH="0" baseline="0" noProof="0" dirty="0">
                        <a:ln>
                          <a:noFill/>
                        </a:ln>
                        <a:effectLst/>
                        <a:uLnTx/>
                        <a:uFillTx/>
                        <a:latin typeface="Century Gothic"/>
                      </a:endParaRPr>
                    </a:p>
                    <a:p>
                      <a:pPr marL="0" marR="0" lvl="0" indent="0" algn="l">
                        <a:lnSpc>
                          <a:spcPct val="100000"/>
                        </a:lnSpc>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4086807"/>
                  </a:ext>
                </a:extLst>
              </a:tr>
              <a:tr h="1478944">
                <a:tc>
                  <a:txBody>
                    <a:bodyPr/>
                    <a:lstStyle/>
                    <a:p>
                      <a:pPr algn="ctr"/>
                      <a:r>
                        <a:rPr lang="en-US" sz="1800" dirty="0">
                          <a:latin typeface="KG Summer Storm Smooth" panose="02000000000000000000" pitchFamily="2" charset="77"/>
                          <a:ea typeface="MJAreYouSirius" panose="02000603000000000000" pitchFamily="2" charset="0"/>
                        </a:rPr>
                        <a:t>Vocab &amp; Spelling words</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0" marR="0" lvl="0" indent="0" algn="l">
                        <a:lnSpc>
                          <a:spcPct val="100000"/>
                        </a:lnSpc>
                        <a:spcBef>
                          <a:spcPts val="0"/>
                        </a:spcBef>
                        <a:spcAft>
                          <a:spcPts val="0"/>
                        </a:spcAft>
                        <a:buNone/>
                      </a:pPr>
                      <a:r>
                        <a:rPr lang="en-US" sz="1400" b="0" i="0" u="none" strike="noStrike" kern="1200" cap="none" spc="0" normalizeH="0" baseline="0" noProof="0" dirty="0">
                          <a:ln>
                            <a:noFill/>
                          </a:ln>
                          <a:effectLst/>
                          <a:uLnTx/>
                          <a:uFillTx/>
                          <a:latin typeface="Century Gothic" panose="020B0502020202020204" pitchFamily="34" charset="0"/>
                        </a:rPr>
                        <a:t>Vocabulary Words:  recycle, project, dripping, carton, complicated, pollution, rubbish, hardly, shade, global</a:t>
                      </a:r>
                    </a:p>
                    <a:p>
                      <a:pPr marL="0" marR="0" lvl="0" indent="0" algn="l">
                        <a:lnSpc>
                          <a:spcPct val="100000"/>
                        </a:lnSpc>
                        <a:spcBef>
                          <a:spcPts val="0"/>
                        </a:spcBef>
                        <a:spcAft>
                          <a:spcPts val="0"/>
                        </a:spcAft>
                        <a:buNone/>
                      </a:pPr>
                      <a:endParaRPr lang="en-US" sz="1400" b="0" i="0" u="none" strike="noStrike" kern="1200" cap="none" spc="0" normalizeH="0" baseline="0" noProof="0" dirty="0">
                        <a:ln>
                          <a:noFill/>
                        </a:ln>
                        <a:effectLst/>
                        <a:uLnTx/>
                        <a:uFillTx/>
                        <a:latin typeface="Century Gothic" panose="020B0502020202020204" pitchFamily="34" charset="0"/>
                      </a:endParaRPr>
                    </a:p>
                    <a:p>
                      <a:pPr marL="0" marR="0" lvl="0" indent="0" algn="l">
                        <a:lnSpc>
                          <a:spcPct val="100000"/>
                        </a:lnSpc>
                        <a:spcBef>
                          <a:spcPts val="0"/>
                        </a:spcBef>
                        <a:spcAft>
                          <a:spcPts val="0"/>
                        </a:spcAft>
                        <a:buNone/>
                      </a:pPr>
                      <a:r>
                        <a:rPr lang="en-US" sz="1400" b="0" i="0" u="none" strike="noStrike" kern="1200" cap="none" spc="0" normalizeH="0" baseline="0" noProof="0" dirty="0">
                          <a:ln>
                            <a:noFill/>
                          </a:ln>
                          <a:effectLst/>
                          <a:uLnTx/>
                          <a:uFillTx/>
                          <a:latin typeface="Century Gothic" panose="020B0502020202020204" pitchFamily="34" charset="0"/>
                        </a:rPr>
                        <a:t>Spelling Words:  air, wear, chair, stairs, bare, bear, hair, care, pear, pair, share, near, ear, beard, buy, year, earring, compare</a:t>
                      </a:r>
                    </a:p>
                    <a:p>
                      <a:pPr marL="0" marR="0" lvl="0" indent="0" algn="l">
                        <a:lnSpc>
                          <a:spcPct val="100000"/>
                        </a:lnSpc>
                        <a:spcBef>
                          <a:spcPts val="0"/>
                        </a:spcBef>
                        <a:spcAft>
                          <a:spcPts val="0"/>
                        </a:spcAft>
                        <a:buNone/>
                      </a:pPr>
                      <a:endParaRPr lang="en-US" sz="1400" b="0" i="0" u="none" strike="noStrike" kern="1200" cap="none" spc="0" normalizeH="0" baseline="0" noProof="0" dirty="0">
                        <a:ln>
                          <a:noFill/>
                        </a:ln>
                        <a:effectLst/>
                        <a:uLnTx/>
                        <a:uFillTx/>
                        <a:latin typeface="Century Gothic" panose="020B0502020202020204" pitchFamily="34"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3236366"/>
                  </a:ext>
                </a:extLst>
              </a:tr>
              <a:tr h="929485">
                <a:tc>
                  <a:txBody>
                    <a:bodyPr/>
                    <a:lstStyle/>
                    <a:p>
                      <a:pPr algn="ctr"/>
                      <a:r>
                        <a:rPr kumimoji="0" lang="en-US" sz="1800" b="0" i="0" u="none" strike="noStrike" kern="1200" cap="none" spc="0" normalizeH="0" baseline="0" noProof="0" dirty="0">
                          <a:ln>
                            <a:noFill/>
                          </a:ln>
                          <a:effectLst/>
                          <a:uLnTx/>
                          <a:uFillTx/>
                          <a:latin typeface="KG Summer Storm Smooth"/>
                          <a:ea typeface="MJAreYouSirius"/>
                          <a:cs typeface="+mn-cs"/>
                        </a:rPr>
                        <a:t>Earth Day</a:t>
                      </a:r>
                    </a:p>
                    <a:p>
                      <a:pPr algn="ctr"/>
                      <a:endParaRPr lang="en-US" sz="1800" dirty="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effectLst/>
                          <a:uLnTx/>
                          <a:uFillTx/>
                          <a:latin typeface="Century Gothic"/>
                        </a:rPr>
                        <a:t>Go on </a:t>
                      </a:r>
                      <a:r>
                        <a:rPr lang="en-US" sz="1400" b="0" i="0" u="none" strike="noStrike" kern="1200" cap="none" spc="0" normalizeH="0" baseline="0" noProof="0" dirty="0">
                          <a:ln>
                            <a:noFill/>
                          </a:ln>
                          <a:effectLst/>
                          <a:uLnTx/>
                          <a:uFillTx/>
                          <a:latin typeface="Century Gothic"/>
                          <a:hlinkClick r:id="rId6"/>
                        </a:rPr>
                        <a:t>Epic Books</a:t>
                      </a:r>
                      <a:r>
                        <a:rPr lang="en-US" sz="1400" b="0" i="0" u="none" strike="noStrike" kern="1200" cap="none" spc="0" normalizeH="0" baseline="0" noProof="0" dirty="0">
                          <a:ln>
                            <a:noFill/>
                          </a:ln>
                          <a:effectLst/>
                          <a:uLnTx/>
                          <a:uFillTx/>
                          <a:latin typeface="Century Gothic"/>
                        </a:rPr>
                        <a:t> (class code huk9296) to read “Polluted Oceans”. There is no quiz for this one, it’s just for Earth Day – and it will read it to you.</a:t>
                      </a:r>
                      <a:r>
                        <a:rPr lang="en-US" sz="1400" b="0" i="0" u="none" strike="noStrike" kern="1200" cap="none" spc="0" normalizeH="0" baseline="0" noProof="0" dirty="0">
                          <a:ln>
                            <a:noFill/>
                          </a:ln>
                          <a:effectLst/>
                          <a:uLnTx/>
                          <a:uFillTx/>
                          <a:latin typeface="Century Gothic"/>
                          <a:sym typeface="Wingdings" panose="05000000000000000000" pitchFamily="2" charset="2"/>
                        </a:rPr>
                        <a:t> </a:t>
                      </a:r>
                      <a:endParaRPr lang="en-US" sz="1400" b="0" i="0" u="none" strike="noStrike" kern="1200" cap="none" spc="0" normalizeH="0" baseline="0" noProof="0" dirty="0">
                        <a:ln>
                          <a:noFill/>
                        </a:ln>
                        <a:effectLst/>
                        <a:uLnTx/>
                        <a:uFillTx/>
                        <a:latin typeface="Century Gothic"/>
                      </a:endParaRP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400" b="0" i="0" u="none" strike="noStrike" kern="1200" cap="none" spc="0" normalizeH="0" baseline="0" noProof="0" dirty="0">
                        <a:ln>
                          <a:noFill/>
                        </a:ln>
                        <a:effectLst/>
                        <a:uLnTx/>
                        <a:uFillTx/>
                        <a:latin typeface="Century Gothic"/>
                      </a:endParaRP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400" b="0" i="0" u="none" strike="noStrike" kern="1200" cap="none" spc="0" normalizeH="0" baseline="0" noProof="0" dirty="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7094"/>
                  </a:ext>
                </a:extLst>
              </a:tr>
              <a:tr h="1552027">
                <a:tc>
                  <a:txBody>
                    <a:bodyPr/>
                    <a:lstStyle/>
                    <a:p>
                      <a:pPr algn="ctr"/>
                      <a:r>
                        <a:rPr lang="en-US" sz="1800" dirty="0">
                          <a:latin typeface="KG Summer Storm Smooth" panose="02000000000000000000" pitchFamily="2" charset="77"/>
                          <a:ea typeface="MJAreYouSirius" panose="02000603000000000000" pitchFamily="2" charset="0"/>
                        </a:rPr>
                        <a:t>Social studies</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a:lnSpc>
                          <a:spcPct val="100000"/>
                        </a:lnSpc>
                        <a:spcBef>
                          <a:spcPts val="0"/>
                        </a:spcBef>
                        <a:spcAft>
                          <a:spcPts val="0"/>
                        </a:spcAft>
                        <a:buFont typeface="Wingdings" panose="05000000000000000000" pitchFamily="2" charset="2"/>
                        <a:buChar char="q"/>
                      </a:pPr>
                      <a:r>
                        <a:rPr kumimoji="0" lang="en-US" sz="1400" b="0" i="0" u="none" strike="noStrike" kern="1200" cap="none" spc="0" normalizeH="0" baseline="0" noProof="0" dirty="0">
                          <a:ln>
                            <a:noFill/>
                          </a:ln>
                          <a:effectLst/>
                          <a:uLnTx/>
                          <a:uFillTx/>
                          <a:latin typeface="Century Gothic"/>
                        </a:rPr>
                        <a:t>Go on </a:t>
                      </a:r>
                      <a:r>
                        <a:rPr kumimoji="0" lang="en-US" sz="1400" b="0" i="0" u="none" strike="noStrike" kern="1200" cap="none" spc="0" normalizeH="0" baseline="0" noProof="0" dirty="0">
                          <a:ln>
                            <a:noFill/>
                          </a:ln>
                          <a:effectLst/>
                          <a:uLnTx/>
                          <a:uFillTx/>
                          <a:latin typeface="Century Gothic"/>
                          <a:hlinkClick r:id="rId7"/>
                        </a:rPr>
                        <a:t>BrainPop Jr </a:t>
                      </a:r>
                      <a:r>
                        <a:rPr kumimoji="0" lang="en-US" sz="1400" b="0" i="0" u="none" strike="noStrike" kern="1200" cap="none" spc="0" normalizeH="0" baseline="0" noProof="0" dirty="0">
                          <a:ln>
                            <a:noFill/>
                          </a:ln>
                          <a:effectLst/>
                          <a:uLnTx/>
                          <a:uFillTx/>
                          <a:latin typeface="Century Gothic"/>
                        </a:rPr>
                        <a:t>(you DON’T need an account for this).  In the search box, type is US Symbols.  Watch the video.</a:t>
                      </a:r>
                    </a:p>
                    <a:p>
                      <a:pPr marL="285750" marR="0" lvl="0" indent="-285750" algn="l">
                        <a:lnSpc>
                          <a:spcPct val="100000"/>
                        </a:lnSpc>
                        <a:spcBef>
                          <a:spcPts val="0"/>
                        </a:spcBef>
                        <a:spcAft>
                          <a:spcPts val="0"/>
                        </a:spcAft>
                        <a:buFont typeface="Wingdings" panose="05000000000000000000" pitchFamily="2" charset="2"/>
                        <a:buChar char="q"/>
                      </a:pPr>
                      <a:r>
                        <a:rPr kumimoji="0" lang="en-US" sz="1400" b="0" i="0" u="none" strike="noStrike" kern="1200" cap="none" spc="0" normalizeH="0" baseline="0" noProof="0" dirty="0">
                          <a:ln>
                            <a:noFill/>
                          </a:ln>
                          <a:effectLst/>
                          <a:uLnTx/>
                          <a:uFillTx/>
                          <a:latin typeface="Century Gothic"/>
                        </a:rPr>
                        <a:t>Then go on Teams and find the assignment “US Symbols”.  Complete this *activity and turn in.</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i="0" u="none" strike="noStrike" kern="1200" cap="none" spc="0" normalizeH="0" baseline="0" noProof="0" dirty="0">
                          <a:ln>
                            <a:noFill/>
                          </a:ln>
                          <a:effectLst/>
                          <a:uLnTx/>
                          <a:uFillTx/>
                          <a:latin typeface="Century Gothic"/>
                        </a:rPr>
                        <a:t>*this is a PowerSchool assignment</a:t>
                      </a:r>
                    </a:p>
                    <a:p>
                      <a:pPr marL="0" marR="0" lvl="0" indent="0" algn="l">
                        <a:lnSpc>
                          <a:spcPct val="100000"/>
                        </a:lnSpc>
                        <a:spcBef>
                          <a:spcPts val="0"/>
                        </a:spcBef>
                        <a:spcAft>
                          <a:spcPts val="0"/>
                        </a:spcAft>
                        <a:buFont typeface="Wingdings" panose="05000000000000000000" pitchFamily="2" charset="2"/>
                        <a:buNone/>
                      </a:pPr>
                      <a:endParaRPr kumimoji="0" lang="en-US" sz="1400" b="0" i="0" u="none" strike="noStrike" kern="1200" cap="none" spc="0" normalizeH="0" baseline="0" noProof="0" dirty="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25606"/>
                  </a:ext>
                </a:extLst>
              </a:tr>
            </a:tbl>
          </a:graphicData>
        </a:graphic>
      </p:graphicFrame>
      <p:sp>
        <p:nvSpPr>
          <p:cNvPr id="3" name="TextBox 2">
            <a:extLst>
              <a:ext uri="{FF2B5EF4-FFF2-40B4-BE49-F238E27FC236}">
                <a16:creationId xmlns:a16="http://schemas.microsoft.com/office/drawing/2014/main" id="{FFB56B8C-8F1D-491A-9858-A15C95A1CC7D}"/>
              </a:ext>
            </a:extLst>
          </p:cNvPr>
          <p:cNvSpPr txBox="1"/>
          <p:nvPr/>
        </p:nvSpPr>
        <p:spPr>
          <a:xfrm>
            <a:off x="239340" y="909378"/>
            <a:ext cx="7462997" cy="830997"/>
          </a:xfrm>
          <a:prstGeom prst="rect">
            <a:avLst/>
          </a:prstGeom>
          <a:noFill/>
        </p:spPr>
        <p:txBody>
          <a:bodyPr wrap="square" rtlCol="0" anchor="t">
            <a:spAutoFit/>
          </a:bodyPr>
          <a:lstStyle/>
          <a:p>
            <a:pPr algn="ctr"/>
            <a:r>
              <a:rPr lang="en-US" sz="4800" dirty="0">
                <a:ln>
                  <a:solidFill>
                    <a:sysClr val="windowText" lastClr="000000"/>
                  </a:solidFill>
                </a:ln>
                <a:effectLst>
                  <a:outerShdw blurRad="38100" dist="38100" dir="2700000" algn="tl">
                    <a:srgbClr val="000000">
                      <a:alpha val="43137"/>
                    </a:srgbClr>
                  </a:outerShdw>
                </a:effectLst>
                <a:latin typeface="MJSleepSweetly"/>
                <a:ea typeface="MJSleepSweetly"/>
              </a:rPr>
              <a:t>Thursday 4/23/20 </a:t>
            </a:r>
            <a:endParaRPr lang="en-US" sz="4800" dirty="0">
              <a:ln>
                <a:solidFill>
                  <a:sysClr val="windowText" lastClr="000000"/>
                </a:solidFill>
              </a:ln>
              <a:effectLst>
                <a:outerShdw blurRad="38100" dist="38100" dir="2700000" algn="tl">
                  <a:srgbClr val="000000">
                    <a:alpha val="43137"/>
                  </a:srgbClr>
                </a:outerShdw>
              </a:effectLst>
              <a:latin typeface="MJSleepSweetly" panose="02000603000000000000" pitchFamily="2" charset="0"/>
              <a:ea typeface="MJSleepSweetly" panose="02000603000000000000" pitchFamily="2" charset="0"/>
            </a:endParaRPr>
          </a:p>
        </p:txBody>
      </p:sp>
    </p:spTree>
    <p:extLst>
      <p:ext uri="{BB962C8B-B14F-4D97-AF65-F5344CB8AC3E}">
        <p14:creationId xmlns:p14="http://schemas.microsoft.com/office/powerpoint/2010/main" val="2193645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8">
            <a:extLst>
              <a:ext uri="{FF2B5EF4-FFF2-40B4-BE49-F238E27FC236}">
                <a16:creationId xmlns:a16="http://schemas.microsoft.com/office/drawing/2014/main" id="{BB2A09A1-07C5-4E19-8E21-F6918513A785}"/>
              </a:ext>
            </a:extLst>
          </p:cNvPr>
          <p:cNvGraphicFramePr>
            <a:graphicFrameLocks noGrp="1"/>
          </p:cNvGraphicFramePr>
          <p:nvPr>
            <p:extLst>
              <p:ext uri="{D42A27DB-BD31-4B8C-83A1-F6EECF244321}">
                <p14:modId xmlns:p14="http://schemas.microsoft.com/office/powerpoint/2010/main" val="1215592295"/>
              </p:ext>
            </p:extLst>
          </p:nvPr>
        </p:nvGraphicFramePr>
        <p:xfrm>
          <a:off x="239340" y="2397601"/>
          <a:ext cx="7293717" cy="7078027"/>
        </p:xfrm>
        <a:graphic>
          <a:graphicData uri="http://schemas.openxmlformats.org/drawingml/2006/table">
            <a:tbl>
              <a:tblPr firstRow="1" bandRow="1">
                <a:tableStyleId>{5C22544A-7EE6-4342-B048-85BDC9FD1C3A}</a:tableStyleId>
              </a:tblPr>
              <a:tblGrid>
                <a:gridCol w="2362199">
                  <a:extLst>
                    <a:ext uri="{9D8B030D-6E8A-4147-A177-3AD203B41FA5}">
                      <a16:colId xmlns:a16="http://schemas.microsoft.com/office/drawing/2014/main" val="1574818070"/>
                    </a:ext>
                  </a:extLst>
                </a:gridCol>
                <a:gridCol w="4931518">
                  <a:extLst>
                    <a:ext uri="{9D8B030D-6E8A-4147-A177-3AD203B41FA5}">
                      <a16:colId xmlns:a16="http://schemas.microsoft.com/office/drawing/2014/main" val="577556384"/>
                    </a:ext>
                  </a:extLst>
                </a:gridCol>
              </a:tblGrid>
              <a:tr h="433387">
                <a:tc>
                  <a:txBody>
                    <a:bodyPr/>
                    <a:lstStyle/>
                    <a:p>
                      <a:pPr algn="ctr"/>
                      <a:r>
                        <a:rPr lang="en-US" sz="1800" u="sng" dirty="0">
                          <a:solidFill>
                            <a:schemeClr val="tx1"/>
                          </a:solidFill>
                          <a:latin typeface="KG Summer Storm Smooth"/>
                          <a:ea typeface="MJAreYouSirius"/>
                        </a:rPr>
                        <a:t>Subjects</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tc>
                  <a:txBody>
                    <a:bodyPr/>
                    <a:lstStyle/>
                    <a:p>
                      <a:pPr algn="ctr"/>
                      <a:r>
                        <a:rPr lang="en-US" sz="1800" u="sng" dirty="0">
                          <a:solidFill>
                            <a:schemeClr val="tx1"/>
                          </a:solidFill>
                          <a:latin typeface="KG Summer Storm Smooth"/>
                          <a:ea typeface="MJAreYouSirius"/>
                        </a:rPr>
                        <a:t>Activities to Complete</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extLst>
                  <a:ext uri="{0D108BD9-81ED-4DB2-BD59-A6C34878D82A}">
                    <a16:rowId xmlns:a16="http://schemas.microsoft.com/office/drawing/2014/main" val="3052746781"/>
                  </a:ext>
                </a:extLst>
              </a:tr>
              <a:tr h="327502">
                <a:tc>
                  <a:txBody>
                    <a:bodyPr/>
                    <a:lstStyle/>
                    <a:p>
                      <a:pPr algn="ctr"/>
                      <a:endParaRPr lang="en-US" sz="1800" dirty="0">
                        <a:latin typeface="KG Summer Storm Smooth"/>
                        <a:ea typeface="MJAreYouSirius"/>
                      </a:endParaRPr>
                    </a:p>
                    <a:p>
                      <a:pPr algn="ctr"/>
                      <a:r>
                        <a:rPr lang="en-US" sz="1800" dirty="0">
                          <a:latin typeface="KG Summer Storm Smooth"/>
                          <a:ea typeface="MJAreYouSirius"/>
                        </a:rPr>
                        <a:t>ELA</a:t>
                      </a:r>
                      <a:endParaRPr kumimoji="0" lang="en-US" sz="2000" b="0" i="0" u="none" strike="noStrike" kern="1200" cap="none" spc="0" normalizeH="0" baseline="0" noProof="0" dirty="0">
                        <a:ln>
                          <a:noFill/>
                        </a:ln>
                        <a:solidFill>
                          <a:prstClr val="black"/>
                        </a:solidFill>
                        <a:effectLst/>
                        <a:uLnTx/>
                        <a:uFillTx/>
                        <a:latin typeface="KG Summer Storm Smooth"/>
                        <a:ea typeface="MJAreYouSirius"/>
                        <a:cs typeface="+mn-cs"/>
                      </a:endParaRPr>
                    </a:p>
                    <a:p>
                      <a:pPr algn="ctr"/>
                      <a:endParaRPr lang="en-US" sz="1800" dirty="0">
                        <a:latin typeface="KG Summer Storm Smooth" panose="02000000000000000000" pitchFamily="2" charset="77"/>
                        <a:ea typeface="MJAreYouSirius" panose="02000603000000000000" pitchFamily="2" charset="0"/>
                      </a:endParaRPr>
                    </a:p>
                    <a:p>
                      <a:pPr algn="ctr"/>
                      <a:endParaRPr lang="en-US" sz="1800" dirty="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ea typeface="MJAreYouSirius"/>
                          <a:cs typeface="+mn-cs"/>
                        </a:rPr>
                        <a:t>Read from a book of your choice! Use a book you have at home or on </a:t>
                      </a:r>
                      <a:r>
                        <a:rPr lang="en-US" sz="1400" b="0" i="0" u="none" strike="noStrike" kern="1200" cap="none" spc="0" normalizeH="0" baseline="0" noProof="0" dirty="0">
                          <a:ln>
                            <a:noFill/>
                          </a:ln>
                          <a:effectLst/>
                          <a:uLnTx/>
                          <a:uFillTx/>
                          <a:latin typeface="Century Gothic"/>
                          <a:ea typeface="MJAreYouSirius"/>
                          <a:cs typeface="+mn-cs"/>
                          <a:hlinkClick r:id="rId3"/>
                        </a:rPr>
                        <a:t>Epic!</a:t>
                      </a:r>
                      <a:endParaRPr lang="en-US" sz="1400" b="0" i="0" u="none" strike="noStrike" kern="1200" cap="none" spc="0" normalizeH="0" baseline="0" noProof="0" dirty="0">
                        <a:ln>
                          <a:noFill/>
                        </a:ln>
                        <a:effectLst/>
                        <a:uLnTx/>
                        <a:uFillTx/>
                        <a:latin typeface="Century Gothic"/>
                        <a:ea typeface="MJAreYouSirius"/>
                        <a:cs typeface="+mn-cs"/>
                      </a:endParaRPr>
                    </a:p>
                    <a:p>
                      <a:pPr marL="285750" marR="0" lvl="0" indent="-285750" algn="l" rtl="0" eaLnBrk="1" fontAlgn="auto" latinLnBrk="0" hangingPunct="1">
                        <a:lnSpc>
                          <a:spcPct val="100000"/>
                        </a:lnSpc>
                        <a:spcBef>
                          <a:spcPts val="0"/>
                        </a:spcBef>
                        <a:spcAft>
                          <a:spcPts val="0"/>
                        </a:spcAft>
                        <a:buFont typeface="Wingdings"/>
                        <a:buChar char="q"/>
                      </a:pPr>
                      <a:endParaRPr lang="en-US" sz="1400" b="0" i="0" u="none" strike="noStrike" kern="1200" cap="none" spc="0" normalizeH="0" baseline="0" noProof="0" dirty="0">
                        <a:ln>
                          <a:noFill/>
                        </a:ln>
                        <a:effectLst/>
                        <a:uLnTx/>
                        <a:uFillTx/>
                        <a:latin typeface="Century Gothic"/>
                        <a:ea typeface="MJAreYouSirius"/>
                        <a:cs typeface="+mn-cs"/>
                      </a:endParaRPr>
                    </a:p>
                    <a:p>
                      <a:pPr marL="285750" marR="0" lvl="0" indent="-285750" algn="l" rtl="0" eaLnBrk="1" fontAlgn="auto" latinLnBrk="0" hangingPunct="1">
                        <a:lnSpc>
                          <a:spcPct val="100000"/>
                        </a:lnSpc>
                        <a:spcBef>
                          <a:spcPts val="0"/>
                        </a:spcBef>
                        <a:spcAft>
                          <a:spcPts val="0"/>
                        </a:spcAft>
                        <a:buFont typeface="Wingdings"/>
                        <a:buChar char="q"/>
                      </a:pPr>
                      <a:r>
                        <a:rPr lang="en-US" sz="1400" b="1" i="0" u="none" strike="noStrike" kern="1200" cap="none" spc="0" normalizeH="0" baseline="0" noProof="0" dirty="0">
                          <a:ln>
                            <a:noFill/>
                          </a:ln>
                          <a:effectLst/>
                          <a:uLnTx/>
                          <a:uFillTx/>
                          <a:latin typeface="Century Gothic"/>
                          <a:ea typeface="MJAreYouSirius"/>
                          <a:cs typeface="+mn-cs"/>
                        </a:rPr>
                        <a:t>Nothing new because it is Catch Up Friday</a:t>
                      </a:r>
                      <a:endParaRPr lang="en-US" sz="1400" b="0" i="0" u="none" strike="noStrike" kern="1200" cap="none" spc="0" normalizeH="0" baseline="0" noProof="0" dirty="0">
                        <a:ln>
                          <a:noFill/>
                        </a:ln>
                        <a:effectLst/>
                        <a:uLnTx/>
                        <a:uFillTx/>
                        <a:latin typeface="Century Gothic"/>
                        <a:ea typeface="MJAreYouSirius"/>
                        <a:cs typeface="+mn-cs"/>
                      </a:endParaRPr>
                    </a:p>
                    <a:p>
                      <a:pPr marL="0" marR="0" lvl="0" indent="0" algn="l" rtl="0" eaLnBrk="1" fontAlgn="auto" latinLnBrk="0" hangingPunct="1">
                        <a:lnSpc>
                          <a:spcPct val="100000"/>
                        </a:lnSpc>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a typeface="MJAreYouSirius"/>
                        <a:cs typeface="+mn-cs"/>
                      </a:endParaRPr>
                    </a:p>
                    <a:p>
                      <a:pPr marL="0" marR="0" lvl="0" indent="0" algn="l" rtl="0" eaLnBrk="1" fontAlgn="auto" latinLnBrk="0" hangingPunct="1">
                        <a:lnSpc>
                          <a:spcPct val="100000"/>
                        </a:lnSpc>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a typeface="MJAreYouSirius"/>
                        <a:cs typeface="+mn-cs"/>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4086807"/>
                  </a:ext>
                </a:extLst>
              </a:tr>
              <a:tr h="198135">
                <a:tc>
                  <a:txBody>
                    <a:bodyPr/>
                    <a:lstStyle/>
                    <a:p>
                      <a:pPr algn="ctr"/>
                      <a:r>
                        <a:rPr lang="en-US" sz="1800" dirty="0">
                          <a:latin typeface="KG Summer Storm Smooth"/>
                          <a:ea typeface="MJAreYouSirius"/>
                        </a:rPr>
                        <a:t>Math</a:t>
                      </a:r>
                    </a:p>
                    <a:p>
                      <a:pPr algn="ctr"/>
                      <a:endParaRPr lang="en-US" sz="1800" dirty="0">
                        <a:latin typeface="KG Summer Storm Smooth"/>
                        <a:ea typeface="MJAreYouSirius"/>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ea typeface="MJAreYouSirius"/>
                          <a:cs typeface="+mn-cs"/>
                        </a:rPr>
                        <a:t>Go on Freckle and/or </a:t>
                      </a:r>
                      <a:r>
                        <a:rPr lang="en-US" sz="1400" b="0" i="0" u="none" strike="noStrike" kern="1200" cap="none" spc="0" normalizeH="0" baseline="0" noProof="0" dirty="0">
                          <a:ln>
                            <a:noFill/>
                          </a:ln>
                          <a:effectLst/>
                          <a:uLnTx/>
                          <a:uFillTx/>
                          <a:latin typeface="Century Gothic"/>
                          <a:ea typeface="MJAreYouSirius"/>
                          <a:cs typeface="+mn-cs"/>
                          <a:hlinkClick r:id="rId4"/>
                        </a:rPr>
                        <a:t>Prodigy</a:t>
                      </a:r>
                      <a:r>
                        <a:rPr lang="en-US" sz="1400" b="0" i="0" u="none" strike="noStrike" kern="1200" cap="none" spc="0" normalizeH="0" baseline="0" noProof="0" dirty="0">
                          <a:ln>
                            <a:noFill/>
                          </a:ln>
                          <a:effectLst/>
                          <a:uLnTx/>
                          <a:uFillTx/>
                          <a:latin typeface="Century Gothic"/>
                          <a:ea typeface="MJAreYouSirius"/>
                          <a:cs typeface="+mn-cs"/>
                        </a:rPr>
                        <a:t> to practice your math facts</a:t>
                      </a:r>
                    </a:p>
                    <a:p>
                      <a:pPr marL="285750" marR="0" lvl="0" indent="-285750" algn="l" rtl="0" eaLnBrk="1" fontAlgn="auto" latinLnBrk="0" hangingPunct="1">
                        <a:lnSpc>
                          <a:spcPct val="100000"/>
                        </a:lnSpc>
                        <a:spcBef>
                          <a:spcPts val="0"/>
                        </a:spcBef>
                        <a:spcAft>
                          <a:spcPts val="0"/>
                        </a:spcAft>
                        <a:buFont typeface="Wingdings"/>
                        <a:buChar char="q"/>
                      </a:pPr>
                      <a:endParaRPr lang="en-US" sz="1400" b="0" i="0" u="none" strike="noStrike" kern="1200" cap="none" spc="0" normalizeH="0" baseline="0" noProof="0" dirty="0">
                        <a:ln>
                          <a:noFill/>
                        </a:ln>
                        <a:effectLst/>
                        <a:uLnTx/>
                        <a:uFillTx/>
                        <a:latin typeface="Century Gothic"/>
                        <a:ea typeface="MJAreYouSirius"/>
                        <a:cs typeface="+mn-cs"/>
                      </a:endParaRPr>
                    </a:p>
                    <a:p>
                      <a:pPr marL="285750" marR="0" lvl="0" indent="-285750" algn="l" rtl="0" eaLnBrk="1" fontAlgn="auto" latinLnBrk="0" hangingPunct="1">
                        <a:lnSpc>
                          <a:spcPct val="100000"/>
                        </a:lnSpc>
                        <a:spcBef>
                          <a:spcPts val="0"/>
                        </a:spcBef>
                        <a:spcAft>
                          <a:spcPts val="0"/>
                        </a:spcAft>
                        <a:buFont typeface="Wingdings"/>
                        <a:buChar char="q"/>
                      </a:pPr>
                      <a:r>
                        <a:rPr lang="en-US" sz="1400" b="1" i="0" u="none" strike="noStrike" kern="1200" cap="none" spc="0" normalizeH="0" baseline="0" noProof="0" dirty="0">
                          <a:ln>
                            <a:noFill/>
                          </a:ln>
                          <a:effectLst/>
                          <a:uLnTx/>
                          <a:uFillTx/>
                          <a:latin typeface="Century Gothic"/>
                          <a:ea typeface="MJAreYouSirius"/>
                          <a:cs typeface="+mn-cs"/>
                        </a:rPr>
                        <a:t>Nothing new because it is Catch Up Friday</a:t>
                      </a:r>
                      <a:endParaRPr lang="en-US" sz="1400" b="0" i="0" u="none" strike="noStrike" kern="1200" cap="none" spc="0" normalizeH="0" baseline="0" noProof="0" dirty="0">
                        <a:ln>
                          <a:noFill/>
                        </a:ln>
                        <a:effectLst/>
                        <a:uLnTx/>
                        <a:uFillTx/>
                        <a:latin typeface="Century Gothic"/>
                        <a:ea typeface="MJAreYouSirius"/>
                        <a:cs typeface="+mn-cs"/>
                      </a:endParaRPr>
                    </a:p>
                    <a:p>
                      <a:pPr marL="0" marR="0" lvl="0" indent="0" algn="l" rtl="0" eaLnBrk="1" fontAlgn="auto" latinLnBrk="0" hangingPunct="1">
                        <a:lnSpc>
                          <a:spcPct val="100000"/>
                        </a:lnSpc>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a typeface="MJAreYouSirius"/>
                        <a:cs typeface="+mn-cs"/>
                      </a:endParaRPr>
                    </a:p>
                    <a:p>
                      <a:pPr marL="0" marR="0" lvl="0" indent="0" algn="l" rtl="0" eaLnBrk="1" fontAlgn="auto" latinLnBrk="0" hangingPunct="1">
                        <a:lnSpc>
                          <a:spcPct val="100000"/>
                        </a:lnSpc>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a typeface="MJAreYouSirius"/>
                        <a:cs typeface="+mn-cs"/>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5670125"/>
                  </a:ext>
                </a:extLst>
              </a:tr>
              <a:tr h="1438275">
                <a:tc>
                  <a:txBody>
                    <a:bodyPr/>
                    <a:lstStyle/>
                    <a:p>
                      <a:pPr algn="ctr"/>
                      <a:endParaRPr lang="en-US" sz="1800" dirty="0">
                        <a:latin typeface="KG Summer Storm Smooth"/>
                        <a:ea typeface="MJAreYouSirius"/>
                      </a:endParaRPr>
                    </a:p>
                    <a:p>
                      <a:pPr algn="ctr"/>
                      <a:r>
                        <a:rPr lang="en-US" sz="1800" dirty="0">
                          <a:latin typeface="KG Summer Storm Smooth"/>
                          <a:ea typeface="MJAreYouSirius"/>
                        </a:rPr>
                        <a:t>Catch up day</a:t>
                      </a:r>
                      <a:endParaRPr kumimoji="0" lang="en-US" sz="1800" b="0" i="0" u="none" strike="noStrike" kern="1200" cap="none" spc="0" normalizeH="0" baseline="0" noProof="0" dirty="0">
                        <a:ln>
                          <a:noFill/>
                        </a:ln>
                        <a:effectLst/>
                        <a:uLnTx/>
                        <a:uFillTx/>
                        <a:latin typeface="KG Summer Storm Smooth"/>
                        <a:ea typeface="MJAreYouSirius"/>
                        <a:cs typeface="+mn-cs"/>
                      </a:endParaRPr>
                    </a:p>
                    <a:p>
                      <a:pPr algn="ctr"/>
                      <a:endParaRPr lang="en-US" sz="1800" dirty="0">
                        <a:latin typeface="KG Summer Storm Smooth" panose="02000000000000000000" pitchFamily="2" charset="77"/>
                        <a:ea typeface="MJAreYouSirius" panose="02000603000000000000" pitchFamily="2"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defTabSz="777240" rtl="0" eaLnBrk="1" fontAlgn="auto" latinLnBrk="0" hangingPunct="1">
                        <a:lnSpc>
                          <a:spcPct val="100000"/>
                        </a:lnSpc>
                        <a:spcBef>
                          <a:spcPts val="0"/>
                        </a:spcBef>
                        <a:spcAft>
                          <a:spcPts val="0"/>
                        </a:spcAft>
                        <a:buClrTx/>
                        <a:buSzTx/>
                        <a:buFont typeface="Wingdings"/>
                        <a:buChar char="q"/>
                        <a:tabLst/>
                        <a:defRPr/>
                      </a:pPr>
                      <a:r>
                        <a:rPr lang="en-US" sz="1400" dirty="0">
                          <a:latin typeface="Century Gothic"/>
                        </a:rPr>
                        <a:t>This is your time to catch up on activities from this week. </a:t>
                      </a:r>
                      <a:r>
                        <a:rPr lang="en-US" sz="1800" b="1" i="0" u="sng" strike="noStrike" kern="1200" cap="none" spc="0" normalizeH="0" baseline="0" noProof="0" dirty="0">
                          <a:ln>
                            <a:noFill/>
                          </a:ln>
                          <a:effectLst/>
                          <a:uLnTx/>
                          <a:uFillTx/>
                          <a:latin typeface="Century Gothic"/>
                          <a:ea typeface="MJAreYouSirius"/>
                          <a:cs typeface="+mn-cs"/>
                        </a:rPr>
                        <a:t>Make sure you have all work completed, especially the *activities which will be added to PowerSchool.</a:t>
                      </a:r>
                    </a:p>
                    <a:p>
                      <a:pPr marL="0" lvl="0" indent="0" algn="l">
                        <a:lnSpc>
                          <a:spcPct val="100000"/>
                        </a:lnSpc>
                        <a:spcBef>
                          <a:spcPts val="0"/>
                        </a:spcBef>
                        <a:spcAft>
                          <a:spcPts val="0"/>
                        </a:spcAft>
                        <a:buFont typeface="Wingdings"/>
                        <a:buNone/>
                      </a:pPr>
                      <a:endParaRPr lang="en-US" sz="1400" dirty="0">
                        <a:latin typeface="Century Gothic"/>
                      </a:endParaRPr>
                    </a:p>
                    <a:p>
                      <a:pPr marL="285750" lvl="0" indent="-285750" algn="l">
                        <a:lnSpc>
                          <a:spcPct val="100000"/>
                        </a:lnSpc>
                        <a:spcBef>
                          <a:spcPts val="0"/>
                        </a:spcBef>
                        <a:spcAft>
                          <a:spcPts val="0"/>
                        </a:spcAft>
                        <a:buFont typeface="Wingdings"/>
                        <a:buChar char="q"/>
                      </a:pPr>
                      <a:r>
                        <a:rPr lang="en-US" sz="1400" dirty="0">
                          <a:latin typeface="Century Gothic"/>
                        </a:rPr>
                        <a:t>If you had trouble with any skills from this week, please let me know.</a:t>
                      </a:r>
                    </a:p>
                    <a:p>
                      <a:pPr marL="285750" lvl="0" indent="-285750" algn="l">
                        <a:lnSpc>
                          <a:spcPct val="100000"/>
                        </a:lnSpc>
                        <a:spcBef>
                          <a:spcPts val="0"/>
                        </a:spcBef>
                        <a:spcAft>
                          <a:spcPts val="0"/>
                        </a:spcAft>
                        <a:buFont typeface="Wingdings"/>
                        <a:buChar char="q"/>
                      </a:pPr>
                      <a:endParaRPr lang="en-US" sz="1400" dirty="0">
                        <a:latin typeface="Century Gothic"/>
                      </a:endParaRPr>
                    </a:p>
                    <a:p>
                      <a:pPr marL="285750" lvl="0" indent="-285750" algn="l">
                        <a:lnSpc>
                          <a:spcPct val="100000"/>
                        </a:lnSpc>
                        <a:spcBef>
                          <a:spcPts val="0"/>
                        </a:spcBef>
                        <a:spcAft>
                          <a:spcPts val="0"/>
                        </a:spcAft>
                        <a:buFont typeface="Wingdings"/>
                        <a:buChar char="q"/>
                      </a:pPr>
                      <a:r>
                        <a:rPr lang="en-US" sz="1400" dirty="0">
                          <a:latin typeface="Century Gothic"/>
                        </a:rPr>
                        <a:t>You can always work on your typing skills on </a:t>
                      </a:r>
                      <a:r>
                        <a:rPr lang="en-US" sz="1400" dirty="0">
                          <a:latin typeface="Century Gothic"/>
                          <a:hlinkClick r:id="rId5"/>
                        </a:rPr>
                        <a:t>www.typing.com</a:t>
                      </a:r>
                      <a:r>
                        <a:rPr lang="en-US" sz="1400" dirty="0">
                          <a:latin typeface="Century Gothic"/>
                        </a:rPr>
                        <a:t> </a:t>
                      </a:r>
                    </a:p>
                    <a:p>
                      <a:pPr marL="285750" lvl="0" indent="-285750" algn="l">
                        <a:lnSpc>
                          <a:spcPct val="100000"/>
                        </a:lnSpc>
                        <a:spcBef>
                          <a:spcPts val="0"/>
                        </a:spcBef>
                        <a:spcAft>
                          <a:spcPts val="0"/>
                        </a:spcAft>
                        <a:buFont typeface="Wingdings"/>
                        <a:buChar char="q"/>
                      </a:pPr>
                      <a:endParaRPr lang="en-US" sz="1400" dirty="0">
                        <a:latin typeface="Century Gothic"/>
                      </a:endParaRPr>
                    </a:p>
                    <a:p>
                      <a:pPr marL="0" lvl="0" indent="0" algn="l">
                        <a:lnSpc>
                          <a:spcPct val="100000"/>
                        </a:lnSpc>
                        <a:spcBef>
                          <a:spcPts val="0"/>
                        </a:spcBef>
                        <a:spcAft>
                          <a:spcPts val="0"/>
                        </a:spcAft>
                        <a:buFont typeface="Wingdings"/>
                        <a:buNone/>
                      </a:pPr>
                      <a:endParaRPr lang="en-US" sz="1400" dirty="0">
                        <a:latin typeface="Century Gothic"/>
                      </a:endParaRPr>
                    </a:p>
                    <a:p>
                      <a:pPr marL="0" lvl="0" indent="0" algn="l">
                        <a:lnSpc>
                          <a:spcPct val="100000"/>
                        </a:lnSpc>
                        <a:spcBef>
                          <a:spcPts val="0"/>
                        </a:spcBef>
                        <a:spcAft>
                          <a:spcPts val="0"/>
                        </a:spcAft>
                        <a:buFont typeface="Wingdings"/>
                        <a:buNone/>
                      </a:pPr>
                      <a:endParaRPr lang="en-US" sz="1400" dirty="0">
                        <a:latin typeface="Century Gothic"/>
                      </a:endParaRPr>
                    </a:p>
                    <a:p>
                      <a:pPr marL="0" lvl="0" indent="0" algn="l">
                        <a:lnSpc>
                          <a:spcPct val="100000"/>
                        </a:lnSpc>
                        <a:spcBef>
                          <a:spcPts val="0"/>
                        </a:spcBef>
                        <a:spcAft>
                          <a:spcPts val="0"/>
                        </a:spcAft>
                        <a:buFont typeface="Wingdings"/>
                        <a:buNone/>
                      </a:pPr>
                      <a:endParaRPr lang="en-US" sz="1400" dirty="0">
                        <a:latin typeface="Century Gothic"/>
                      </a:endParaRPr>
                    </a:p>
                    <a:p>
                      <a:pPr marL="285750" lvl="0" indent="-285750" algn="l">
                        <a:lnSpc>
                          <a:spcPct val="100000"/>
                        </a:lnSpc>
                        <a:spcBef>
                          <a:spcPts val="0"/>
                        </a:spcBef>
                        <a:spcAft>
                          <a:spcPts val="0"/>
                        </a:spcAft>
                        <a:buFont typeface="Wingdings"/>
                        <a:buChar char="q"/>
                      </a:pPr>
                      <a:endParaRPr lang="en-US" sz="1400" dirty="0">
                        <a:latin typeface="Century Gothic"/>
                      </a:endParaRPr>
                    </a:p>
                    <a:p>
                      <a:pPr marL="0" lvl="0" indent="0" algn="l">
                        <a:lnSpc>
                          <a:spcPct val="100000"/>
                        </a:lnSpc>
                        <a:spcBef>
                          <a:spcPts val="0"/>
                        </a:spcBef>
                        <a:spcAft>
                          <a:spcPts val="0"/>
                        </a:spcAft>
                        <a:buFont typeface="Wingdings"/>
                        <a:buNone/>
                      </a:pPr>
                      <a:endParaRPr lang="en-US" sz="1400" dirty="0">
                        <a:latin typeface="Century Gothic"/>
                      </a:endParaRPr>
                    </a:p>
                    <a:p>
                      <a:pPr marL="0" lvl="0" indent="0" algn="l">
                        <a:lnSpc>
                          <a:spcPct val="100000"/>
                        </a:lnSpc>
                        <a:spcBef>
                          <a:spcPts val="0"/>
                        </a:spcBef>
                        <a:spcAft>
                          <a:spcPts val="0"/>
                        </a:spcAft>
                        <a:buFont typeface="Wingdings"/>
                        <a:buNone/>
                      </a:pPr>
                      <a:endParaRPr lang="en-US" sz="1400" dirty="0">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7094"/>
                  </a:ext>
                </a:extLst>
              </a:tr>
            </a:tbl>
          </a:graphicData>
        </a:graphic>
      </p:graphicFrame>
      <p:sp>
        <p:nvSpPr>
          <p:cNvPr id="3" name="TextBox 2">
            <a:extLst>
              <a:ext uri="{FF2B5EF4-FFF2-40B4-BE49-F238E27FC236}">
                <a16:creationId xmlns:a16="http://schemas.microsoft.com/office/drawing/2014/main" id="{FFB56B8C-8F1D-491A-9858-A15C95A1CC7D}"/>
              </a:ext>
            </a:extLst>
          </p:cNvPr>
          <p:cNvSpPr txBox="1"/>
          <p:nvPr/>
        </p:nvSpPr>
        <p:spPr>
          <a:xfrm>
            <a:off x="0" y="1203593"/>
            <a:ext cx="7462997" cy="830997"/>
          </a:xfrm>
          <a:prstGeom prst="rect">
            <a:avLst/>
          </a:prstGeom>
          <a:noFill/>
        </p:spPr>
        <p:txBody>
          <a:bodyPr wrap="square" rtlCol="0" anchor="t">
            <a:spAutoFit/>
          </a:bodyPr>
          <a:lstStyle/>
          <a:p>
            <a:pPr algn="ctr"/>
            <a:r>
              <a:rPr lang="en-US" sz="4800" dirty="0">
                <a:ln>
                  <a:solidFill>
                    <a:sysClr val="windowText" lastClr="000000"/>
                  </a:solidFill>
                </a:ln>
                <a:effectLst>
                  <a:outerShdw blurRad="38100" dist="38100" dir="2700000" algn="tl">
                    <a:srgbClr val="000000">
                      <a:alpha val="43137"/>
                    </a:srgbClr>
                  </a:outerShdw>
                </a:effectLst>
                <a:latin typeface="MJSleepSweetly"/>
                <a:ea typeface="MJSleepSweetly"/>
              </a:rPr>
              <a:t>Friday 4/24/20 </a:t>
            </a:r>
            <a:endParaRPr lang="en-US" sz="4800" dirty="0">
              <a:ln>
                <a:solidFill>
                  <a:sysClr val="windowText" lastClr="000000"/>
                </a:solidFill>
              </a:ln>
              <a:effectLst>
                <a:outerShdw blurRad="38100" dist="38100" dir="2700000" algn="tl">
                  <a:srgbClr val="000000">
                    <a:alpha val="43137"/>
                  </a:srgbClr>
                </a:outerShdw>
              </a:effectLst>
              <a:latin typeface="MJSleepSweetly" panose="02000603000000000000" pitchFamily="2" charset="0"/>
              <a:ea typeface="MJSleepSweetly" panose="02000603000000000000" pitchFamily="2" charset="0"/>
            </a:endParaRPr>
          </a:p>
        </p:txBody>
      </p:sp>
      <p:pic>
        <p:nvPicPr>
          <p:cNvPr id="5" name="Picture 4" descr="A picture containing sitting, bottle, table, black&#10;&#10;Description automatically generated">
            <a:extLst>
              <a:ext uri="{FF2B5EF4-FFF2-40B4-BE49-F238E27FC236}">
                <a16:creationId xmlns:a16="http://schemas.microsoft.com/office/drawing/2014/main" id="{68CEA7A4-C8E0-403F-B1FB-A590EE1B9587}"/>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043719" y="7068961"/>
            <a:ext cx="867013" cy="1676400"/>
          </a:xfrm>
          <a:prstGeom prst="rect">
            <a:avLst/>
          </a:prstGeom>
        </p:spPr>
      </p:pic>
    </p:spTree>
    <p:extLst>
      <p:ext uri="{BB962C8B-B14F-4D97-AF65-F5344CB8AC3E}">
        <p14:creationId xmlns:p14="http://schemas.microsoft.com/office/powerpoint/2010/main" val="34365562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3001D011222D4D8C92F0EBB6927907" ma:contentTypeVersion="8" ma:contentTypeDescription="Create a new document." ma:contentTypeScope="" ma:versionID="4837d169a696337d94c08d4732995c3c">
  <xsd:schema xmlns:xsd="http://www.w3.org/2001/XMLSchema" xmlns:xs="http://www.w3.org/2001/XMLSchema" xmlns:p="http://schemas.microsoft.com/office/2006/metadata/properties" xmlns:ns3="baf951c2-6dfb-4702-8f99-1b5fef816f3d" targetNamespace="http://schemas.microsoft.com/office/2006/metadata/properties" ma:root="true" ma:fieldsID="d4e830fbeace28dc39b2d161669851ab" ns3:_="">
    <xsd:import namespace="baf951c2-6dfb-4702-8f99-1b5fef816f3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f951c2-6dfb-4702-8f99-1b5fef816f3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8E51EB8-EAF4-48DF-9917-C212670168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f951c2-6dfb-4702-8f99-1b5fef816f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F84D0B-47ED-432B-9E86-D1C837398A2B}">
  <ds:schemaRefs>
    <ds:schemaRef ds:uri="http://schemas.microsoft.com/sharepoint/v3/contenttype/forms"/>
  </ds:schemaRefs>
</ds:datastoreItem>
</file>

<file path=customXml/itemProps3.xml><?xml version="1.0" encoding="utf-8"?>
<ds:datastoreItem xmlns:ds="http://schemas.openxmlformats.org/officeDocument/2006/customXml" ds:itemID="{07A703D6-491D-4714-8C8F-664F59844CB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18620</TotalTime>
  <Words>1247</Words>
  <Application>Microsoft Office PowerPoint</Application>
  <PresentationFormat>Custom</PresentationFormat>
  <Paragraphs>146</Paragraphs>
  <Slides>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MJSleepSweetly</vt:lpstr>
      <vt:lpstr>PBPerfectLatte</vt:lpstr>
      <vt:lpstr>PBPeppermintMocha</vt:lpstr>
      <vt:lpstr>Arial</vt:lpstr>
      <vt:lpstr>KG Summer Storm Smooth</vt:lpstr>
      <vt:lpstr>Calibri Light</vt:lpstr>
      <vt:lpstr>Calibri</vt:lpstr>
      <vt:lpstr>Wingdings</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Ashlyn Ellsworth</dc:creator>
  <cp:lastModifiedBy>Tracey Schimke</cp:lastModifiedBy>
  <cp:revision>64</cp:revision>
  <cp:lastPrinted>2020-02-28T20:48:54Z</cp:lastPrinted>
  <dcterms:created xsi:type="dcterms:W3CDTF">2016-06-16T06:24:03Z</dcterms:created>
  <dcterms:modified xsi:type="dcterms:W3CDTF">2020-04-20T14:48:03Z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0x010100413001D011222D4D8C92F0EBB6927907</vt:lpwstr>
  </property>
</Properties>
</file>