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letter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2" d="100"/>
          <a:sy n="122" d="100"/>
        </p:scale>
        <p:origin x="786" y="-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017C-A82D-42DD-ADF2-6070DE5C0ED2}" type="datetimeFigureOut">
              <a:rPr lang="en-US" smtClean="0"/>
              <a:t>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05A5-BDA1-4593-8E01-97C56E249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898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017C-A82D-42DD-ADF2-6070DE5C0ED2}" type="datetimeFigureOut">
              <a:rPr lang="en-US" smtClean="0"/>
              <a:t>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05A5-BDA1-4593-8E01-97C56E249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645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017C-A82D-42DD-ADF2-6070DE5C0ED2}" type="datetimeFigureOut">
              <a:rPr lang="en-US" smtClean="0"/>
              <a:t>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05A5-BDA1-4593-8E01-97C56E249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587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017C-A82D-42DD-ADF2-6070DE5C0ED2}" type="datetimeFigureOut">
              <a:rPr lang="en-US" smtClean="0"/>
              <a:t>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05A5-BDA1-4593-8E01-97C56E249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039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017C-A82D-42DD-ADF2-6070DE5C0ED2}" type="datetimeFigureOut">
              <a:rPr lang="en-US" smtClean="0"/>
              <a:t>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05A5-BDA1-4593-8E01-97C56E249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116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017C-A82D-42DD-ADF2-6070DE5C0ED2}" type="datetimeFigureOut">
              <a:rPr lang="en-US" smtClean="0"/>
              <a:t>2/28/2020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05A5-BDA1-4593-8E01-97C56E249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067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017C-A82D-42DD-ADF2-6070DE5C0ED2}" type="datetimeFigureOut">
              <a:rPr lang="en-US" smtClean="0"/>
              <a:t>2/28/2020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05A5-BDA1-4593-8E01-97C56E249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354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017C-A82D-42DD-ADF2-6070DE5C0ED2}" type="datetimeFigureOut">
              <a:rPr lang="en-US" smtClean="0"/>
              <a:t>2/28/2020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05A5-BDA1-4593-8E01-97C56E249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3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017C-A82D-42DD-ADF2-6070DE5C0ED2}" type="datetimeFigureOut">
              <a:rPr lang="en-US" smtClean="0"/>
              <a:t>2/28/2020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05A5-BDA1-4593-8E01-97C56E249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56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017C-A82D-42DD-ADF2-6070DE5C0ED2}" type="datetimeFigureOut">
              <a:rPr lang="en-US" smtClean="0"/>
              <a:t>2/28/2020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05A5-BDA1-4593-8E01-97C56E249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091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017C-A82D-42DD-ADF2-6070DE5C0ED2}" type="datetimeFigureOut">
              <a:rPr lang="en-US" smtClean="0"/>
              <a:t>2/28/2020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05A5-BDA1-4593-8E01-97C56E249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966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1017C-A82D-42DD-ADF2-6070DE5C0ED2}" type="datetimeFigureOut">
              <a:rPr lang="en-US" smtClean="0"/>
              <a:t>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A05A5-BDA1-4593-8E01-97C56E249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17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859964"/>
              </p:ext>
            </p:extLst>
          </p:nvPr>
        </p:nvGraphicFramePr>
        <p:xfrm>
          <a:off x="178215" y="820727"/>
          <a:ext cx="6477000" cy="45292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8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88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136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PBMakeitaGrande" panose="02000603000000000000" pitchFamily="2" charset="0"/>
                        <a:ea typeface="PBMakeitaGrande" panose="02000603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PBMakeitaGrande" panose="02000603000000000000" pitchFamily="2" charset="0"/>
                          <a:ea typeface="PBMakeitaGrande" panose="02000603000000000000" pitchFamily="2" charset="0"/>
                        </a:rPr>
                        <a:t>What are we learning this week?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350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PBMakeitaGrande" panose="02000603000000000000" pitchFamily="2" charset="0"/>
                          <a:ea typeface="PBMakeitaGrande" panose="02000603000000000000" pitchFamily="2" charset="0"/>
                        </a:rPr>
                        <a:t>Reading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mic Sans MS" panose="030F0702030302020204" pitchFamily="66" charset="0"/>
                        </a:rPr>
                        <a:t>We will read an informational text called “Aero and Officer Mike”.  Our story skills are: author’s purpose, point of view summarizing, and prefixes in-/im-  Our story summative will be next week.</a:t>
                      </a:r>
                    </a:p>
                    <a:p>
                      <a:endParaRPr lang="en-US" sz="1400" b="1" i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75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PBMakeitaGrande" panose="02000603000000000000" pitchFamily="2" charset="0"/>
                          <a:ea typeface="PBMakeitaGrande" panose="02000603000000000000" pitchFamily="2" charset="0"/>
                        </a:rPr>
                        <a:t>Language Arts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mic Sans MS" panose="030F0702030302020204" pitchFamily="66" charset="0"/>
                        </a:rPr>
                        <a:t>We will begin our next chapter called Capitalization and Punctuation.  This week we will write correct sentences and review how to capitalize proper nouns.</a:t>
                      </a:r>
                    </a:p>
                    <a:p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311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PBMakeitaGrande" panose="02000603000000000000" pitchFamily="2" charset="0"/>
                          <a:ea typeface="PBMakeitaGrande" panose="02000603000000000000" pitchFamily="2" charset="0"/>
                        </a:rPr>
                        <a:t>Math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mic Sans MS" panose="030F0702030302020204" pitchFamily="66" charset="0"/>
                        </a:rPr>
                        <a:t>We will review equivalent fractions on Monday.  We will then review chapter 9 and take the summative on Wednesday.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884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PBMakeitaGrande" panose="02000603000000000000" pitchFamily="2" charset="0"/>
                          <a:ea typeface="PBMakeitaGrande" panose="02000603000000000000" pitchFamily="2" charset="0"/>
                        </a:rPr>
                        <a:t>Social </a:t>
                      </a:r>
                      <a:r>
                        <a:rPr lang="en-US" sz="1600" baseline="0" dirty="0">
                          <a:latin typeface="PBMakeitaGrande" panose="02000603000000000000" pitchFamily="2" charset="0"/>
                          <a:ea typeface="PBMakeitaGrande" panose="02000603000000000000" pitchFamily="2" charset="0"/>
                        </a:rPr>
                        <a:t>Studies</a:t>
                      </a:r>
                    </a:p>
                    <a:p>
                      <a:pPr algn="ctr"/>
                      <a:r>
                        <a:rPr lang="en-US" sz="1600" baseline="0" dirty="0">
                          <a:latin typeface="PBMakeitaGrande" panose="02000603000000000000" pitchFamily="2" charset="0"/>
                          <a:ea typeface="PBMakeitaGrande" panose="02000603000000000000" pitchFamily="2" charset="0"/>
                        </a:rPr>
                        <a:t>&amp; Science</a:t>
                      </a:r>
                      <a:endParaRPr lang="en-US" sz="2000" dirty="0">
                        <a:latin typeface="PBMakeitaGrande" panose="02000603000000000000" pitchFamily="2" charset="0"/>
                        <a:ea typeface="PBMakeitaGrande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mic Sans MS" panose="030F0702030302020204" pitchFamily="66" charset="0"/>
                          <a:ea typeface="AGShowYourDangWork" panose="02000603000000000000" pitchFamily="2" charset="0"/>
                        </a:rPr>
                        <a:t>Science-we will continue with our Social and Group Behavior unit.</a:t>
                      </a:r>
                    </a:p>
                    <a:p>
                      <a:endParaRPr lang="en-US" sz="100" dirty="0">
                        <a:latin typeface="Comic Sans MS" panose="030F0702030302020204" pitchFamily="66" charset="0"/>
                        <a:ea typeface="AGShowYourDangWork" panose="02000603000000000000" pitchFamily="2" charset="0"/>
                      </a:endParaRPr>
                    </a:p>
                    <a:p>
                      <a:endParaRPr lang="en-US" sz="100" dirty="0">
                        <a:latin typeface="Comic Sans MS" panose="030F0702030302020204" pitchFamily="66" charset="0"/>
                        <a:ea typeface="AGShowYourDangWork" panose="02000603000000000000" pitchFamily="2" charset="0"/>
                      </a:endParaRPr>
                    </a:p>
                    <a:p>
                      <a:endParaRPr lang="en-US" sz="100" dirty="0">
                        <a:latin typeface="Comic Sans MS" panose="030F0702030302020204" pitchFamily="66" charset="0"/>
                        <a:ea typeface="AGShowYourDangWork" panose="02000603000000000000" pitchFamily="2" charset="0"/>
                      </a:endParaRPr>
                    </a:p>
                    <a:p>
                      <a:endParaRPr lang="en-US" sz="100" dirty="0">
                        <a:latin typeface="Comic Sans MS" panose="030F0702030302020204" pitchFamily="66" charset="0"/>
                        <a:ea typeface="AGShowYourDangWork" panose="02000603000000000000" pitchFamily="2" charset="0"/>
                      </a:endParaRPr>
                    </a:p>
                    <a:p>
                      <a:endParaRPr lang="en-US" sz="100" dirty="0">
                        <a:latin typeface="Comic Sans MS" panose="030F0702030302020204" pitchFamily="66" charset="0"/>
                        <a:ea typeface="AGShowYourDangWork" panose="02000603000000000000" pitchFamily="2" charset="0"/>
                      </a:endParaRPr>
                    </a:p>
                    <a:p>
                      <a:endParaRPr lang="en-US" sz="100" dirty="0">
                        <a:latin typeface="Comic Sans MS" panose="030F0702030302020204" pitchFamily="66" charset="0"/>
                        <a:ea typeface="AGShowYourDangWork" panose="02000603000000000000" pitchFamily="2" charset="0"/>
                      </a:endParaRPr>
                    </a:p>
                    <a:p>
                      <a:endParaRPr lang="en-US" sz="100" dirty="0">
                        <a:latin typeface="Comic Sans MS" panose="030F0702030302020204" pitchFamily="66" charset="0"/>
                        <a:ea typeface="AGShowYourDangWork" panose="02000603000000000000" pitchFamily="2" charset="0"/>
                      </a:endParaRPr>
                    </a:p>
                    <a:p>
                      <a:r>
                        <a:rPr lang="en-US" sz="1400" dirty="0">
                          <a:latin typeface="Comic Sans MS" panose="030F0702030302020204" pitchFamily="66" charset="0"/>
                          <a:ea typeface="AGShowYourDangWork" panose="02000603000000000000" pitchFamily="2" charset="0"/>
                        </a:rPr>
                        <a:t>Social Studies-we will begin chapter 4 Government, Landmarks, and Symbols.</a:t>
                      </a:r>
                      <a:endParaRPr lang="en-US" sz="1300" b="1" u="sng" dirty="0">
                        <a:latin typeface="Comic Sans MS" panose="030F0702030302020204" pitchFamily="66" charset="0"/>
                        <a:ea typeface="AGShowYourDangWork" panose="02000603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97001" y="5460865"/>
            <a:ext cx="3124200" cy="20750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u="sng" dirty="0">
                <a:latin typeface="Comic Sans MS" panose="030F0702030302020204" pitchFamily="66" charset="0"/>
                <a:ea typeface="AGShowYourDangWork" panose="02000603000000000000" pitchFamily="2" charset="0"/>
              </a:rPr>
              <a:t>Teacher Notes</a:t>
            </a:r>
          </a:p>
          <a:p>
            <a:pPr algn="ctr"/>
            <a:endParaRPr lang="en-US" sz="1100" u="sng" dirty="0">
              <a:latin typeface="Comic Sans MS" panose="030F0702030302020204" pitchFamily="66" charset="0"/>
              <a:ea typeface="AGShowYourDangWork" panose="02000603000000000000" pitchFamily="2" charset="0"/>
            </a:endParaRPr>
          </a:p>
          <a:p>
            <a:r>
              <a:rPr lang="en-US" sz="1100" dirty="0">
                <a:latin typeface="Comic Sans MS" panose="030F0702030302020204" pitchFamily="66" charset="0"/>
                <a:ea typeface="AGShowYourDangWork" panose="02000603000000000000" pitchFamily="2" charset="0"/>
              </a:rPr>
              <a:t>*Remember to initial or sign the student planner each night so that I know you’ve seen the nightly homework. </a:t>
            </a:r>
          </a:p>
          <a:p>
            <a:endParaRPr lang="en-US" sz="1100" dirty="0">
              <a:latin typeface="Comic Sans MS" panose="030F0702030302020204" pitchFamily="66" charset="0"/>
              <a:ea typeface="AGShowYourDangWork" panose="02000603000000000000" pitchFamily="2" charset="0"/>
            </a:endParaRPr>
          </a:p>
          <a:p>
            <a:r>
              <a:rPr lang="en-US" sz="1100" dirty="0">
                <a:latin typeface="Comic Sans MS" panose="030F0702030302020204" pitchFamily="66" charset="0"/>
                <a:ea typeface="AGShowYourDangWork" panose="02000603000000000000" pitchFamily="2" charset="0"/>
              </a:rPr>
              <a:t>*All test, quiz, and assignment dates are subject to change.</a:t>
            </a:r>
          </a:p>
          <a:p>
            <a:endParaRPr lang="en-US" sz="1100" dirty="0">
              <a:latin typeface="Comic Sans MS" panose="030F0702030302020204" pitchFamily="66" charset="0"/>
              <a:ea typeface="AGShowYourDangWork" panose="02000603000000000000" pitchFamily="2" charset="0"/>
            </a:endParaRPr>
          </a:p>
          <a:p>
            <a:r>
              <a:rPr lang="en-US" sz="1200" b="1" dirty="0">
                <a:latin typeface="Comic Sans MS" panose="030F0702030302020204" pitchFamily="66" charset="0"/>
                <a:ea typeface="AGShowYourDangWork" panose="02000603000000000000" pitchFamily="2" charset="0"/>
              </a:rPr>
              <a:t>*Your child should be reading </a:t>
            </a:r>
            <a:r>
              <a:rPr lang="en-US" sz="1200" b="1" u="sng" dirty="0">
                <a:latin typeface="Comic Sans MS" panose="030F0702030302020204" pitchFamily="66" charset="0"/>
                <a:ea typeface="AGShowYourDangWork" panose="02000603000000000000" pitchFamily="2" charset="0"/>
              </a:rPr>
              <a:t>every night</a:t>
            </a:r>
            <a:r>
              <a:rPr lang="en-US" sz="1200" b="1" dirty="0">
                <a:latin typeface="Comic Sans MS" panose="030F0702030302020204" pitchFamily="66" charset="0"/>
                <a:ea typeface="AGShowYourDangWork" panose="02000603000000000000" pitchFamily="2" charset="0"/>
              </a:rPr>
              <a:t> for our 24 Book Challenge.</a:t>
            </a:r>
          </a:p>
          <a:p>
            <a:pPr algn="ctr"/>
            <a:endParaRPr lang="en-US" sz="1400" u="sng" dirty="0">
              <a:latin typeface="KG Miss Kindergarten" panose="02000000000000000000" pitchFamily="2" charset="0"/>
            </a:endParaRPr>
          </a:p>
          <a:p>
            <a:endParaRPr lang="en-US" sz="1300" dirty="0">
              <a:latin typeface="Comic Sans MS" panose="030F0702030302020204" pitchFamily="66" charset="0"/>
              <a:ea typeface="PBGoldenBarista" panose="02000603000000000000" pitchFamily="2" charset="0"/>
            </a:endParaRPr>
          </a:p>
          <a:p>
            <a:endParaRPr lang="en-US" sz="1300" dirty="0">
              <a:latin typeface="Comic Sans MS" panose="030F0702030302020204" pitchFamily="66" charset="0"/>
              <a:ea typeface="PBGoldenBarista" panose="02000603000000000000" pitchFamily="2" charset="0"/>
            </a:endParaRPr>
          </a:p>
          <a:p>
            <a:pPr marL="285750" indent="-285750" algn="ctr">
              <a:buFont typeface="Arial" charset="0"/>
              <a:buChar char="•"/>
            </a:pPr>
            <a:endParaRPr lang="en-US" sz="1300" dirty="0">
              <a:latin typeface="Comic Sans MS" panose="030F0702030302020204" pitchFamily="66" charset="0"/>
              <a:ea typeface="PBGoldenBarista" panose="02000603000000000000" pitchFamily="2" charset="0"/>
            </a:endParaRPr>
          </a:p>
          <a:p>
            <a:pPr algn="ctr"/>
            <a:endParaRPr lang="en-US" sz="1600" u="sng" dirty="0">
              <a:latin typeface="KG Miss Kindergarte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9000" y="5475965"/>
            <a:ext cx="3239278" cy="20750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400" b="1" u="sng" dirty="0">
                <a:latin typeface="PBCaramelCappuccino" panose="02000603000000000000" pitchFamily="2" charset="0"/>
                <a:ea typeface="PBCaramelCappuccino" panose="02000603000000000000" pitchFamily="2" charset="0"/>
              </a:rPr>
              <a:t>Dates to Remember</a:t>
            </a:r>
          </a:p>
          <a:p>
            <a:pPr algn="ctr"/>
            <a:r>
              <a:rPr lang="en-US" sz="1400" dirty="0">
                <a:latin typeface="Comic Sans MS" panose="030F0702030302020204" pitchFamily="66" charset="0"/>
                <a:ea typeface="PBGoldenBarista" panose="02000603000000000000" pitchFamily="2" charset="0"/>
              </a:rPr>
              <a:t>2/28 Spelling Contracts Due </a:t>
            </a:r>
          </a:p>
          <a:p>
            <a:pPr algn="ctr"/>
            <a:r>
              <a:rPr lang="en-US" sz="1400" dirty="0">
                <a:latin typeface="Comic Sans MS" panose="030F0702030302020204" pitchFamily="66" charset="0"/>
                <a:ea typeface="PBGoldenBarista" panose="02000603000000000000" pitchFamily="2" charset="0"/>
              </a:rPr>
              <a:t>and SHEF Bingo Night</a:t>
            </a:r>
          </a:p>
          <a:p>
            <a:pPr algn="ctr"/>
            <a:r>
              <a:rPr lang="en-US" sz="1400" dirty="0">
                <a:latin typeface="Comic Sans MS" panose="030F0702030302020204" pitchFamily="66" charset="0"/>
                <a:ea typeface="PBGoldenBarista" panose="02000603000000000000" pitchFamily="2" charset="0"/>
              </a:rPr>
              <a:t>3/3 Dr. Seuss homework due</a:t>
            </a:r>
          </a:p>
          <a:p>
            <a:pPr algn="ctr"/>
            <a:r>
              <a:rPr lang="en-US" sz="1400" dirty="0">
                <a:latin typeface="Comic Sans MS" panose="030F0702030302020204" pitchFamily="66" charset="0"/>
                <a:ea typeface="PBGoldenBarista" panose="02000603000000000000" pitchFamily="2" charset="0"/>
              </a:rPr>
              <a:t>3/12 Treat Day</a:t>
            </a:r>
          </a:p>
          <a:p>
            <a:pPr algn="ctr"/>
            <a:r>
              <a:rPr lang="en-US" sz="1400" dirty="0">
                <a:latin typeface="Comic Sans MS" panose="030F0702030302020204" pitchFamily="66" charset="0"/>
                <a:ea typeface="PBGoldenBarista" panose="02000603000000000000" pitchFamily="2" charset="0"/>
              </a:rPr>
              <a:t>3/19 3</a:t>
            </a:r>
            <a:r>
              <a:rPr lang="en-US" sz="1400" baseline="30000" dirty="0">
                <a:latin typeface="Comic Sans MS" panose="030F0702030302020204" pitchFamily="66" charset="0"/>
                <a:ea typeface="PBGoldenBarista" panose="02000603000000000000" pitchFamily="2" charset="0"/>
              </a:rPr>
              <a:t>rd</a:t>
            </a:r>
            <a:r>
              <a:rPr lang="en-US" sz="1400" dirty="0">
                <a:latin typeface="Comic Sans MS" panose="030F0702030302020204" pitchFamily="66" charset="0"/>
                <a:ea typeface="PBGoldenBarista" panose="02000603000000000000" pitchFamily="2" charset="0"/>
              </a:rPr>
              <a:t> Quarter ends and 1</a:t>
            </a:r>
            <a:r>
              <a:rPr lang="en-US" sz="1400" baseline="30000" dirty="0">
                <a:latin typeface="Comic Sans MS" panose="030F0702030302020204" pitchFamily="66" charset="0"/>
                <a:ea typeface="PBGoldenBarista" panose="02000603000000000000" pitchFamily="2" charset="0"/>
              </a:rPr>
              <a:t>st</a:t>
            </a:r>
            <a:r>
              <a:rPr lang="en-US" sz="1400" dirty="0">
                <a:latin typeface="Comic Sans MS" panose="030F0702030302020204" pitchFamily="66" charset="0"/>
                <a:ea typeface="PBGoldenBarista" panose="02000603000000000000" pitchFamily="2" charset="0"/>
              </a:rPr>
              <a:t> day Spring</a:t>
            </a:r>
          </a:p>
          <a:p>
            <a:pPr algn="ctr"/>
            <a:r>
              <a:rPr lang="en-US" sz="1400" dirty="0">
                <a:latin typeface="Comic Sans MS" panose="030F0702030302020204" pitchFamily="66" charset="0"/>
                <a:ea typeface="PBGoldenBarista" panose="02000603000000000000" pitchFamily="2" charset="0"/>
              </a:rPr>
              <a:t>3/26 Hot Lunch</a:t>
            </a:r>
          </a:p>
          <a:p>
            <a:pPr algn="ctr"/>
            <a:r>
              <a:rPr lang="en-US" sz="1400" dirty="0">
                <a:latin typeface="Comic Sans MS" panose="030F0702030302020204" pitchFamily="66" charset="0"/>
                <a:ea typeface="PBGoldenBarista" panose="02000603000000000000" pitchFamily="2" charset="0"/>
              </a:rPr>
              <a:t>3/27 Early Release</a:t>
            </a:r>
          </a:p>
          <a:p>
            <a:pPr algn="ctr"/>
            <a:endParaRPr lang="en-US" sz="1400" dirty="0">
              <a:latin typeface="Comic Sans MS" panose="030F0702030302020204" pitchFamily="66" charset="0"/>
              <a:ea typeface="PBGoldenBarista" panose="02000603000000000000" pitchFamily="2" charset="0"/>
            </a:endParaRPr>
          </a:p>
          <a:p>
            <a:pPr algn="ctr"/>
            <a:endParaRPr lang="en-US" sz="1400" dirty="0">
              <a:latin typeface="Comic Sans MS" panose="030F0702030302020204" pitchFamily="66" charset="0"/>
              <a:ea typeface="PBGoldenBarista" panose="02000603000000000000" pitchFamily="2" charset="0"/>
            </a:endParaRPr>
          </a:p>
          <a:p>
            <a:pPr algn="ctr"/>
            <a:endParaRPr lang="en-US" sz="1400" dirty="0">
              <a:latin typeface="Comic Sans MS" panose="030F0702030302020204" pitchFamily="66" charset="0"/>
              <a:ea typeface="PBGoldenBarista" panose="02000603000000000000" pitchFamily="2" charset="0"/>
            </a:endParaRPr>
          </a:p>
          <a:p>
            <a:pPr algn="ctr"/>
            <a:endParaRPr lang="en-US" sz="1600" b="1" dirty="0">
              <a:latin typeface="PBGoldenBarista" panose="02000603000000000000" pitchFamily="2" charset="0"/>
              <a:ea typeface="PBGoldenBarista" panose="02000603000000000000" pitchFamily="2" charset="0"/>
            </a:endParaRPr>
          </a:p>
          <a:p>
            <a:pPr lvl="0" algn="ctr" defTabSz="685800">
              <a:defRPr/>
            </a:pPr>
            <a:endParaRPr lang="en-US" sz="1400" dirty="0">
              <a:latin typeface="PBBetterLatteThanNever" panose="02000603000000000000" pitchFamily="2" charset="0"/>
              <a:ea typeface="PBBetterLatteThanNever" panose="02000603000000000000" pitchFamily="2" charset="0"/>
            </a:endParaRPr>
          </a:p>
          <a:p>
            <a:pPr algn="ctr"/>
            <a:endParaRPr lang="en-US" sz="1600" dirty="0">
              <a:latin typeface="PBGoldenBarista" panose="02000603000000000000" pitchFamily="2" charset="0"/>
              <a:ea typeface="PBGoldenBarista" panose="02000603000000000000" pitchFamily="2" charset="0"/>
            </a:endParaRPr>
          </a:p>
          <a:p>
            <a:pPr algn="ctr"/>
            <a:endParaRPr lang="en-US" sz="1600" dirty="0">
              <a:latin typeface="PBGoldenBarista" panose="02000603000000000000" pitchFamily="2" charset="0"/>
              <a:ea typeface="PBGoldenBarista" panose="02000603000000000000" pitchFamily="2" charset="0"/>
            </a:endParaRPr>
          </a:p>
          <a:p>
            <a:pPr algn="ctr"/>
            <a:endParaRPr lang="en-US" sz="1600" dirty="0">
              <a:latin typeface="PBGoldenBarista" panose="02000603000000000000" pitchFamily="2" charset="0"/>
              <a:ea typeface="PBGoldenBarista" panose="02000603000000000000" pitchFamily="2" charset="0"/>
            </a:endParaRPr>
          </a:p>
          <a:p>
            <a:pPr algn="ctr"/>
            <a:endParaRPr lang="en-US" sz="1600" dirty="0">
              <a:latin typeface="PBGoldenBarista" panose="02000603000000000000" pitchFamily="2" charset="0"/>
              <a:ea typeface="PBGoldenBarista" panose="02000603000000000000" pitchFamily="2" charset="0"/>
            </a:endParaRP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3692" y="152400"/>
            <a:ext cx="59954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PBCoffeeShop" panose="02000603000000000000" pitchFamily="2" charset="0"/>
                <a:ea typeface="PBCoffeeShop" panose="02000603000000000000" pitchFamily="2" charset="0"/>
              </a:rPr>
              <a:t>Mrs. Schimke’s Class Newsletter</a:t>
            </a:r>
          </a:p>
          <a:p>
            <a:pPr algn="ctr"/>
            <a:r>
              <a:rPr lang="en-US" sz="2000" dirty="0">
                <a:latin typeface="PBCoffeeShop" panose="02000603000000000000" pitchFamily="2" charset="0"/>
                <a:ea typeface="PBCoffeeShop" panose="02000603000000000000" pitchFamily="2" charset="0"/>
              </a:rPr>
              <a:t>March 2-6, 2020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2602C4E-7F8D-4B9E-9FE6-26A1AB6E6F16}"/>
              </a:ext>
            </a:extLst>
          </p:cNvPr>
          <p:cNvSpPr/>
          <p:nvPr/>
        </p:nvSpPr>
        <p:spPr>
          <a:xfrm>
            <a:off x="197001" y="7687880"/>
            <a:ext cx="3124200" cy="12551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b="1" u="sng" dirty="0">
                <a:latin typeface="PBCaramelCappuccino" panose="02000603000000000000" pitchFamily="2" charset="0"/>
                <a:ea typeface="PBCaramelCappuccino" panose="02000603000000000000" pitchFamily="2" charset="0"/>
              </a:rPr>
              <a:t>MARCH BIRTHDAYS</a:t>
            </a:r>
          </a:p>
          <a:p>
            <a:pPr algn="ctr"/>
            <a:r>
              <a:rPr lang="en-US" b="1" dirty="0">
                <a:latin typeface="PBCaramelCappuccino" panose="02000603000000000000" pitchFamily="2" charset="0"/>
                <a:ea typeface="PBCaramelCappuccino" panose="02000603000000000000" pitchFamily="2" charset="0"/>
              </a:rPr>
              <a:t>22-Ellie</a:t>
            </a:r>
          </a:p>
          <a:p>
            <a:pPr algn="ctr"/>
            <a:r>
              <a:rPr lang="en-US" b="1" dirty="0">
                <a:latin typeface="PBCaramelCappuccino" panose="02000603000000000000" pitchFamily="2" charset="0"/>
                <a:ea typeface="PBCaramelCappuccino" panose="02000603000000000000" pitchFamily="2" charset="0"/>
              </a:rPr>
              <a:t>31-Nora</a:t>
            </a:r>
          </a:p>
          <a:p>
            <a:pPr algn="ctr"/>
            <a:endParaRPr lang="en-US" sz="700" b="1" dirty="0">
              <a:latin typeface="PBCaramelCappuccino" panose="02000603000000000000" pitchFamily="2" charset="0"/>
              <a:ea typeface="PBCaramelCappuccino" panose="02000603000000000000" pitchFamily="2" charset="0"/>
            </a:endParaRPr>
          </a:p>
          <a:p>
            <a:pPr algn="ctr"/>
            <a:endParaRPr lang="en-US" b="1" dirty="0">
              <a:latin typeface="Comic Sans MS" panose="030F0702030302020204" pitchFamily="66" charset="0"/>
              <a:ea typeface="PBGoldenBarista" panose="02000603000000000000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C9234A-3351-4EC5-A9A9-4B0CEE380A64}"/>
              </a:ext>
            </a:extLst>
          </p:cNvPr>
          <p:cNvSpPr/>
          <p:nvPr/>
        </p:nvSpPr>
        <p:spPr>
          <a:xfrm>
            <a:off x="3415937" y="7660584"/>
            <a:ext cx="3239278" cy="13094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200" u="sng" dirty="0">
                <a:latin typeface="Comic Sans MS" panose="030F0702030302020204" pitchFamily="66" charset="0"/>
                <a:ea typeface="PBGoldenBarista" panose="02000603000000000000" pitchFamily="2" charset="0"/>
              </a:rPr>
              <a:t>Weekly Specials</a:t>
            </a:r>
          </a:p>
          <a:p>
            <a:pPr algn="ctr"/>
            <a:r>
              <a:rPr lang="en-US" sz="1200" dirty="0">
                <a:latin typeface="Comic Sans MS" panose="030F0702030302020204" pitchFamily="66" charset="0"/>
                <a:ea typeface="PBGoldenBarista" panose="02000603000000000000" pitchFamily="2" charset="0"/>
              </a:rPr>
              <a:t>M-Music &amp; PE</a:t>
            </a:r>
          </a:p>
          <a:p>
            <a:pPr algn="ctr"/>
            <a:r>
              <a:rPr lang="en-US" sz="1200" dirty="0">
                <a:latin typeface="Comic Sans MS" panose="030F0702030302020204" pitchFamily="66" charset="0"/>
                <a:ea typeface="PBGoldenBarista" panose="02000603000000000000" pitchFamily="2" charset="0"/>
              </a:rPr>
              <a:t>T-PE (Art every other week)</a:t>
            </a:r>
          </a:p>
          <a:p>
            <a:pPr algn="ctr"/>
            <a:r>
              <a:rPr lang="en-US" sz="1200" dirty="0">
                <a:latin typeface="Comic Sans MS" panose="030F0702030302020204" pitchFamily="66" charset="0"/>
                <a:ea typeface="PBGoldenBarista" panose="02000603000000000000" pitchFamily="2" charset="0"/>
              </a:rPr>
              <a:t>W-Technology &amp; PE</a:t>
            </a:r>
          </a:p>
          <a:p>
            <a:pPr algn="ctr"/>
            <a:r>
              <a:rPr lang="en-US" sz="1200" dirty="0">
                <a:latin typeface="Comic Sans MS" panose="030F0702030302020204" pitchFamily="66" charset="0"/>
                <a:ea typeface="PBGoldenBarista" panose="02000603000000000000" pitchFamily="2" charset="0"/>
              </a:rPr>
              <a:t>Th-Music &amp; PE</a:t>
            </a:r>
          </a:p>
          <a:p>
            <a:pPr algn="ctr"/>
            <a:r>
              <a:rPr lang="en-US" sz="1200" dirty="0">
                <a:latin typeface="Comic Sans MS" panose="030F0702030302020204" pitchFamily="66" charset="0"/>
                <a:ea typeface="PBGoldenBarista" panose="02000603000000000000" pitchFamily="2" charset="0"/>
              </a:rPr>
              <a:t>Friday-Library &amp; PE</a:t>
            </a:r>
            <a:endParaRPr lang="en-US" sz="1400" dirty="0">
              <a:latin typeface="Comic Sans MS" panose="030F0702030302020204" pitchFamily="66" charset="0"/>
              <a:ea typeface="PBGoldenBarista" panose="02000603000000000000" pitchFamily="2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A160E90-06E9-4F4B-970D-5DB78F7A26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10956" y="8335880"/>
            <a:ext cx="736211" cy="62714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F3A6056-E50A-41D7-92F3-5030B7B2FF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891" y="-88672"/>
            <a:ext cx="1208945" cy="139001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3015D437-0238-4D10-B404-0646C6C5583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858" y="-24236"/>
            <a:ext cx="816378" cy="90548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FC5F94B-9A85-414B-9303-CC107E19AE9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556" y="5170532"/>
            <a:ext cx="945688" cy="125516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7110BFA-1545-4933-9732-4D44B0C8217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321" y="8336563"/>
            <a:ext cx="1139679" cy="83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657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735</TotalTime>
  <Words>244</Words>
  <Application>Microsoft Office PowerPoint</Application>
  <PresentationFormat>Letter Paper (8.5x11 in)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KG Miss Kindergarten</vt:lpstr>
      <vt:lpstr>PBBetterLatteThanNever</vt:lpstr>
      <vt:lpstr>PBCaramelCappuccino</vt:lpstr>
      <vt:lpstr>PBCoffeeShop</vt:lpstr>
      <vt:lpstr>PBGoldenBarista</vt:lpstr>
      <vt:lpstr>PBMakeitaGrande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 User</dc:creator>
  <cp:lastModifiedBy>Tracey Schimke</cp:lastModifiedBy>
  <cp:revision>67</cp:revision>
  <cp:lastPrinted>2020-02-28T17:57:56Z</cp:lastPrinted>
  <dcterms:created xsi:type="dcterms:W3CDTF">2017-08-24T19:09:35Z</dcterms:created>
  <dcterms:modified xsi:type="dcterms:W3CDTF">2020-02-28T18:01:25Z</dcterms:modified>
</cp:coreProperties>
</file>