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69" r:id="rId17"/>
    <p:sldId id="271" r:id="rId18"/>
    <p:sldId id="275"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77" d="100"/>
          <a:sy n="77" d="100"/>
        </p:scale>
        <p:origin x="92" y="7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0AF2FF9-9F3B-4574-A11B-0649ED808A9F}" type="datetimeFigureOut">
              <a:rPr lang="en-US" smtClean="0"/>
              <a:t>2/6/2018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70DE626-8D92-4622-B507-5918699ACF8B}" type="slidenum">
              <a:rPr lang="en-US" smtClean="0"/>
              <a:t>‹#›</a:t>
            </a:fld>
            <a:endParaRPr lang="en-US"/>
          </a:p>
        </p:txBody>
      </p:sp>
    </p:spTree>
    <p:extLst>
      <p:ext uri="{BB962C8B-B14F-4D97-AF65-F5344CB8AC3E}">
        <p14:creationId xmlns:p14="http://schemas.microsoft.com/office/powerpoint/2010/main" val="29859966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766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667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7992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858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365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577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260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893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246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138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740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060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316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264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292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73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51335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openxmlformats.org/officeDocument/2006/relationships/hyperlink" Target="https://www.law.cornell.edu/uscode/text/3/19" TargetMode="External"/><Relationship Id="rId13" Type="http://schemas.openxmlformats.org/officeDocument/2006/relationships/hyperlink" Target="https://en.wikipedia.org/wiki/Impeachment_in_the_United_States" TargetMode="External"/><Relationship Id="rId3" Type="http://schemas.openxmlformats.org/officeDocument/2006/relationships/hyperlink" Target="https://en.wikipedia.org/wiki/President_of_the_United_States" TargetMode="External"/><Relationship Id="rId7" Type="http://schemas.openxmlformats.org/officeDocument/2006/relationships/hyperlink" Target="https://en.wikipedia.org/wiki/Title_3_of_the_United_States_Code" TargetMode="External"/><Relationship Id="rId12" Type="http://schemas.openxmlformats.org/officeDocument/2006/relationships/hyperlink" Target="https://en.wikipedia.org/wiki/At_the_pleasure_of_the_President" TargetMode="External"/><Relationship Id="rId17" Type="http://schemas.openxmlformats.org/officeDocument/2006/relationships/image" Target="../media/image19.jpg"/><Relationship Id="rId2" Type="http://schemas.openxmlformats.org/officeDocument/2006/relationships/hyperlink" Target="https://en.wikipedia.org/wiki/U.S._government" TargetMode="External"/><Relationship Id="rId16"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https://en.wikipedia.org/wiki/United_States_federal_executive_departments" TargetMode="External"/><Relationship Id="rId11" Type="http://schemas.openxmlformats.org/officeDocument/2006/relationships/hyperlink" Target="https://en.wikipedia.org/wiki/Constitution_of_the_United_States" TargetMode="External"/><Relationship Id="rId5" Type="http://schemas.openxmlformats.org/officeDocument/2006/relationships/hyperlink" Target="https://en.wikipedia.org/wiki/Vice_President_of_the_United_States" TargetMode="External"/><Relationship Id="rId15" Type="http://schemas.openxmlformats.org/officeDocument/2006/relationships/hyperlink" Target="https://en.wikipedia.org/wiki/United_States_Senate" TargetMode="External"/><Relationship Id="rId10" Type="http://schemas.openxmlformats.org/officeDocument/2006/relationships/hyperlink" Target="https://en.wikipedia.org/wiki/Twenty-fifth_Amendment_to_the_United_States_Constitution" TargetMode="External"/><Relationship Id="rId4" Type="http://schemas.openxmlformats.org/officeDocument/2006/relationships/hyperlink" Target="https://en.wikipedia.org/wiki/Executive_(government)" TargetMode="External"/><Relationship Id="rId9" Type="http://schemas.openxmlformats.org/officeDocument/2006/relationships/hyperlink" Target="https://en.wikipedia.org/wiki/United_States_presidential_line_of_succession" TargetMode="External"/><Relationship Id="rId14" Type="http://schemas.openxmlformats.org/officeDocument/2006/relationships/hyperlink" Target="https://en.wikipedia.org/wiki/United_States_House_of_Representativ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U.S. Constitution </a:t>
            </a:r>
            <a:endParaRPr lang="en-US" dirty="0"/>
          </a:p>
        </p:txBody>
      </p:sp>
      <p:sp>
        <p:nvSpPr>
          <p:cNvPr id="3" name="Subtitle 2"/>
          <p:cNvSpPr>
            <a:spLocks noGrp="1"/>
          </p:cNvSpPr>
          <p:nvPr>
            <p:ph type="subTitle" idx="1"/>
          </p:nvPr>
        </p:nvSpPr>
        <p:spPr>
          <a:xfrm>
            <a:off x="592063" y="3850955"/>
            <a:ext cx="6400800" cy="2514403"/>
          </a:xfrm>
        </p:spPr>
        <p:txBody>
          <a:bodyPr/>
          <a:lstStyle/>
          <a:p>
            <a:r>
              <a:rPr lang="en-US" dirty="0" smtClean="0"/>
              <a:t>How the United States Government works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326" y="4286692"/>
            <a:ext cx="2351567" cy="2351567"/>
          </a:xfrm>
          <a:prstGeom prst="rect">
            <a:avLst/>
          </a:prstGeom>
        </p:spPr>
      </p:pic>
      <p:sp>
        <p:nvSpPr>
          <p:cNvPr id="5" name="Rectangle 4"/>
          <p:cNvSpPr/>
          <p:nvPr/>
        </p:nvSpPr>
        <p:spPr>
          <a:xfrm>
            <a:off x="3048000" y="3105835"/>
            <a:ext cx="6096000" cy="646331"/>
          </a:xfrm>
          <a:prstGeom prst="rect">
            <a:avLst/>
          </a:prstGeom>
        </p:spPr>
        <p:txBody>
          <a:bodyPr>
            <a:spAutoFit/>
          </a:bodyPr>
          <a:lstStyle/>
          <a:p>
            <a:r>
              <a:rPr lang="en-US" dirty="0">
                <a:solidFill>
                  <a:srgbClr val="FFFFFF"/>
                </a:solidFill>
                <a:latin typeface="Montserrat"/>
              </a:rPr>
              <a:t>https://play.kahoot.it/#/?quizId=9141ab0c-351e-4524-bf40-b0177211c901</a:t>
            </a:r>
            <a:endParaRPr lang="en-US" dirty="0"/>
          </a:p>
        </p:txBody>
      </p:sp>
    </p:spTree>
    <p:extLst>
      <p:ext uri="{BB962C8B-B14F-4D97-AF65-F5344CB8AC3E}">
        <p14:creationId xmlns:p14="http://schemas.microsoft.com/office/powerpoint/2010/main" val="2422282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94161"/>
            <a:ext cx="8534400" cy="1507067"/>
          </a:xfrm>
        </p:spPr>
        <p:txBody>
          <a:bodyPr/>
          <a:lstStyle/>
          <a:p>
            <a:endParaRPr lang="en-US" dirty="0"/>
          </a:p>
        </p:txBody>
      </p:sp>
      <p:sp>
        <p:nvSpPr>
          <p:cNvPr id="3" name="Content Placeholder 2"/>
          <p:cNvSpPr>
            <a:spLocks noGrp="1"/>
          </p:cNvSpPr>
          <p:nvPr>
            <p:ph idx="1"/>
          </p:nvPr>
        </p:nvSpPr>
        <p:spPr>
          <a:xfrm>
            <a:off x="684212" y="0"/>
            <a:ext cx="8534400" cy="5228705"/>
          </a:xfrm>
        </p:spPr>
        <p:txBody>
          <a:bodyPr>
            <a:normAutofit/>
          </a:bodyPr>
          <a:lstStyle/>
          <a:p>
            <a:r>
              <a:rPr lang="en-US" sz="3600" b="1" dirty="0" smtClean="0"/>
              <a:t>Senate </a:t>
            </a:r>
          </a:p>
          <a:p>
            <a:pPr>
              <a:buFont typeface="Arial" panose="020B0604020202020204" pitchFamily="34" charset="0"/>
              <a:buChar char="•"/>
            </a:pPr>
            <a:r>
              <a:rPr lang="en-US" sz="3600" b="1" dirty="0" smtClean="0"/>
              <a:t>2 </a:t>
            </a:r>
            <a:r>
              <a:rPr lang="en-US" sz="3600" dirty="0" smtClean="0"/>
              <a:t>Senators from each state </a:t>
            </a:r>
          </a:p>
          <a:p>
            <a:pPr>
              <a:buFont typeface="Arial" panose="020B0604020202020204" pitchFamily="34" charset="0"/>
              <a:buChar char="•"/>
            </a:pPr>
            <a:r>
              <a:rPr lang="en-US" sz="3600" dirty="0" smtClean="0"/>
              <a:t>Senators serve</a:t>
            </a:r>
            <a:r>
              <a:rPr lang="en-US" sz="3600" b="1" dirty="0" smtClean="0"/>
              <a:t> 6 </a:t>
            </a:r>
            <a:r>
              <a:rPr lang="en-US" sz="3600" dirty="0" smtClean="0"/>
              <a:t>year terms </a:t>
            </a:r>
          </a:p>
          <a:p>
            <a:pPr>
              <a:buFont typeface="Arial" panose="020B0604020202020204" pitchFamily="34" charset="0"/>
              <a:buChar char="•"/>
            </a:pPr>
            <a:r>
              <a:rPr lang="en-US" sz="3600" dirty="0" smtClean="0"/>
              <a:t>Can be elected </a:t>
            </a:r>
            <a:r>
              <a:rPr lang="en-US" sz="3600" b="1" i="1" dirty="0" smtClean="0"/>
              <a:t>unlimited</a:t>
            </a:r>
            <a:r>
              <a:rPr lang="en-US" sz="3600" dirty="0" smtClean="0"/>
              <a:t> times </a:t>
            </a:r>
          </a:p>
          <a:p>
            <a:pPr>
              <a:buFont typeface="Arial" panose="020B0604020202020204" pitchFamily="34" charset="0"/>
              <a:buChar char="•"/>
            </a:pPr>
            <a:r>
              <a:rPr lang="en-US" sz="3600" dirty="0" smtClean="0"/>
              <a:t>Are directly elected by the people </a:t>
            </a:r>
          </a:p>
          <a:p>
            <a:pPr marL="0" indent="0">
              <a:buNone/>
            </a:pPr>
            <a:r>
              <a:rPr lang="en-US" sz="3600" b="1" dirty="0" smtClean="0"/>
              <a:t>Tammy Duckworth   Richard Durbin </a:t>
            </a:r>
          </a:p>
          <a:p>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785" y="4618180"/>
            <a:ext cx="2892829" cy="19830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501" y="4618181"/>
            <a:ext cx="2884867" cy="1983046"/>
          </a:xfrm>
          <a:prstGeom prst="rect">
            <a:avLst/>
          </a:prstGeom>
        </p:spPr>
      </p:pic>
    </p:spTree>
    <p:extLst>
      <p:ext uri="{BB962C8B-B14F-4D97-AF65-F5344CB8AC3E}">
        <p14:creationId xmlns:p14="http://schemas.microsoft.com/office/powerpoint/2010/main" val="1520905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smtClean="0"/>
              <a:t>To be a Senator you must: </a:t>
            </a:r>
          </a:p>
          <a:p>
            <a:pPr>
              <a:buFont typeface="Arial" panose="020B0604020202020204" pitchFamily="34" charset="0"/>
              <a:buChar char="•"/>
            </a:pPr>
            <a:r>
              <a:rPr lang="en-US" sz="3600" dirty="0" smtClean="0"/>
              <a:t>Be 30 years old </a:t>
            </a:r>
          </a:p>
          <a:p>
            <a:pPr>
              <a:buFont typeface="Arial" panose="020B0604020202020204" pitchFamily="34" charset="0"/>
              <a:buChar char="•"/>
            </a:pPr>
            <a:r>
              <a:rPr lang="en-US" sz="3600" dirty="0" smtClean="0"/>
              <a:t>Be a U.S. Citizen for 9 years </a:t>
            </a:r>
          </a:p>
          <a:p>
            <a:pPr>
              <a:buFont typeface="Arial" panose="020B0604020202020204" pitchFamily="34" charset="0"/>
              <a:buChar char="•"/>
            </a:pPr>
            <a:r>
              <a:rPr lang="en-US" sz="3600" dirty="0" smtClean="0"/>
              <a:t>Live in the state you are representing </a:t>
            </a:r>
          </a:p>
          <a:p>
            <a:pPr>
              <a:buFont typeface="Arial" panose="020B0604020202020204" pitchFamily="34" charset="0"/>
              <a:buChar char="•"/>
            </a:pPr>
            <a:endParaRPr lang="en-US" sz="3600" dirty="0"/>
          </a:p>
        </p:txBody>
      </p:sp>
    </p:spTree>
    <p:extLst>
      <p:ext uri="{BB962C8B-B14F-4D97-AF65-F5344CB8AC3E}">
        <p14:creationId xmlns:p14="http://schemas.microsoft.com/office/powerpoint/2010/main" val="1152096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8534400" cy="6172200"/>
          </a:xfrm>
        </p:spPr>
        <p:txBody>
          <a:bodyPr>
            <a:normAutofit/>
          </a:bodyPr>
          <a:lstStyle/>
          <a:p>
            <a:pPr marL="0" indent="0">
              <a:buNone/>
            </a:pPr>
            <a:r>
              <a:rPr lang="en-US" sz="4000" u="sng" dirty="0" smtClean="0"/>
              <a:t>The Leader of the Senate:</a:t>
            </a:r>
          </a:p>
          <a:p>
            <a:pPr marL="0" indent="0">
              <a:buNone/>
            </a:pPr>
            <a:r>
              <a:rPr lang="en-US" sz="2400" dirty="0" smtClean="0"/>
              <a:t>The Senate President (Vice President of the U.S.) </a:t>
            </a:r>
          </a:p>
          <a:p>
            <a:r>
              <a:rPr lang="en-US" sz="4000" u="sng" dirty="0" smtClean="0"/>
              <a:t>Mike Pence </a:t>
            </a:r>
            <a:endParaRPr lang="en-US" sz="4000" u="sng" dirty="0"/>
          </a:p>
          <a:p>
            <a:pPr marL="0" indent="0">
              <a:buNone/>
            </a:pPr>
            <a:r>
              <a:rPr lang="en-US" sz="2800" b="1" dirty="0" smtClean="0"/>
              <a:t>Powers of the Senate:</a:t>
            </a:r>
          </a:p>
          <a:p>
            <a:pPr marL="0" indent="0">
              <a:buNone/>
            </a:pPr>
            <a:r>
              <a:rPr lang="en-US" dirty="0" smtClean="0"/>
              <a:t>*Approve treaties made by the </a:t>
            </a:r>
          </a:p>
          <a:p>
            <a:pPr marL="0" indent="0">
              <a:buNone/>
            </a:pPr>
            <a:r>
              <a:rPr lang="en-US" dirty="0" smtClean="0"/>
              <a:t>President.</a:t>
            </a:r>
          </a:p>
          <a:p>
            <a:pPr marL="0" indent="0">
              <a:buNone/>
            </a:pPr>
            <a:r>
              <a:rPr lang="en-US" dirty="0" smtClean="0"/>
              <a:t>*Approve Judges picked by the President.</a:t>
            </a:r>
          </a:p>
          <a:p>
            <a:pPr marL="0" indent="0">
              <a:buNone/>
            </a:pPr>
            <a:r>
              <a:rPr lang="en-US" dirty="0" smtClean="0"/>
              <a:t>*Holds Impeachment Trials (decides </a:t>
            </a:r>
          </a:p>
          <a:p>
            <a:pPr marL="0" indent="0">
              <a:buNone/>
            </a:pPr>
            <a:r>
              <a:rPr lang="en-US" dirty="0" smtClean="0"/>
              <a:t>If the person is guilty or innocent)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308" y="2292349"/>
            <a:ext cx="2465973" cy="3702050"/>
          </a:xfrm>
          <a:prstGeom prst="rect">
            <a:avLst/>
          </a:prstGeom>
        </p:spPr>
      </p:pic>
    </p:spTree>
    <p:extLst>
      <p:ext uri="{BB962C8B-B14F-4D97-AF65-F5344CB8AC3E}">
        <p14:creationId xmlns:p14="http://schemas.microsoft.com/office/powerpoint/2010/main" val="1380137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u="sng" dirty="0" smtClean="0"/>
              <a:t>Powers of Both the House of Representatives and the Senate</a:t>
            </a:r>
          </a:p>
          <a:p>
            <a:pPr marL="0" indent="0">
              <a:buNone/>
            </a:pPr>
            <a:r>
              <a:rPr lang="en-US" sz="3200" u="sng" dirty="0" smtClean="0"/>
              <a:t> </a:t>
            </a:r>
          </a:p>
          <a:p>
            <a:r>
              <a:rPr lang="en-US" dirty="0" smtClean="0"/>
              <a:t>Declare War </a:t>
            </a:r>
          </a:p>
          <a:p>
            <a:r>
              <a:rPr lang="en-US" dirty="0" smtClean="0"/>
              <a:t>Print Money </a:t>
            </a:r>
          </a:p>
          <a:p>
            <a:r>
              <a:rPr lang="en-US" dirty="0" smtClean="0"/>
              <a:t>Pass Bills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3149599"/>
            <a:ext cx="6096000" cy="2844800"/>
          </a:xfrm>
          <a:prstGeom prst="rect">
            <a:avLst/>
          </a:prstGeom>
        </p:spPr>
      </p:pic>
    </p:spTree>
    <p:extLst>
      <p:ext uri="{BB962C8B-B14F-4D97-AF65-F5344CB8AC3E}">
        <p14:creationId xmlns:p14="http://schemas.microsoft.com/office/powerpoint/2010/main" val="3233910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 y="1308100"/>
            <a:ext cx="9080500" cy="4031873"/>
          </a:xfrm>
          <a:prstGeom prst="rect">
            <a:avLst/>
          </a:prstGeom>
        </p:spPr>
        <p:txBody>
          <a:bodyPr wrap="square">
            <a:spAutoFit/>
          </a:bodyPr>
          <a:lstStyle/>
          <a:p>
            <a:r>
              <a:rPr lang="en-US" sz="4000" u="sng" dirty="0"/>
              <a:t>How a Bill Becomes a Law </a:t>
            </a:r>
          </a:p>
          <a:p>
            <a:r>
              <a:rPr lang="en-US" dirty="0"/>
              <a:t>1.Bills can start in the House or in the Senate </a:t>
            </a:r>
          </a:p>
          <a:p>
            <a:endParaRPr lang="en-US" dirty="0"/>
          </a:p>
          <a:p>
            <a:endParaRPr lang="en-US" dirty="0"/>
          </a:p>
          <a:p>
            <a:r>
              <a:rPr lang="en-US" dirty="0"/>
              <a:t>(Money/Tax Bills MUST be started in the House of Reps) </a:t>
            </a:r>
            <a:endParaRPr lang="en-US" dirty="0" smtClean="0"/>
          </a:p>
          <a:p>
            <a:endParaRPr lang="en-US" dirty="0"/>
          </a:p>
          <a:p>
            <a:endParaRPr lang="en-US" dirty="0"/>
          </a:p>
          <a:p>
            <a:r>
              <a:rPr lang="en-US" dirty="0"/>
              <a:t>2. The Bill is introduced in the House or the Senate </a:t>
            </a:r>
            <a:endParaRPr lang="en-US" dirty="0" smtClean="0"/>
          </a:p>
          <a:p>
            <a:endParaRPr lang="en-US" dirty="0"/>
          </a:p>
          <a:p>
            <a:r>
              <a:rPr lang="en-US" dirty="0"/>
              <a:t>*If the Bill starts in the House, it must be voted on in the House first. If it is passed it goes to the Senate. </a:t>
            </a:r>
          </a:p>
          <a:p>
            <a:r>
              <a:rPr lang="en-US" dirty="0"/>
              <a:t>*If the bill originates in the Senate, it must be voted on in the Senate first. If it is passed it goes to the House. </a:t>
            </a:r>
          </a:p>
        </p:txBody>
      </p:sp>
    </p:spTree>
    <p:extLst>
      <p:ext uri="{BB962C8B-B14F-4D97-AF65-F5344CB8AC3E}">
        <p14:creationId xmlns:p14="http://schemas.microsoft.com/office/powerpoint/2010/main" val="836048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a law continued……</a:t>
            </a:r>
            <a:endParaRPr lang="en-US" dirty="0"/>
          </a:p>
        </p:txBody>
      </p:sp>
      <p:sp>
        <p:nvSpPr>
          <p:cNvPr id="3" name="Text Placeholder 2"/>
          <p:cNvSpPr>
            <a:spLocks noGrp="1"/>
          </p:cNvSpPr>
          <p:nvPr>
            <p:ph type="body" idx="1"/>
          </p:nvPr>
        </p:nvSpPr>
        <p:spPr/>
        <p:txBody>
          <a:bodyPr/>
          <a:lstStyle/>
          <a:p>
            <a:r>
              <a:rPr lang="en-US" dirty="0" smtClean="0"/>
              <a:t>Then…..</a:t>
            </a:r>
            <a:endParaRPr lang="en-US" dirty="0"/>
          </a:p>
        </p:txBody>
      </p:sp>
      <p:sp>
        <p:nvSpPr>
          <p:cNvPr id="4" name="Content Placeholder 3"/>
          <p:cNvSpPr>
            <a:spLocks noGrp="1"/>
          </p:cNvSpPr>
          <p:nvPr>
            <p:ph sz="half" idx="2"/>
          </p:nvPr>
        </p:nvSpPr>
        <p:spPr/>
        <p:txBody>
          <a:bodyPr>
            <a:normAutofit lnSpcReduction="10000"/>
          </a:bodyPr>
          <a:lstStyle/>
          <a:p>
            <a:r>
              <a:rPr lang="en-US" sz="3200" dirty="0" smtClean="0"/>
              <a:t>The Bill MUST be passed by the House of Representatives and the Senate, before it can go to the President. </a:t>
            </a:r>
            <a:endParaRPr lang="en-US" sz="3200" dirty="0"/>
          </a:p>
        </p:txBody>
      </p:sp>
      <p:sp>
        <p:nvSpPr>
          <p:cNvPr id="5" name="Text Placeholder 4"/>
          <p:cNvSpPr>
            <a:spLocks noGrp="1"/>
          </p:cNvSpPr>
          <p:nvPr>
            <p:ph type="body" sz="quarter" idx="3"/>
          </p:nvPr>
        </p:nvSpPr>
        <p:spPr/>
        <p:txBody>
          <a:bodyPr/>
          <a:lstStyle/>
          <a:p>
            <a:r>
              <a:rPr lang="en-US" dirty="0" smtClean="0"/>
              <a:t>Once on the President’s Desk……..</a:t>
            </a:r>
            <a:endParaRPr lang="en-US" dirty="0"/>
          </a:p>
        </p:txBody>
      </p:sp>
      <p:sp>
        <p:nvSpPr>
          <p:cNvPr id="6" name="Content Placeholder 5"/>
          <p:cNvSpPr>
            <a:spLocks noGrp="1"/>
          </p:cNvSpPr>
          <p:nvPr>
            <p:ph sz="quarter" idx="4"/>
          </p:nvPr>
        </p:nvSpPr>
        <p:spPr>
          <a:xfrm>
            <a:off x="4940834" y="2737244"/>
            <a:ext cx="5794899" cy="3304118"/>
          </a:xfrm>
        </p:spPr>
        <p:txBody>
          <a:bodyPr>
            <a:normAutofit/>
          </a:bodyPr>
          <a:lstStyle/>
          <a:p>
            <a:r>
              <a:rPr lang="en-US" dirty="0" smtClean="0"/>
              <a:t>The President can </a:t>
            </a:r>
            <a:r>
              <a:rPr lang="en-US" b="1" dirty="0" smtClean="0"/>
              <a:t>SIGN THE BILL </a:t>
            </a:r>
            <a:r>
              <a:rPr lang="en-US" dirty="0" smtClean="0"/>
              <a:t>or </a:t>
            </a:r>
            <a:r>
              <a:rPr lang="en-US" b="1" dirty="0" smtClean="0"/>
              <a:t>VETO THE BILL. </a:t>
            </a:r>
          </a:p>
          <a:p>
            <a:r>
              <a:rPr lang="en-US" b="1" dirty="0" smtClean="0"/>
              <a:t>OR POCKET VETO-</a:t>
            </a:r>
            <a:r>
              <a:rPr lang="en-US" dirty="0"/>
              <a:t>a method that the President can use to prevent a bill from becoming a law by not signing the bill before the session of Congress </a:t>
            </a:r>
            <a:r>
              <a:rPr lang="en-US" dirty="0" smtClean="0"/>
              <a:t>ends</a:t>
            </a:r>
          </a:p>
          <a:p>
            <a:r>
              <a:rPr lang="en-US" dirty="0" smtClean="0"/>
              <a:t>IF the President </a:t>
            </a:r>
            <a:r>
              <a:rPr lang="en-US" b="1" dirty="0" smtClean="0"/>
              <a:t>SIGNS </a:t>
            </a:r>
            <a:r>
              <a:rPr lang="en-US" dirty="0" smtClean="0"/>
              <a:t>the bill, it will become a law</a:t>
            </a:r>
          </a:p>
          <a:p>
            <a:r>
              <a:rPr lang="en-US" dirty="0" smtClean="0"/>
              <a:t>IF the President </a:t>
            </a:r>
            <a:r>
              <a:rPr lang="en-US" b="1" dirty="0" smtClean="0"/>
              <a:t>VETOS</a:t>
            </a:r>
            <a:r>
              <a:rPr lang="en-US" dirty="0" smtClean="0"/>
              <a:t> the bill, it will go back to Congress.. </a:t>
            </a:r>
            <a:endParaRPr lang="en-US" dirty="0"/>
          </a:p>
        </p:txBody>
      </p:sp>
    </p:spTree>
    <p:extLst>
      <p:ext uri="{BB962C8B-B14F-4D97-AF65-F5344CB8AC3E}">
        <p14:creationId xmlns:p14="http://schemas.microsoft.com/office/powerpoint/2010/main" val="266664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a law continued…….</a:t>
            </a:r>
            <a:endParaRPr lang="en-US" dirty="0"/>
          </a:p>
        </p:txBody>
      </p:sp>
      <p:sp>
        <p:nvSpPr>
          <p:cNvPr id="3" name="Content Placeholder 2"/>
          <p:cNvSpPr>
            <a:spLocks noGrp="1"/>
          </p:cNvSpPr>
          <p:nvPr>
            <p:ph idx="1"/>
          </p:nvPr>
        </p:nvSpPr>
        <p:spPr>
          <a:xfrm>
            <a:off x="576262" y="1155700"/>
            <a:ext cx="8534400" cy="3615267"/>
          </a:xfrm>
        </p:spPr>
        <p:txBody>
          <a:bodyPr>
            <a:noAutofit/>
          </a:bodyPr>
          <a:lstStyle/>
          <a:p>
            <a:r>
              <a:rPr lang="en-US" sz="2800" b="1" dirty="0" smtClean="0"/>
              <a:t>If the President </a:t>
            </a:r>
            <a:r>
              <a:rPr lang="en-US" sz="2800" b="1" dirty="0" err="1" smtClean="0"/>
              <a:t>Vetos</a:t>
            </a:r>
            <a:r>
              <a:rPr lang="en-US" sz="2800" b="1" dirty="0" smtClean="0"/>
              <a:t> the bill then……</a:t>
            </a:r>
          </a:p>
          <a:p>
            <a:r>
              <a:rPr lang="en-US" sz="2800" dirty="0" smtClean="0"/>
              <a:t>The bill is sent back to Congress and IF 2/3</a:t>
            </a:r>
            <a:r>
              <a:rPr lang="en-US" sz="2800" baseline="30000" dirty="0" smtClean="0"/>
              <a:t>rd</a:t>
            </a:r>
            <a:r>
              <a:rPr lang="en-US" sz="2800" dirty="0" smtClean="0"/>
              <a:t>’s of both the House and the Senate approve the Bill, they can OVERRIDE the President and the Bill will become a law. </a:t>
            </a:r>
          </a:p>
          <a:p>
            <a:pPr marL="0" indent="0">
              <a:buNone/>
            </a:pPr>
            <a:r>
              <a:rPr lang="en-US" sz="2800" dirty="0" smtClean="0"/>
              <a:t>*****So technically, only the House and Senate need to pass a Bill in order for it to become a law.*****</a:t>
            </a:r>
          </a:p>
          <a:p>
            <a:pPr marL="0" indent="0">
              <a:buNone/>
            </a:pPr>
            <a:endParaRPr lang="en-US" sz="2800" dirty="0"/>
          </a:p>
        </p:txBody>
      </p:sp>
    </p:spTree>
    <p:extLst>
      <p:ext uri="{BB962C8B-B14F-4D97-AF65-F5344CB8AC3E}">
        <p14:creationId xmlns:p14="http://schemas.microsoft.com/office/powerpoint/2010/main" val="1056434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00" y="685800"/>
            <a:ext cx="8680450" cy="6076950"/>
          </a:xfrm>
        </p:spPr>
      </p:pic>
    </p:spTree>
    <p:extLst>
      <p:ext uri="{BB962C8B-B14F-4D97-AF65-F5344CB8AC3E}">
        <p14:creationId xmlns:p14="http://schemas.microsoft.com/office/powerpoint/2010/main" val="219585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400" u="sng" dirty="0" smtClean="0"/>
              <a:t>EXECUTIVE BRANCH </a:t>
            </a:r>
            <a:endParaRPr lang="en-US" sz="5400" u="sng" dirty="0"/>
          </a:p>
        </p:txBody>
      </p:sp>
      <p:sp>
        <p:nvSpPr>
          <p:cNvPr id="5" name="Content Placeholder 4"/>
          <p:cNvSpPr>
            <a:spLocks noGrp="1"/>
          </p:cNvSpPr>
          <p:nvPr>
            <p:ph idx="1"/>
          </p:nvPr>
        </p:nvSpPr>
        <p:spPr/>
        <p:txBody>
          <a:bodyPr/>
          <a:lstStyle/>
          <a:p>
            <a:pPr marL="0" indent="0">
              <a:buNone/>
            </a:pPr>
            <a:r>
              <a:rPr lang="en-US" dirty="0" smtClean="0"/>
              <a:t>The President, Vice President, and the President’s Cabinet make up this branch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6" name="Text Placeholder 5"/>
          <p:cNvSpPr>
            <a:spLocks noGrp="1"/>
          </p:cNvSpPr>
          <p:nvPr>
            <p:ph type="body" sz="half" idx="2"/>
          </p:nvPr>
        </p:nvSpPr>
        <p:spPr/>
        <p:txBody>
          <a:bodyPr>
            <a:normAutofit/>
          </a:bodyPr>
          <a:lstStyle/>
          <a:p>
            <a:r>
              <a:rPr lang="en-US" sz="6000" dirty="0" smtClean="0"/>
              <a:t>Enforces the laws</a:t>
            </a:r>
            <a:endParaRPr lang="en-US" sz="6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706" y="1571959"/>
            <a:ext cx="3543300" cy="193795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689" y="4591178"/>
            <a:ext cx="3543300" cy="20360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420" y="4095794"/>
            <a:ext cx="3797172" cy="2531448"/>
          </a:xfrm>
          <a:prstGeom prst="rect">
            <a:avLst/>
          </a:prstGeom>
        </p:spPr>
      </p:pic>
    </p:spTree>
    <p:extLst>
      <p:ext uri="{BB962C8B-B14F-4D97-AF65-F5344CB8AC3E}">
        <p14:creationId xmlns:p14="http://schemas.microsoft.com/office/powerpoint/2010/main" val="3013420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dirty="0"/>
              <a:t>The </a:t>
            </a:r>
            <a:r>
              <a:rPr lang="en-US" sz="1400" b="1" dirty="0"/>
              <a:t>Cabinet of the United States</a:t>
            </a:r>
            <a:r>
              <a:rPr lang="en-US" sz="1400" dirty="0"/>
              <a:t> is part of the executive branch of the </a:t>
            </a:r>
            <a:r>
              <a:rPr lang="en-US" sz="1400" dirty="0">
                <a:hlinkClick r:id="rId2" tooltip="U.S. government"/>
              </a:rPr>
              <a:t>U.S. government</a:t>
            </a:r>
            <a:r>
              <a:rPr lang="en-US" sz="1400" dirty="0"/>
              <a:t> that normally acts as an advisory body to the </a:t>
            </a:r>
            <a:r>
              <a:rPr lang="en-US" sz="1400" dirty="0">
                <a:hlinkClick r:id="rId3" tooltip="President of the United States"/>
              </a:rPr>
              <a:t>President of the United States</a:t>
            </a:r>
            <a:r>
              <a:rPr lang="en-US" sz="1400" dirty="0"/>
              <a:t>. It is composed of the most senior appointed officers of the </a:t>
            </a:r>
            <a:r>
              <a:rPr lang="en-US" sz="1400" dirty="0">
                <a:hlinkClick r:id="rId4" tooltip="Executive (government)"/>
              </a:rPr>
              <a:t>executive branch</a:t>
            </a:r>
            <a:r>
              <a:rPr lang="en-US" sz="1400" dirty="0"/>
              <a:t> of the U.S. government serving under the President. Among those are the </a:t>
            </a:r>
            <a:r>
              <a:rPr lang="en-US" sz="1400" dirty="0">
                <a:hlinkClick r:id="rId5" tooltip="Vice President of the United States"/>
              </a:rPr>
              <a:t>Vice President</a:t>
            </a:r>
            <a:r>
              <a:rPr lang="en-US" sz="1400" dirty="0"/>
              <a:t> and the heads of the </a:t>
            </a:r>
            <a:r>
              <a:rPr lang="en-US" sz="1400" dirty="0">
                <a:hlinkClick r:id="rId6" tooltip="United States federal executive departments"/>
              </a:rPr>
              <a:t>federal executive departments</a:t>
            </a:r>
            <a:r>
              <a:rPr lang="en-US" sz="1400" dirty="0"/>
              <a:t>, all of whom are by federal law (</a:t>
            </a:r>
            <a:r>
              <a:rPr lang="en-US" sz="1400" dirty="0">
                <a:hlinkClick r:id="rId7" tooltip="Title 3 of the United States Code"/>
              </a:rPr>
              <a:t>3 U.S.C.</a:t>
            </a:r>
            <a:r>
              <a:rPr lang="en-US" sz="1400" dirty="0"/>
              <a:t> </a:t>
            </a:r>
            <a:r>
              <a:rPr lang="en-US" sz="1400" dirty="0">
                <a:hlinkClick r:id="rId8"/>
              </a:rPr>
              <a:t>§ 19</a:t>
            </a:r>
            <a:r>
              <a:rPr lang="en-US" sz="1400" dirty="0"/>
              <a:t>) in the </a:t>
            </a:r>
            <a:r>
              <a:rPr lang="en-US" sz="1400" dirty="0">
                <a:hlinkClick r:id="rId9" tooltip="United States presidential line of succession"/>
              </a:rPr>
              <a:t>line of succession</a:t>
            </a:r>
            <a:r>
              <a:rPr lang="en-US" sz="1400" dirty="0"/>
              <a:t> to the Presidency and have duties under the </a:t>
            </a:r>
            <a:r>
              <a:rPr lang="en-US" sz="1400" dirty="0">
                <a:hlinkClick r:id="rId10" tooltip="Twenty-fifth Amendment to the United States Constitution"/>
              </a:rPr>
              <a:t>25th Amendment</a:t>
            </a:r>
            <a:r>
              <a:rPr lang="en-US" sz="1400" dirty="0"/>
              <a:t> to the </a:t>
            </a:r>
            <a:r>
              <a:rPr lang="en-US" sz="1400" dirty="0">
                <a:hlinkClick r:id="rId11" tooltip="Constitution of the United States"/>
              </a:rPr>
              <a:t>Constitution</a:t>
            </a:r>
            <a:r>
              <a:rPr lang="en-US" sz="1400" dirty="0"/>
              <a:t>. Members of the Cabinet (except for the Vice President) serve </a:t>
            </a:r>
            <a:r>
              <a:rPr lang="en-US" sz="1400" dirty="0">
                <a:hlinkClick r:id="rId12" tooltip="At the pleasure of the President"/>
              </a:rPr>
              <a:t>at the pleasure of the President</a:t>
            </a:r>
            <a:r>
              <a:rPr lang="en-US" sz="1400" dirty="0"/>
              <a:t>, who can dismiss them at will for no cause. All federal public officials, including Cabinet members, are also subject to </a:t>
            </a:r>
            <a:r>
              <a:rPr lang="en-US" sz="1400" dirty="0">
                <a:hlinkClick r:id="rId13" tooltip="Impeachment in the United States"/>
              </a:rPr>
              <a:t>impeachment</a:t>
            </a:r>
            <a:r>
              <a:rPr lang="en-US" sz="1400" dirty="0"/>
              <a:t> by the </a:t>
            </a:r>
            <a:r>
              <a:rPr lang="en-US" sz="1400" dirty="0">
                <a:hlinkClick r:id="rId14" tooltip="United States House of Representatives"/>
              </a:rPr>
              <a:t>House of Representatives</a:t>
            </a:r>
            <a:r>
              <a:rPr lang="en-US" sz="1400" dirty="0"/>
              <a:t> and trial in the </a:t>
            </a:r>
            <a:r>
              <a:rPr lang="en-US" sz="1400" dirty="0">
                <a:hlinkClick r:id="rId15" tooltip="United States Senate"/>
              </a:rPr>
              <a:t>Senate</a:t>
            </a:r>
            <a:r>
              <a:rPr lang="en-US" sz="1400" dirty="0"/>
              <a:t> for "treason, bribery, and other high crimes and misdemeanors".</a:t>
            </a:r>
          </a:p>
        </p:txBody>
      </p:sp>
      <p:pic>
        <p:nvPicPr>
          <p:cNvPr id="4" name="Content Placeholder 3"/>
          <p:cNvPicPr>
            <a:picLocks noGrp="1" noChangeAspect="1"/>
          </p:cNvPicPr>
          <p:nvPr>
            <p:ph idx="1"/>
          </p:nvPr>
        </p:nvPicPr>
        <p:blipFill>
          <a:blip r:embed="rId16">
            <a:extLst>
              <a:ext uri="{28A0092B-C50C-407E-A947-70E740481C1C}">
                <a14:useLocalDpi xmlns:a14="http://schemas.microsoft.com/office/drawing/2010/main" val="0"/>
              </a:ext>
            </a:extLst>
          </a:blip>
          <a:stretch>
            <a:fillRect/>
          </a:stretch>
        </p:blipFill>
        <p:spPr>
          <a:xfrm>
            <a:off x="781801" y="372533"/>
            <a:ext cx="3750290" cy="3614738"/>
          </a:xfrm>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80297" y="2874664"/>
            <a:ext cx="4842933" cy="3614738"/>
          </a:xfrm>
          <a:prstGeom prst="rect">
            <a:avLst/>
          </a:prstGeom>
        </p:spPr>
      </p:pic>
    </p:spTree>
    <p:extLst>
      <p:ext uri="{BB962C8B-B14F-4D97-AF65-F5344CB8AC3E}">
        <p14:creationId xmlns:p14="http://schemas.microsoft.com/office/powerpoint/2010/main" val="23395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84213" y="685801"/>
            <a:ext cx="10058400" cy="3538871"/>
          </a:xfrm>
        </p:spPr>
        <p:txBody>
          <a:bodyPr>
            <a:normAutofit fontScale="90000"/>
          </a:bodyPr>
          <a:lstStyle/>
          <a:p>
            <a:r>
              <a:rPr lang="en-US" dirty="0" smtClean="0"/>
              <a:t>3 Branches of Government </a:t>
            </a:r>
            <a:br>
              <a:rPr lang="en-US" dirty="0" smtClean="0"/>
            </a:br>
            <a:r>
              <a:rPr lang="en-US" dirty="0"/>
              <a:t/>
            </a:r>
            <a:br>
              <a:rPr lang="en-US" dirty="0"/>
            </a:br>
            <a:r>
              <a:rPr lang="en-US" u="sng" dirty="0" smtClean="0"/>
              <a:t>Legislative</a:t>
            </a:r>
            <a:r>
              <a:rPr lang="en-US" dirty="0" smtClean="0"/>
              <a:t>       </a:t>
            </a:r>
            <a:r>
              <a:rPr lang="en-US" u="sng" dirty="0" smtClean="0"/>
              <a:t>Executive</a:t>
            </a:r>
            <a:r>
              <a:rPr lang="en-US" dirty="0" smtClean="0"/>
              <a:t>             </a:t>
            </a:r>
            <a:r>
              <a:rPr lang="en-US" u="sng" dirty="0" smtClean="0"/>
              <a:t>Judicial</a:t>
            </a:r>
            <a:r>
              <a:rPr lang="en-US" dirty="0" smtClean="0"/>
              <a:t> </a:t>
            </a:r>
            <a:br>
              <a:rPr lang="en-US" dirty="0" smtClean="0"/>
            </a:br>
            <a:r>
              <a:rPr lang="en-US" u="sng" dirty="0" smtClean="0"/>
              <a:t>Branch</a:t>
            </a:r>
            <a:r>
              <a:rPr lang="en-US" dirty="0" smtClean="0"/>
              <a:t>             </a:t>
            </a:r>
            <a:r>
              <a:rPr lang="en-US" u="sng" dirty="0" err="1" smtClean="0"/>
              <a:t>Branch</a:t>
            </a:r>
            <a:r>
              <a:rPr lang="en-US" u="sng" dirty="0" smtClean="0"/>
              <a:t> </a:t>
            </a:r>
            <a:r>
              <a:rPr lang="en-US" dirty="0" smtClean="0"/>
              <a:t>                </a:t>
            </a:r>
            <a:r>
              <a:rPr lang="en-US" u="sng" dirty="0" err="1" smtClean="0"/>
              <a:t>Branch</a:t>
            </a:r>
            <a:r>
              <a:rPr lang="en-US" u="sng" dirty="0"/>
              <a:t/>
            </a:r>
            <a:br>
              <a:rPr lang="en-US" u="sng" dirty="0"/>
            </a:br>
            <a:r>
              <a:rPr lang="en-US" u="sng" dirty="0"/>
              <a:t/>
            </a:r>
            <a:br>
              <a:rPr lang="en-US" u="sng" dirty="0"/>
            </a:br>
            <a:endParaRPr lang="en-US" sz="2000" u="sng" dirty="0"/>
          </a:p>
        </p:txBody>
      </p:sp>
      <p:sp>
        <p:nvSpPr>
          <p:cNvPr id="13" name="Text Placeholder 12"/>
          <p:cNvSpPr>
            <a:spLocks noGrp="1"/>
          </p:cNvSpPr>
          <p:nvPr>
            <p:ph type="body" idx="1"/>
          </p:nvPr>
        </p:nvSpPr>
        <p:spPr>
          <a:xfrm>
            <a:off x="1074073" y="4366438"/>
            <a:ext cx="8819521" cy="1913860"/>
          </a:xfrm>
        </p:spPr>
        <p:txBody>
          <a:bodyPr/>
          <a:lstStyle/>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78" y="4153789"/>
            <a:ext cx="3187274" cy="2126509"/>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128" y="4153789"/>
            <a:ext cx="3121001" cy="215486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1487" y="4157330"/>
            <a:ext cx="2846019" cy="2151321"/>
          </a:xfrm>
          <a:prstGeom prst="rect">
            <a:avLst/>
          </a:prstGeom>
        </p:spPr>
      </p:pic>
    </p:spTree>
    <p:extLst>
      <p:ext uri="{BB962C8B-B14F-4D97-AF65-F5344CB8AC3E}">
        <p14:creationId xmlns:p14="http://schemas.microsoft.com/office/powerpoint/2010/main" val="1590636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5271" y="147917"/>
            <a:ext cx="3657600" cy="3750733"/>
          </a:xfrm>
        </p:spPr>
        <p:txBody>
          <a:bodyPr>
            <a:noAutofit/>
          </a:bodyPr>
          <a:lstStyle/>
          <a:p>
            <a:r>
              <a:rPr lang="en-US" sz="3600" dirty="0" smtClean="0"/>
              <a:t>To be President, you must……..</a:t>
            </a:r>
            <a:endParaRPr lang="en-US" sz="3600" dirty="0"/>
          </a:p>
        </p:txBody>
      </p:sp>
      <p:sp>
        <p:nvSpPr>
          <p:cNvPr id="5" name="Content Placeholder 4"/>
          <p:cNvSpPr>
            <a:spLocks noGrp="1"/>
          </p:cNvSpPr>
          <p:nvPr>
            <p:ph idx="1"/>
          </p:nvPr>
        </p:nvSpPr>
        <p:spPr/>
        <p:txBody>
          <a:bodyPr>
            <a:normAutofit lnSpcReduction="10000"/>
          </a:bodyPr>
          <a:lstStyle/>
          <a:p>
            <a:r>
              <a:rPr lang="en-US" sz="4400" dirty="0" smtClean="0"/>
              <a:t>Be at least 35 years old </a:t>
            </a:r>
          </a:p>
          <a:p>
            <a:r>
              <a:rPr lang="en-US" sz="4400" dirty="0" smtClean="0"/>
              <a:t>Live in the U.S. for 14 years </a:t>
            </a:r>
          </a:p>
          <a:p>
            <a:r>
              <a:rPr lang="en-US" sz="4400" dirty="0" smtClean="0"/>
              <a:t>Be a natural born citizen (born in the U.S.) </a:t>
            </a:r>
            <a:endParaRPr lang="en-US" sz="4400" dirty="0"/>
          </a:p>
        </p:txBody>
      </p:sp>
      <p:sp>
        <p:nvSpPr>
          <p:cNvPr id="6" name="Text Placeholder 5"/>
          <p:cNvSpPr>
            <a:spLocks noGrp="1"/>
          </p:cNvSpPr>
          <p:nvPr>
            <p:ph type="body" sz="half" idx="2"/>
          </p:nvPr>
        </p:nvSpPr>
        <p:spPr>
          <a:xfrm>
            <a:off x="184417" y="230521"/>
            <a:ext cx="10558195" cy="5933212"/>
          </a:xfrm>
        </p:spPr>
        <p:txBody>
          <a:bodyPr/>
          <a:lstStyle/>
          <a:p>
            <a:endParaRPr lang="en-US" dirty="0"/>
          </a:p>
        </p:txBody>
      </p:sp>
    </p:spTree>
    <p:extLst>
      <p:ext uri="{BB962C8B-B14F-4D97-AF65-F5344CB8AC3E}">
        <p14:creationId xmlns:p14="http://schemas.microsoft.com/office/powerpoint/2010/main" val="4232031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Powers and Duties </a:t>
            </a:r>
            <a:endParaRPr lang="en-US" dirty="0"/>
          </a:p>
        </p:txBody>
      </p:sp>
      <p:sp>
        <p:nvSpPr>
          <p:cNvPr id="5" name="Content Placeholder 4"/>
          <p:cNvSpPr>
            <a:spLocks noGrp="1"/>
          </p:cNvSpPr>
          <p:nvPr>
            <p:ph idx="1"/>
          </p:nvPr>
        </p:nvSpPr>
        <p:spPr>
          <a:xfrm>
            <a:off x="684212" y="1582910"/>
            <a:ext cx="8534400" cy="3039889"/>
          </a:xfrm>
        </p:spPr>
        <p:txBody>
          <a:bodyPr>
            <a:noAutofit/>
          </a:bodyPr>
          <a:lstStyle/>
          <a:p>
            <a:r>
              <a:rPr lang="en-US" sz="3200" dirty="0" smtClean="0"/>
              <a:t>Main job: ENFORCE THE LAWS </a:t>
            </a:r>
          </a:p>
          <a:p>
            <a:r>
              <a:rPr lang="en-US" sz="3200" dirty="0" smtClean="0"/>
              <a:t>Veto bills passed by Congress </a:t>
            </a:r>
          </a:p>
          <a:p>
            <a:r>
              <a:rPr lang="en-US" sz="3200" dirty="0" smtClean="0"/>
              <a:t>Makes treaties with other nations (approved by Senate)</a:t>
            </a:r>
          </a:p>
          <a:p>
            <a:r>
              <a:rPr lang="en-US" sz="3200" dirty="0" smtClean="0"/>
              <a:t>Appoints/Picks Supreme Court Judges </a:t>
            </a:r>
          </a:p>
          <a:p>
            <a:r>
              <a:rPr lang="en-US" sz="3200" dirty="0" smtClean="0"/>
              <a:t>Commander – in – Chief of the Armed Forces </a:t>
            </a:r>
          </a:p>
          <a:p>
            <a:endParaRPr lang="en-US" sz="3200" dirty="0"/>
          </a:p>
        </p:txBody>
      </p:sp>
    </p:spTree>
    <p:extLst>
      <p:ext uri="{BB962C8B-B14F-4D97-AF65-F5344CB8AC3E}">
        <p14:creationId xmlns:p14="http://schemas.microsoft.com/office/powerpoint/2010/main" val="1950237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92500" lnSpcReduction="20000"/>
          </a:bodyPr>
          <a:lstStyle/>
          <a:p>
            <a:r>
              <a:rPr lang="en-US" sz="2400" b="1" u="sng" dirty="0" smtClean="0"/>
              <a:t>President’s Term </a:t>
            </a:r>
            <a:endParaRPr lang="en-US" sz="2400" b="1" u="sng" dirty="0"/>
          </a:p>
          <a:p>
            <a:r>
              <a:rPr lang="en-US" dirty="0" smtClean="0"/>
              <a:t>The President serves a 4-year term </a:t>
            </a:r>
          </a:p>
          <a:p>
            <a:r>
              <a:rPr lang="en-US" dirty="0" smtClean="0"/>
              <a:t>The President can be elected 2 times (2 terms) </a:t>
            </a:r>
          </a:p>
          <a:p>
            <a:r>
              <a:rPr lang="en-US" dirty="0" smtClean="0"/>
              <a:t>Example: Obama was elected in 2008 and 2012. </a:t>
            </a:r>
          </a:p>
          <a:p>
            <a:r>
              <a:rPr lang="en-US" dirty="0" smtClean="0"/>
              <a:t>A President can serve for a total of 10 years </a:t>
            </a:r>
          </a:p>
          <a:p>
            <a:r>
              <a:rPr lang="en-US" dirty="0" smtClean="0"/>
              <a:t>The President is elected in November, but can’t take office until January.</a:t>
            </a:r>
          </a:p>
          <a:p>
            <a:endParaRPr lang="en-US" dirty="0"/>
          </a:p>
        </p:txBody>
      </p:sp>
      <p:sp>
        <p:nvSpPr>
          <p:cNvPr id="6" name="Content Placeholder 5"/>
          <p:cNvSpPr>
            <a:spLocks noGrp="1"/>
          </p:cNvSpPr>
          <p:nvPr>
            <p:ph sz="half" idx="2"/>
          </p:nvPr>
        </p:nvSpPr>
        <p:spPr/>
        <p:txBody>
          <a:bodyPr>
            <a:normAutofit fontScale="92500" lnSpcReduction="20000"/>
          </a:bodyPr>
          <a:lstStyle/>
          <a:p>
            <a:r>
              <a:rPr lang="en-US" sz="2400" b="1" u="sng" dirty="0" smtClean="0"/>
              <a:t>Presidential Succession </a:t>
            </a:r>
          </a:p>
          <a:p>
            <a:endParaRPr lang="en-US" sz="1900" dirty="0" smtClean="0"/>
          </a:p>
          <a:p>
            <a:r>
              <a:rPr lang="en-US" sz="2400" dirty="0" smtClean="0"/>
              <a:t>If the President dies, these are the next people in line to take his spot: </a:t>
            </a:r>
          </a:p>
          <a:p>
            <a:r>
              <a:rPr lang="en-US" sz="2400" dirty="0" smtClean="0"/>
              <a:t>1. The Vice-President </a:t>
            </a:r>
          </a:p>
          <a:p>
            <a:r>
              <a:rPr lang="en-US" sz="2400" dirty="0" smtClean="0"/>
              <a:t>2. The Speaker of the House </a:t>
            </a:r>
          </a:p>
          <a:p>
            <a:r>
              <a:rPr lang="en-US" sz="2400" dirty="0" smtClean="0"/>
              <a:t>President Pro Tempore of the Senate </a:t>
            </a:r>
          </a:p>
          <a:p>
            <a:r>
              <a:rPr lang="en-US" sz="2400" dirty="0" smtClean="0"/>
              <a:t>This is laid out in Article II Section 1 Clause 6</a:t>
            </a:r>
            <a:endParaRPr lang="en-US" sz="2400" dirty="0"/>
          </a:p>
        </p:txBody>
      </p:sp>
    </p:spTree>
    <p:extLst>
      <p:ext uri="{BB962C8B-B14F-4D97-AF65-F5344CB8AC3E}">
        <p14:creationId xmlns:p14="http://schemas.microsoft.com/office/powerpoint/2010/main" val="1434388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elect a president? </a:t>
            </a:r>
            <a:endParaRPr lang="en-US" dirty="0"/>
          </a:p>
        </p:txBody>
      </p:sp>
      <p:sp>
        <p:nvSpPr>
          <p:cNvPr id="3" name="Content Placeholder 2"/>
          <p:cNvSpPr>
            <a:spLocks noGrp="1"/>
          </p:cNvSpPr>
          <p:nvPr>
            <p:ph sz="half" idx="1"/>
          </p:nvPr>
        </p:nvSpPr>
        <p:spPr/>
        <p:txBody>
          <a:bodyPr>
            <a:normAutofit/>
          </a:bodyPr>
          <a:lstStyle/>
          <a:p>
            <a:r>
              <a:rPr lang="en-US" dirty="0" smtClean="0"/>
              <a:t>1. We elect the President through popular vote and </a:t>
            </a:r>
            <a:r>
              <a:rPr lang="en-US" u="sng" dirty="0"/>
              <a:t>T</a:t>
            </a:r>
            <a:r>
              <a:rPr lang="en-US" u="sng" dirty="0" smtClean="0"/>
              <a:t>he Electoral College. </a:t>
            </a:r>
          </a:p>
          <a:p>
            <a:r>
              <a:rPr lang="en-US" dirty="0" smtClean="0"/>
              <a:t>2. Each state has a certain number of electoral votes. (538 electoral votes)</a:t>
            </a:r>
          </a:p>
          <a:p>
            <a:r>
              <a:rPr lang="en-US" dirty="0" smtClean="0"/>
              <a:t>Number of electoral votes in each state = #of Representatives and # of Senators </a:t>
            </a:r>
          </a:p>
          <a:p>
            <a:pPr marL="0" indent="0">
              <a:buNone/>
            </a:pPr>
            <a:endParaRPr lang="en-US" dirty="0" smtClean="0"/>
          </a:p>
        </p:txBody>
      </p:sp>
      <p:sp>
        <p:nvSpPr>
          <p:cNvPr id="4" name="Content Placeholder 3"/>
          <p:cNvSpPr>
            <a:spLocks noGrp="1"/>
          </p:cNvSpPr>
          <p:nvPr>
            <p:ph sz="half" idx="2"/>
          </p:nvPr>
        </p:nvSpPr>
        <p:spPr/>
        <p:txBody>
          <a:bodyPr>
            <a:normAutofit/>
          </a:bodyPr>
          <a:lstStyle/>
          <a:p>
            <a:r>
              <a:rPr lang="en-US" dirty="0"/>
              <a:t>Example: Illinois has 20 electoral votes </a:t>
            </a:r>
          </a:p>
          <a:p>
            <a:pPr marL="0" indent="0">
              <a:buNone/>
            </a:pPr>
            <a:r>
              <a:rPr lang="en-US" dirty="0"/>
              <a:t>(18 Reps+ 2 Senators) </a:t>
            </a:r>
          </a:p>
          <a:p>
            <a:r>
              <a:rPr lang="en-US" dirty="0"/>
              <a:t>While California has 55 Electoral Votes </a:t>
            </a:r>
          </a:p>
          <a:p>
            <a:pPr marL="0" indent="0">
              <a:buNone/>
            </a:pPr>
            <a:r>
              <a:rPr lang="en-US" dirty="0"/>
              <a:t>(53 Reps+2Senators) </a:t>
            </a:r>
          </a:p>
          <a:p>
            <a:endParaRPr lang="en-US" dirty="0"/>
          </a:p>
        </p:txBody>
      </p:sp>
    </p:spTree>
    <p:extLst>
      <p:ext uri="{BB962C8B-B14F-4D97-AF65-F5344CB8AC3E}">
        <p14:creationId xmlns:p14="http://schemas.microsoft.com/office/powerpoint/2010/main" val="4190955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elect a president continued…</a:t>
            </a:r>
            <a:endParaRPr lang="en-US" dirty="0"/>
          </a:p>
        </p:txBody>
      </p:sp>
      <p:sp>
        <p:nvSpPr>
          <p:cNvPr id="3" name="Content Placeholder 2"/>
          <p:cNvSpPr>
            <a:spLocks noGrp="1"/>
          </p:cNvSpPr>
          <p:nvPr>
            <p:ph sz="half" idx="1"/>
          </p:nvPr>
        </p:nvSpPr>
        <p:spPr/>
        <p:txBody>
          <a:bodyPr/>
          <a:lstStyle/>
          <a:p>
            <a:r>
              <a:rPr lang="en-US" dirty="0" smtClean="0"/>
              <a:t>* People go and vote for their favorite person </a:t>
            </a:r>
          </a:p>
          <a:p>
            <a:r>
              <a:rPr lang="en-US" dirty="0" smtClean="0"/>
              <a:t>The person that gets the most votes in that state, gets the electoral votes for the state </a:t>
            </a:r>
          </a:p>
          <a:p>
            <a:endParaRPr lang="en-US" dirty="0"/>
          </a:p>
        </p:txBody>
      </p:sp>
      <p:sp>
        <p:nvSpPr>
          <p:cNvPr id="4" name="Content Placeholder 3"/>
          <p:cNvSpPr>
            <a:spLocks noGrp="1"/>
          </p:cNvSpPr>
          <p:nvPr>
            <p:ph sz="half" idx="2"/>
          </p:nvPr>
        </p:nvSpPr>
        <p:spPr/>
        <p:txBody>
          <a:bodyPr/>
          <a:lstStyle/>
          <a:p>
            <a:r>
              <a:rPr lang="en-US" dirty="0" smtClean="0"/>
              <a:t>Example: Obama got the most votes in Illinois in 2008 and 2012, so got the electoral vote for our state</a:t>
            </a:r>
          </a:p>
          <a:p>
            <a:r>
              <a:rPr lang="en-US" dirty="0" smtClean="0"/>
              <a:t>The candidate that gets 270 electoral votes WINS!!!!!</a:t>
            </a:r>
            <a:endParaRPr lang="en-US" dirty="0"/>
          </a:p>
        </p:txBody>
      </p:sp>
    </p:spTree>
    <p:extLst>
      <p:ext uri="{BB962C8B-B14F-4D97-AF65-F5344CB8AC3E}">
        <p14:creationId xmlns:p14="http://schemas.microsoft.com/office/powerpoint/2010/main" val="2839030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a:t>
            </a:r>
            <a:endParaRPr lang="en-US" dirty="0"/>
          </a:p>
        </p:txBody>
      </p:sp>
      <p:sp>
        <p:nvSpPr>
          <p:cNvPr id="3" name="Content Placeholder 2"/>
          <p:cNvSpPr>
            <a:spLocks noGrp="1"/>
          </p:cNvSpPr>
          <p:nvPr>
            <p:ph idx="1"/>
          </p:nvPr>
        </p:nvSpPr>
        <p:spPr/>
        <p:txBody>
          <a:bodyPr/>
          <a:lstStyle/>
          <a:p>
            <a:r>
              <a:rPr lang="en-US" smtClean="0"/>
              <a:t>Every 10 </a:t>
            </a:r>
            <a:r>
              <a:rPr lang="en-US" dirty="0" smtClean="0"/>
              <a:t>years the government takes a CENSUS which is a poll of questions that Americans answer including; how many people live in the house, what their income is, race, </a:t>
            </a:r>
            <a:r>
              <a:rPr lang="en-US" err="1" smtClean="0"/>
              <a:t>gender</a:t>
            </a:r>
            <a:r>
              <a:rPr lang="en-US" smtClean="0"/>
              <a:t>, etc</a:t>
            </a:r>
            <a:r>
              <a:rPr lang="en-US" dirty="0" smtClean="0"/>
              <a:t>. </a:t>
            </a:r>
          </a:p>
          <a:p>
            <a:r>
              <a:rPr lang="en-US" dirty="0" smtClean="0"/>
              <a:t>This is how the government determines the number of reps each state will have. </a:t>
            </a:r>
            <a:endParaRPr lang="en-US" dirty="0"/>
          </a:p>
        </p:txBody>
      </p:sp>
      <p:sp>
        <p:nvSpPr>
          <p:cNvPr id="4" name="Text Placeholder 3"/>
          <p:cNvSpPr>
            <a:spLocks noGrp="1"/>
          </p:cNvSpPr>
          <p:nvPr>
            <p:ph type="body" sz="half" idx="2"/>
          </p:nvPr>
        </p:nvSpPr>
        <p:spPr/>
        <p:txBody>
          <a:bodyPr>
            <a:noAutofit/>
          </a:bodyPr>
          <a:lstStyle/>
          <a:p>
            <a:r>
              <a:rPr lang="en-US" sz="4400" dirty="0" smtClean="0"/>
              <a:t>How do we determine the number of electors? </a:t>
            </a:r>
            <a:endParaRPr lang="en-US" sz="4400" dirty="0"/>
          </a:p>
        </p:txBody>
      </p:sp>
    </p:spTree>
    <p:extLst>
      <p:ext uri="{BB962C8B-B14F-4D97-AF65-F5344CB8AC3E}">
        <p14:creationId xmlns:p14="http://schemas.microsoft.com/office/powerpoint/2010/main" val="4024982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66" y="266007"/>
            <a:ext cx="10058400" cy="6440129"/>
          </a:xfrm>
          <a:prstGeom prst="rect">
            <a:avLst/>
          </a:prstGeom>
        </p:spPr>
      </p:pic>
    </p:spTree>
    <p:extLst>
      <p:ext uri="{BB962C8B-B14F-4D97-AF65-F5344CB8AC3E}">
        <p14:creationId xmlns:p14="http://schemas.microsoft.com/office/powerpoint/2010/main" val="946899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The Judicial Branch </a:t>
            </a:r>
            <a:br>
              <a:rPr lang="en-US" dirty="0" smtClean="0"/>
            </a:br>
            <a:r>
              <a:rPr lang="en-US" dirty="0" smtClean="0"/>
              <a:t>         (interprets the Laws) </a:t>
            </a:r>
            <a:br>
              <a:rPr lang="en-US" dirty="0" smtClean="0"/>
            </a:br>
            <a:endParaRPr lang="en-US" dirty="0"/>
          </a:p>
        </p:txBody>
      </p:sp>
      <p:sp>
        <p:nvSpPr>
          <p:cNvPr id="3" name="Text Placeholder 2"/>
          <p:cNvSpPr>
            <a:spLocks noGrp="1"/>
          </p:cNvSpPr>
          <p:nvPr>
            <p:ph type="body" idx="1"/>
          </p:nvPr>
        </p:nvSpPr>
        <p:spPr>
          <a:xfrm>
            <a:off x="684211" y="2360815"/>
            <a:ext cx="11103235" cy="3633585"/>
          </a:xfrm>
        </p:spPr>
        <p:txBody>
          <a:bodyPr>
            <a:normAutofit/>
          </a:bodyPr>
          <a:lstStyle/>
          <a:p>
            <a:r>
              <a:rPr lang="en-US" sz="3200" dirty="0" smtClean="0"/>
              <a:t>The Judicial Brach is made up of </a:t>
            </a:r>
            <a:r>
              <a:rPr lang="en-US" sz="3200" b="1" dirty="0" smtClean="0"/>
              <a:t>Supreme</a:t>
            </a:r>
            <a:r>
              <a:rPr lang="en-US" sz="3200" dirty="0" smtClean="0"/>
              <a:t> and </a:t>
            </a:r>
            <a:r>
              <a:rPr lang="en-US" sz="3200" b="1" dirty="0" smtClean="0"/>
              <a:t>Federal </a:t>
            </a:r>
            <a:r>
              <a:rPr lang="en-US" sz="3200" dirty="0" smtClean="0"/>
              <a:t>Courts </a:t>
            </a:r>
          </a:p>
          <a:p>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792" y="4118542"/>
            <a:ext cx="3239747" cy="2429810"/>
          </a:xfrm>
          <a:prstGeom prst="rect">
            <a:avLst/>
          </a:prstGeom>
        </p:spPr>
      </p:pic>
    </p:spTree>
    <p:extLst>
      <p:ext uri="{BB962C8B-B14F-4D97-AF65-F5344CB8AC3E}">
        <p14:creationId xmlns:p14="http://schemas.microsoft.com/office/powerpoint/2010/main" val="2826504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Judicial Branch </a:t>
            </a:r>
            <a:endParaRPr lang="en-US" dirty="0"/>
          </a:p>
        </p:txBody>
      </p:sp>
      <p:sp>
        <p:nvSpPr>
          <p:cNvPr id="8" name="Text Placeholder 7"/>
          <p:cNvSpPr>
            <a:spLocks noGrp="1"/>
          </p:cNvSpPr>
          <p:nvPr>
            <p:ph type="body" idx="1"/>
          </p:nvPr>
        </p:nvSpPr>
        <p:spPr/>
        <p:txBody>
          <a:bodyPr/>
          <a:lstStyle/>
          <a:p>
            <a:r>
              <a:rPr lang="en-US" dirty="0" smtClean="0"/>
              <a:t>SUPREME COURT!</a:t>
            </a:r>
            <a:endParaRPr lang="en-US" dirty="0"/>
          </a:p>
        </p:txBody>
      </p:sp>
      <p:sp>
        <p:nvSpPr>
          <p:cNvPr id="9" name="Content Placeholder 8"/>
          <p:cNvSpPr>
            <a:spLocks noGrp="1"/>
          </p:cNvSpPr>
          <p:nvPr>
            <p:ph sz="half" idx="2"/>
          </p:nvPr>
        </p:nvSpPr>
        <p:spPr>
          <a:xfrm>
            <a:off x="684212" y="3065929"/>
            <a:ext cx="3711056" cy="3519288"/>
          </a:xfrm>
        </p:spPr>
        <p:txBody>
          <a:bodyPr>
            <a:normAutofit/>
          </a:bodyPr>
          <a:lstStyle/>
          <a:p>
            <a:pPr marL="0" indent="0">
              <a:buNone/>
            </a:pPr>
            <a:r>
              <a:rPr lang="en-US" dirty="0" smtClean="0"/>
              <a:t>The Supreme Court is the SUPREME </a:t>
            </a:r>
          </a:p>
          <a:p>
            <a:pPr marL="0" indent="0">
              <a:buNone/>
            </a:pPr>
            <a:r>
              <a:rPr lang="en-US" dirty="0" smtClean="0"/>
              <a:t>Law of the land.</a:t>
            </a:r>
          </a:p>
          <a:p>
            <a:pPr marL="0" indent="0">
              <a:buNone/>
            </a:pPr>
            <a:r>
              <a:rPr lang="en-US" dirty="0" smtClean="0"/>
              <a:t>There are 9 Supreme Court Justices (Judges) on the Supreme Court </a:t>
            </a:r>
            <a:endParaRPr lang="en-US" dirty="0"/>
          </a:p>
          <a:p>
            <a:pPr marL="0" indent="0">
              <a:buNone/>
            </a:pPr>
            <a:r>
              <a:rPr lang="en-US" dirty="0" smtClean="0"/>
              <a:t>Supreme Court Justices serve a LIFE term</a:t>
            </a:r>
          </a:p>
          <a:p>
            <a:pPr marL="0" indent="0">
              <a:buNone/>
            </a:pPr>
            <a:endParaRPr lang="en-US" dirty="0" smtClean="0"/>
          </a:p>
        </p:txBody>
      </p:sp>
      <p:sp>
        <p:nvSpPr>
          <p:cNvPr id="10" name="Text Placeholder 9"/>
          <p:cNvSpPr>
            <a:spLocks noGrp="1"/>
          </p:cNvSpPr>
          <p:nvPr>
            <p:ph type="body" sz="quarter" idx="3"/>
          </p:nvPr>
        </p:nvSpPr>
        <p:spPr/>
        <p:txBody>
          <a:bodyPr/>
          <a:lstStyle/>
          <a:p>
            <a:endParaRPr lang="en-US"/>
          </a:p>
        </p:txBody>
      </p:sp>
      <p:pic>
        <p:nvPicPr>
          <p:cNvPr id="12" name="Content Placeholder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87938" y="2906314"/>
            <a:ext cx="4186237" cy="2966247"/>
          </a:xfrm>
        </p:spPr>
      </p:pic>
    </p:spTree>
    <p:extLst>
      <p:ext uri="{BB962C8B-B14F-4D97-AF65-F5344CB8AC3E}">
        <p14:creationId xmlns:p14="http://schemas.microsoft.com/office/powerpoint/2010/main" val="1558910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Continued ……..</a:t>
            </a:r>
            <a:endParaRPr lang="en-US" dirty="0"/>
          </a:p>
        </p:txBody>
      </p:sp>
      <p:sp>
        <p:nvSpPr>
          <p:cNvPr id="3" name="Content Placeholder 2"/>
          <p:cNvSpPr>
            <a:spLocks noGrp="1"/>
          </p:cNvSpPr>
          <p:nvPr>
            <p:ph sz="half" idx="1"/>
          </p:nvPr>
        </p:nvSpPr>
        <p:spPr/>
        <p:txBody>
          <a:bodyPr>
            <a:noAutofit/>
          </a:bodyPr>
          <a:lstStyle/>
          <a:p>
            <a:r>
              <a:rPr lang="en-US" sz="3600" u="sng" dirty="0" smtClean="0"/>
              <a:t>Supreme Court Justices are: </a:t>
            </a:r>
          </a:p>
          <a:p>
            <a:r>
              <a:rPr lang="en-US" sz="3600" dirty="0" smtClean="0"/>
              <a:t>APPOINTED by the President </a:t>
            </a:r>
          </a:p>
          <a:p>
            <a:r>
              <a:rPr lang="en-US" sz="3600" dirty="0" smtClean="0"/>
              <a:t>They have the power to declare </a:t>
            </a:r>
          </a:p>
          <a:p>
            <a:pPr marL="0" indent="0">
              <a:buNone/>
            </a:pPr>
            <a:r>
              <a:rPr lang="en-US" sz="3600" dirty="0" smtClean="0"/>
              <a:t>laws unconstitutional </a:t>
            </a:r>
            <a:endParaRPr lang="en-US" sz="3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688987"/>
            <a:ext cx="4184650" cy="2824638"/>
          </a:xfrm>
        </p:spPr>
      </p:pic>
    </p:spTree>
    <p:extLst>
      <p:ext uri="{BB962C8B-B14F-4D97-AF65-F5344CB8AC3E}">
        <p14:creationId xmlns:p14="http://schemas.microsoft.com/office/powerpoint/2010/main" val="3802493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L</a:t>
            </a:r>
            <a:r>
              <a:rPr lang="en-US" u="sng" dirty="0" smtClean="0"/>
              <a:t>egislative Branch </a:t>
            </a:r>
            <a:br>
              <a:rPr lang="en-US" u="sng" dirty="0" smtClean="0"/>
            </a:br>
            <a:r>
              <a:rPr lang="en-US" dirty="0" smtClean="0"/>
              <a:t>(Makes the Laws) </a:t>
            </a:r>
            <a:br>
              <a:rPr lang="en-US" dirty="0" smtClean="0"/>
            </a:br>
            <a:r>
              <a:rPr lang="en-US" dirty="0" smtClean="0"/>
              <a:t/>
            </a:r>
            <a:br>
              <a:rPr lang="en-US" dirty="0" smtClean="0"/>
            </a:br>
            <a:r>
              <a:rPr lang="en-US" dirty="0" smtClean="0"/>
              <a:t/>
            </a:r>
            <a:br>
              <a:rPr lang="en-US" dirty="0" smtClean="0"/>
            </a:br>
            <a:r>
              <a:rPr lang="en-US" dirty="0"/>
              <a:t> </a:t>
            </a:r>
            <a:r>
              <a:rPr lang="en-US" dirty="0" smtClean="0"/>
              <a:t>       </a:t>
            </a:r>
            <a:r>
              <a:rPr lang="en-US" sz="2800" dirty="0" smtClean="0"/>
              <a:t>Congress</a:t>
            </a:r>
            <a:r>
              <a:rPr lang="en-US" dirty="0" smtClean="0"/>
              <a:t> </a:t>
            </a:r>
            <a:br>
              <a:rPr lang="en-US" dirty="0" smtClean="0"/>
            </a:br>
            <a:r>
              <a:rPr lang="en-US" dirty="0"/>
              <a:t> </a:t>
            </a:r>
            <a:r>
              <a:rPr lang="en-US" dirty="0" smtClean="0"/>
              <a:t>      (535 People)</a:t>
            </a:r>
            <a:endParaRPr lang="en-US" dirty="0"/>
          </a:p>
        </p:txBody>
      </p:sp>
      <p:sp>
        <p:nvSpPr>
          <p:cNvPr id="3" name="Text Placeholder 2"/>
          <p:cNvSpPr>
            <a:spLocks noGrp="1"/>
          </p:cNvSpPr>
          <p:nvPr>
            <p:ph type="body" idx="1"/>
          </p:nvPr>
        </p:nvSpPr>
        <p:spPr/>
        <p:txBody>
          <a:bodyPr>
            <a:normAutofit lnSpcReduction="10000"/>
          </a:bodyPr>
          <a:lstStyle/>
          <a:p>
            <a:r>
              <a:rPr lang="en-US" sz="2800" dirty="0" smtClean="0"/>
              <a:t>House of                              Senate </a:t>
            </a:r>
          </a:p>
          <a:p>
            <a:r>
              <a:rPr lang="en-US" sz="2800" dirty="0" smtClean="0"/>
              <a:t>Representatives                 (100) </a:t>
            </a:r>
          </a:p>
          <a:p>
            <a:r>
              <a:rPr lang="en-US" sz="2800" dirty="0" smtClean="0"/>
              <a:t>(435)</a:t>
            </a:r>
            <a:endParaRPr lang="en-US" sz="2800" dirty="0"/>
          </a:p>
        </p:txBody>
      </p:sp>
      <p:sp>
        <p:nvSpPr>
          <p:cNvPr id="5" name="Down Arrow 4"/>
          <p:cNvSpPr/>
          <p:nvPr/>
        </p:nvSpPr>
        <p:spPr>
          <a:xfrm>
            <a:off x="2388782" y="2057400"/>
            <a:ext cx="404037" cy="572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Up Arrow 6"/>
          <p:cNvSpPr/>
          <p:nvPr/>
        </p:nvSpPr>
        <p:spPr>
          <a:xfrm>
            <a:off x="2792819" y="4077586"/>
            <a:ext cx="1216152" cy="85039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140" y="433277"/>
            <a:ext cx="4286250" cy="3581400"/>
          </a:xfrm>
          <a:prstGeom prst="rect">
            <a:avLst/>
          </a:prstGeom>
        </p:spPr>
      </p:pic>
    </p:spTree>
    <p:extLst>
      <p:ext uri="{BB962C8B-B14F-4D97-AF65-F5344CB8AC3E}">
        <p14:creationId xmlns:p14="http://schemas.microsoft.com/office/powerpoint/2010/main" val="2943619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 and balances </a:t>
            </a:r>
            <a:endParaRPr lang="en-US" dirty="0"/>
          </a:p>
        </p:txBody>
      </p:sp>
      <p:sp>
        <p:nvSpPr>
          <p:cNvPr id="3" name="Content Placeholder 2"/>
          <p:cNvSpPr>
            <a:spLocks noGrp="1"/>
          </p:cNvSpPr>
          <p:nvPr>
            <p:ph sz="half" idx="1"/>
          </p:nvPr>
        </p:nvSpPr>
        <p:spPr>
          <a:xfrm>
            <a:off x="677335" y="1021976"/>
            <a:ext cx="3925402" cy="5263563"/>
          </a:xfrm>
        </p:spPr>
        <p:txBody>
          <a:bodyPr>
            <a:noAutofit/>
          </a:bodyPr>
          <a:lstStyle/>
          <a:p>
            <a:r>
              <a:rPr lang="en-US" sz="3200" dirty="0" smtClean="0"/>
              <a:t>The System in which each branch of government “checks” each other to balance the power.</a:t>
            </a:r>
          </a:p>
          <a:p>
            <a:r>
              <a:rPr lang="en-US" sz="3200" dirty="0" smtClean="0"/>
              <a:t>This ensures that one branch does not become stronger than the others. </a:t>
            </a:r>
            <a:endParaRPr lang="en-US"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00737" y="2829719"/>
            <a:ext cx="2562225" cy="2543175"/>
          </a:xfrm>
        </p:spPr>
      </p:pic>
    </p:spTree>
    <p:extLst>
      <p:ext uri="{BB962C8B-B14F-4D97-AF65-F5344CB8AC3E}">
        <p14:creationId xmlns:p14="http://schemas.microsoft.com/office/powerpoint/2010/main" val="4050216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96" y="324196"/>
            <a:ext cx="11355186" cy="6234546"/>
          </a:xfrm>
          <a:prstGeom prst="rect">
            <a:avLst/>
          </a:prstGeom>
        </p:spPr>
      </p:pic>
    </p:spTree>
    <p:extLst>
      <p:ext uri="{BB962C8B-B14F-4D97-AF65-F5344CB8AC3E}">
        <p14:creationId xmlns:p14="http://schemas.microsoft.com/office/powerpoint/2010/main" val="1993765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91440"/>
            <a:ext cx="11288683" cy="6766560"/>
          </a:xfrm>
          <a:prstGeom prst="rect">
            <a:avLst/>
          </a:prstGeom>
        </p:spPr>
      </p:pic>
    </p:spTree>
    <p:extLst>
      <p:ext uri="{BB962C8B-B14F-4D97-AF65-F5344CB8AC3E}">
        <p14:creationId xmlns:p14="http://schemas.microsoft.com/office/powerpoint/2010/main" val="2132807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868132"/>
          </a:xfrm>
        </p:spPr>
        <p:txBody>
          <a:bodyPr/>
          <a:lstStyle/>
          <a:p>
            <a:r>
              <a:rPr lang="en-US" u="sng" dirty="0" smtClean="0"/>
              <a:t>Executive Branch </a:t>
            </a:r>
            <a:br>
              <a:rPr lang="en-US" u="sng" dirty="0" smtClean="0"/>
            </a:br>
            <a:r>
              <a:rPr lang="en-US" dirty="0" smtClean="0"/>
              <a:t>(Enforces the law) </a:t>
            </a:r>
            <a:br>
              <a:rPr lang="en-US" dirty="0" smtClean="0"/>
            </a:br>
            <a:r>
              <a:rPr lang="en-US" dirty="0" smtClean="0"/>
              <a:t/>
            </a:r>
            <a:br>
              <a:rPr lang="en-US" dirty="0" smtClean="0"/>
            </a:br>
            <a:endParaRPr lang="en-US" dirty="0"/>
          </a:p>
        </p:txBody>
      </p:sp>
      <p:sp>
        <p:nvSpPr>
          <p:cNvPr id="3" name="Text Placeholder 2"/>
          <p:cNvSpPr>
            <a:spLocks noGrp="1"/>
          </p:cNvSpPr>
          <p:nvPr>
            <p:ph type="body" idx="1"/>
          </p:nvPr>
        </p:nvSpPr>
        <p:spPr>
          <a:xfrm>
            <a:off x="684212" y="3553932"/>
            <a:ext cx="8535988" cy="2440468"/>
          </a:xfrm>
        </p:spPr>
        <p:txBody>
          <a:bodyPr>
            <a:normAutofit/>
          </a:bodyPr>
          <a:lstStyle/>
          <a:p>
            <a:r>
              <a:rPr lang="en-US" sz="3200" dirty="0" smtClean="0"/>
              <a:t>President </a:t>
            </a:r>
          </a:p>
          <a:p>
            <a:r>
              <a:rPr lang="en-US" sz="3200" dirty="0" smtClean="0"/>
              <a:t>Vice President </a:t>
            </a:r>
          </a:p>
          <a:p>
            <a:r>
              <a:rPr lang="en-US" sz="3200" dirty="0" smtClean="0"/>
              <a:t>President’s Cabinet </a:t>
            </a:r>
            <a:endParaRPr lang="en-US" sz="3200" dirty="0"/>
          </a:p>
        </p:txBody>
      </p:sp>
      <p:sp>
        <p:nvSpPr>
          <p:cNvPr id="4" name="Down Arrow 3"/>
          <p:cNvSpPr/>
          <p:nvPr/>
        </p:nvSpPr>
        <p:spPr>
          <a:xfrm>
            <a:off x="2587256" y="2426881"/>
            <a:ext cx="484632" cy="805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102" y="2184877"/>
            <a:ext cx="3362325" cy="3381375"/>
          </a:xfrm>
          <a:prstGeom prst="rect">
            <a:avLst/>
          </a:prstGeom>
        </p:spPr>
      </p:pic>
    </p:spTree>
    <p:extLst>
      <p:ext uri="{BB962C8B-B14F-4D97-AF65-F5344CB8AC3E}">
        <p14:creationId xmlns:p14="http://schemas.microsoft.com/office/powerpoint/2010/main" val="2343801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Judicial Branch </a:t>
            </a:r>
            <a:br>
              <a:rPr lang="en-US" u="sng" dirty="0" smtClean="0"/>
            </a:br>
            <a:r>
              <a:rPr lang="en-US" dirty="0" smtClean="0"/>
              <a:t>(Interprets the Laws)</a:t>
            </a:r>
            <a:r>
              <a:rPr lang="en-US" u="sng" dirty="0"/>
              <a:t/>
            </a:r>
            <a:br>
              <a:rPr lang="en-US" u="sng" dirty="0"/>
            </a:br>
            <a:r>
              <a:rPr lang="en-US" u="sng" dirty="0" smtClean="0"/>
              <a:t/>
            </a:r>
            <a:br>
              <a:rPr lang="en-US" u="sng" dirty="0" smtClean="0"/>
            </a:br>
            <a:r>
              <a:rPr lang="en-US" u="sng" dirty="0"/>
              <a:t/>
            </a:r>
            <a:br>
              <a:rPr lang="en-US" u="sng" dirty="0"/>
            </a:br>
            <a:r>
              <a:rPr lang="en-US" u="sng" dirty="0" smtClean="0"/>
              <a:t/>
            </a:r>
            <a:br>
              <a:rPr lang="en-US" u="sng" dirty="0" smtClean="0"/>
            </a:br>
            <a:endParaRPr lang="en-US" sz="1600" dirty="0"/>
          </a:p>
        </p:txBody>
      </p:sp>
      <p:sp>
        <p:nvSpPr>
          <p:cNvPr id="3" name="Text Placeholder 2"/>
          <p:cNvSpPr>
            <a:spLocks noGrp="1"/>
          </p:cNvSpPr>
          <p:nvPr>
            <p:ph type="body" idx="1"/>
          </p:nvPr>
        </p:nvSpPr>
        <p:spPr>
          <a:xfrm>
            <a:off x="457384" y="2367515"/>
            <a:ext cx="8535988" cy="4440865"/>
          </a:xfrm>
        </p:spPr>
        <p:txBody>
          <a:bodyPr/>
          <a:lstStyle/>
          <a:p>
            <a:pPr marL="342900" indent="-342900">
              <a:buFontTx/>
              <a:buChar char="-"/>
            </a:pPr>
            <a:r>
              <a:rPr lang="en-US" dirty="0" smtClean="0"/>
              <a:t>Supreme Court </a:t>
            </a:r>
          </a:p>
          <a:p>
            <a:pPr marL="342900" indent="-342900">
              <a:buFontTx/>
              <a:buChar char="-"/>
            </a:pPr>
            <a:r>
              <a:rPr lang="en-US" dirty="0" smtClean="0"/>
              <a:t>Other Federal Courts </a:t>
            </a:r>
          </a:p>
          <a:p>
            <a:pPr marL="342900" indent="-342900">
              <a:buFontTx/>
              <a:buChar char="-"/>
            </a:pPr>
            <a:endParaRPr lang="en-US" dirty="0" smtClean="0"/>
          </a:p>
          <a:p>
            <a:pPr marL="342900" indent="-342900">
              <a:buFontTx/>
              <a:buChar char="-"/>
            </a:pPr>
            <a:endParaRPr lang="en-US" dirty="0"/>
          </a:p>
        </p:txBody>
      </p:sp>
      <p:sp>
        <p:nvSpPr>
          <p:cNvPr id="4" name="Down Arrow 3"/>
          <p:cNvSpPr/>
          <p:nvPr/>
        </p:nvSpPr>
        <p:spPr>
          <a:xfrm>
            <a:off x="2367517" y="1857153"/>
            <a:ext cx="484632" cy="10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1681" y="857644"/>
            <a:ext cx="3366312" cy="282770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989" y="4070940"/>
            <a:ext cx="2857500" cy="2095500"/>
          </a:xfrm>
          <a:prstGeom prst="rect">
            <a:avLst/>
          </a:prstGeom>
        </p:spPr>
      </p:pic>
    </p:spTree>
    <p:extLst>
      <p:ext uri="{BB962C8B-B14F-4D97-AF65-F5344CB8AC3E}">
        <p14:creationId xmlns:p14="http://schemas.microsoft.com/office/powerpoint/2010/main" val="87603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398720"/>
            <a:ext cx="10058400" cy="2743200"/>
          </a:xfrm>
        </p:spPr>
        <p:txBody>
          <a:bodyPr>
            <a:normAutofit/>
          </a:bodyPr>
          <a:lstStyle/>
          <a:p>
            <a:pPr algn="ctr"/>
            <a:r>
              <a:rPr lang="en-US" sz="5400" u="sng" dirty="0" smtClean="0"/>
              <a:t>Legislative branch </a:t>
            </a:r>
            <a:br>
              <a:rPr lang="en-US" sz="5400" u="sng" dirty="0" smtClean="0"/>
            </a:br>
            <a:r>
              <a:rPr lang="en-US" sz="5400" dirty="0" smtClean="0"/>
              <a:t>(Makes the Laws) </a:t>
            </a:r>
            <a:endParaRPr lang="en-US" sz="5400" dirty="0"/>
          </a:p>
        </p:txBody>
      </p:sp>
      <p:sp>
        <p:nvSpPr>
          <p:cNvPr id="3" name="Text Placeholder 2"/>
          <p:cNvSpPr>
            <a:spLocks noGrp="1"/>
          </p:cNvSpPr>
          <p:nvPr>
            <p:ph type="body" idx="1"/>
          </p:nvPr>
        </p:nvSpPr>
        <p:spPr>
          <a:xfrm>
            <a:off x="776361" y="2679405"/>
            <a:ext cx="10515416" cy="4323907"/>
          </a:xfrm>
        </p:spPr>
        <p:txBody>
          <a:bodyPr/>
          <a:lstStyle/>
          <a:p>
            <a:pPr algn="ctr"/>
            <a:r>
              <a:rPr lang="en-US" sz="4400" dirty="0" smtClean="0"/>
              <a:t>There are 2 houses </a:t>
            </a:r>
          </a:p>
          <a:p>
            <a:r>
              <a:rPr lang="en-US" sz="3200" b="1" dirty="0" smtClean="0"/>
              <a:t>House of Representatives       Senate </a:t>
            </a:r>
            <a:r>
              <a:rPr lang="en-US" sz="2400" b="1" dirty="0" smtClean="0"/>
              <a:t>                                      </a:t>
            </a:r>
          </a:p>
          <a:p>
            <a:r>
              <a:rPr lang="en-US" dirty="0" smtClean="0"/>
              <a:t>(lower house)                                                          (upper house)</a:t>
            </a:r>
          </a:p>
          <a:p>
            <a:r>
              <a:rPr lang="en-US" dirty="0" smtClean="0"/>
              <a:t>Based on population                                              2 per state </a:t>
            </a:r>
            <a:endParaRPr lang="en-US" dirty="0"/>
          </a:p>
        </p:txBody>
      </p:sp>
      <p:sp>
        <p:nvSpPr>
          <p:cNvPr id="4" name="Down Arrow 3"/>
          <p:cNvSpPr/>
          <p:nvPr/>
        </p:nvSpPr>
        <p:spPr>
          <a:xfrm>
            <a:off x="5307879" y="1920949"/>
            <a:ext cx="484632" cy="1538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575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u="sng" dirty="0" smtClean="0"/>
              <a:t/>
            </a:r>
            <a:br>
              <a:rPr lang="en-US" u="sng" dirty="0" smtClean="0"/>
            </a:br>
            <a:r>
              <a:rPr lang="en-US" u="sng" dirty="0"/>
              <a:t/>
            </a:r>
            <a:br>
              <a:rPr lang="en-US" u="sng" dirty="0"/>
            </a:br>
            <a:r>
              <a:rPr lang="en-US" u="sng" dirty="0" smtClean="0"/>
              <a:t/>
            </a:r>
            <a:br>
              <a:rPr lang="en-US" u="sng" dirty="0" smtClean="0"/>
            </a:br>
            <a:r>
              <a:rPr lang="en-US" u="sng" dirty="0"/>
              <a:t/>
            </a:r>
            <a:br>
              <a:rPr lang="en-US" u="sng" dirty="0"/>
            </a:br>
            <a:r>
              <a:rPr lang="en-US" u="sng" dirty="0" smtClean="0"/>
              <a:t/>
            </a:r>
            <a:br>
              <a:rPr lang="en-US" u="sng" dirty="0" smtClean="0"/>
            </a:br>
            <a:r>
              <a:rPr lang="en-US" u="sng" dirty="0"/>
              <a:t/>
            </a:r>
            <a:br>
              <a:rPr lang="en-US" u="sng" dirty="0"/>
            </a:br>
            <a:r>
              <a:rPr lang="en-US" u="sng" dirty="0" smtClean="0"/>
              <a:t/>
            </a:r>
            <a:br>
              <a:rPr lang="en-US" u="sng" dirty="0" smtClean="0"/>
            </a:br>
            <a:r>
              <a:rPr lang="en-US" u="sng" dirty="0"/>
              <a:t/>
            </a:r>
            <a:br>
              <a:rPr lang="en-US" u="sng" dirty="0"/>
            </a:br>
            <a:r>
              <a:rPr lang="en-US" u="sng" dirty="0" smtClean="0"/>
              <a:t/>
            </a:r>
            <a:br>
              <a:rPr lang="en-US" u="sng" dirty="0" smtClean="0"/>
            </a:br>
            <a:r>
              <a:rPr lang="en-US" u="sng" dirty="0"/>
              <a:t/>
            </a:r>
            <a:br>
              <a:rPr lang="en-US" u="sng" dirty="0"/>
            </a:br>
            <a:r>
              <a:rPr lang="en-US" u="sng" dirty="0" smtClean="0"/>
              <a:t/>
            </a:r>
            <a:br>
              <a:rPr lang="en-US" u="sng" dirty="0" smtClean="0"/>
            </a:br>
            <a:endParaRPr lang="en-US" u="sng" dirty="0"/>
          </a:p>
        </p:txBody>
      </p:sp>
      <p:sp>
        <p:nvSpPr>
          <p:cNvPr id="11" name="Content Placeholder 10"/>
          <p:cNvSpPr>
            <a:spLocks noGrp="1"/>
          </p:cNvSpPr>
          <p:nvPr>
            <p:ph idx="1"/>
          </p:nvPr>
        </p:nvSpPr>
        <p:spPr>
          <a:xfrm>
            <a:off x="684212" y="685800"/>
            <a:ext cx="8534400" cy="6064135"/>
          </a:xfrm>
        </p:spPr>
        <p:txBody>
          <a:bodyPr>
            <a:normAutofit/>
          </a:bodyPr>
          <a:lstStyle/>
          <a:p>
            <a:r>
              <a:rPr lang="en-US" sz="3600" dirty="0" smtClean="0"/>
              <a:t>House of Representatives </a:t>
            </a:r>
          </a:p>
          <a:p>
            <a:pPr>
              <a:buFont typeface="Arial" panose="020B0604020202020204" pitchFamily="34" charset="0"/>
              <a:buChar char="•"/>
            </a:pPr>
            <a:r>
              <a:rPr lang="en-US" sz="2400" dirty="0" smtClean="0"/>
              <a:t>Number of Representatives in your state depends on the state’s population </a:t>
            </a:r>
          </a:p>
          <a:p>
            <a:pPr>
              <a:buFont typeface="Arial" panose="020B0604020202020204" pitchFamily="34" charset="0"/>
              <a:buChar char="•"/>
            </a:pPr>
            <a:r>
              <a:rPr lang="en-US" sz="2400" dirty="0" smtClean="0"/>
              <a:t>Every state has at least 1 representative </a:t>
            </a:r>
          </a:p>
          <a:p>
            <a:pPr>
              <a:buFont typeface="Arial" panose="020B0604020202020204" pitchFamily="34" charset="0"/>
              <a:buChar char="•"/>
            </a:pPr>
            <a:r>
              <a:rPr lang="en-US" sz="2400" dirty="0" smtClean="0"/>
              <a:t>Serve 2 year terms </a:t>
            </a:r>
          </a:p>
          <a:p>
            <a:pPr>
              <a:buFont typeface="Arial" panose="020B0604020202020204" pitchFamily="34" charset="0"/>
              <a:buChar char="•"/>
            </a:pPr>
            <a:r>
              <a:rPr lang="en-US" sz="2400" dirty="0" smtClean="0"/>
              <a:t>Can be elected UNLIMITED times </a:t>
            </a:r>
          </a:p>
          <a:p>
            <a:pPr>
              <a:buFont typeface="Arial" panose="020B0604020202020204" pitchFamily="34" charset="0"/>
              <a:buChar char="•"/>
            </a:pPr>
            <a:r>
              <a:rPr lang="en-US" sz="2400" dirty="0" smtClean="0"/>
              <a:t>Are directly elected by </a:t>
            </a:r>
            <a:r>
              <a:rPr lang="en-US" sz="2400" dirty="0" err="1" smtClean="0"/>
              <a:t>thepeople</a:t>
            </a:r>
            <a:r>
              <a:rPr lang="en-US" sz="2400" dirty="0" smtClean="0"/>
              <a:t> </a:t>
            </a:r>
          </a:p>
          <a:p>
            <a:pPr>
              <a:buFont typeface="Arial" panose="020B0604020202020204" pitchFamily="34" charset="0"/>
              <a:buChar char="•"/>
            </a:pPr>
            <a:endParaRPr lang="en-US" sz="2400" dirty="0" smtClean="0"/>
          </a:p>
          <a:p>
            <a:pPr>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2688117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r>
              <a:rPr lang="en-US" sz="3600" dirty="0" smtClean="0"/>
              <a:t>In order to be a Representative you must:</a:t>
            </a:r>
          </a:p>
          <a:p>
            <a:pPr>
              <a:buFont typeface="Arial" panose="020B0604020202020204" pitchFamily="34" charset="0"/>
              <a:buChar char="•"/>
            </a:pPr>
            <a:r>
              <a:rPr lang="en-US" sz="3600" dirty="0" smtClean="0"/>
              <a:t>Be 25 years old </a:t>
            </a:r>
          </a:p>
          <a:p>
            <a:pPr>
              <a:buFont typeface="Arial" panose="020B0604020202020204" pitchFamily="34" charset="0"/>
              <a:buChar char="•"/>
            </a:pPr>
            <a:r>
              <a:rPr lang="en-US" sz="3600" dirty="0" smtClean="0"/>
              <a:t>Be a U.S. citizen for 7 years </a:t>
            </a:r>
          </a:p>
          <a:p>
            <a:pPr>
              <a:buFont typeface="Arial" panose="020B0604020202020204" pitchFamily="34" charset="0"/>
              <a:buChar char="•"/>
            </a:pPr>
            <a:r>
              <a:rPr lang="en-US" sz="3600" dirty="0" smtClean="0"/>
              <a:t>Live in the state that you are representing </a:t>
            </a:r>
          </a:p>
        </p:txBody>
      </p:sp>
    </p:spTree>
    <p:extLst>
      <p:ext uri="{BB962C8B-B14F-4D97-AF65-F5344CB8AC3E}">
        <p14:creationId xmlns:p14="http://schemas.microsoft.com/office/powerpoint/2010/main" val="3692753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426" y="9216941"/>
            <a:ext cx="11729725" cy="2438398"/>
          </a:xfrm>
        </p:spPr>
        <p:txBody>
          <a:bodyPr/>
          <a:lstStyle/>
          <a:p>
            <a:endParaRPr lang="en-US" dirty="0"/>
          </a:p>
        </p:txBody>
      </p:sp>
      <p:sp>
        <p:nvSpPr>
          <p:cNvPr id="3" name="Content Placeholder 2"/>
          <p:cNvSpPr>
            <a:spLocks noGrp="1"/>
          </p:cNvSpPr>
          <p:nvPr>
            <p:ph idx="1"/>
          </p:nvPr>
        </p:nvSpPr>
        <p:spPr/>
        <p:txBody>
          <a:bodyPr>
            <a:normAutofit/>
          </a:bodyPr>
          <a:lstStyle/>
          <a:p>
            <a:r>
              <a:rPr lang="en-US" sz="4000" dirty="0" smtClean="0"/>
              <a:t>Leader of the House:</a:t>
            </a:r>
          </a:p>
          <a:p>
            <a:r>
              <a:rPr lang="en-US" i="1" dirty="0" smtClean="0"/>
              <a:t>The Speaker of the House – Paul Ryan</a:t>
            </a:r>
          </a:p>
          <a:p>
            <a:endParaRPr lang="en-US" i="1" dirty="0"/>
          </a:p>
          <a:p>
            <a:pPr marL="0" indent="0">
              <a:buNone/>
            </a:pPr>
            <a:endParaRPr lang="en-US" i="1" dirty="0" smtClean="0"/>
          </a:p>
          <a:p>
            <a:r>
              <a:rPr lang="en-US" sz="2400" b="1" dirty="0" smtClean="0"/>
              <a:t>Powers of the House of Reps:</a:t>
            </a:r>
          </a:p>
          <a:p>
            <a:r>
              <a:rPr lang="en-US" i="1" dirty="0" smtClean="0"/>
              <a:t>1. All money (tax) bills must start in the House.</a:t>
            </a:r>
          </a:p>
          <a:p>
            <a:r>
              <a:rPr lang="en-US" i="1" dirty="0" smtClean="0"/>
              <a:t>2. Impeaches government officials (accuses them of doing something wrong) </a:t>
            </a:r>
            <a:endParaRPr lang="en-US" i="1" dirty="0"/>
          </a:p>
        </p:txBody>
      </p:sp>
      <p:pic>
        <p:nvPicPr>
          <p:cNvPr id="1026" name="Picture 2" descr="https://farm9.staticflickr.com/8104/8568414365_3b41b87334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284" y="565265"/>
            <a:ext cx="3285894" cy="274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99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2042</TotalTime>
  <Words>1079</Words>
  <Application>Microsoft Office PowerPoint</Application>
  <PresentationFormat>Widescreen</PresentationFormat>
  <Paragraphs>151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Montserrat</vt:lpstr>
      <vt:lpstr>Trebuchet MS</vt:lpstr>
      <vt:lpstr>Wingdings 3</vt:lpstr>
      <vt:lpstr>Facet</vt:lpstr>
      <vt:lpstr>The U.S. Constitution </vt:lpstr>
      <vt:lpstr>3 Branches of Government   Legislative       Executive             Judicial  Branch             Branch                 Branch  </vt:lpstr>
      <vt:lpstr>Legislative Branch  (Makes the Laws)            Congress         (535 People)</vt:lpstr>
      <vt:lpstr>Executive Branch  (Enforces the law)   </vt:lpstr>
      <vt:lpstr>Judicial Branch  (Interprets the Laws)    </vt:lpstr>
      <vt:lpstr>Legislative branch  (Makes the Laws)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 bill becomes a law continued……</vt:lpstr>
      <vt:lpstr>How a bill becomes a law continued…….</vt:lpstr>
      <vt:lpstr>PowerPoint Presentation</vt:lpstr>
      <vt:lpstr>EXECUTIVE BRANCH </vt:lpstr>
      <vt:lpstr>The Cabinet of the United States is part of the executive branch of the U.S. government that normally acts as an advisory body to the President of the United States. It is composed of the most senior appointed officers of the executive branch of the U.S. government serving under the President. Among those are the Vice President and the heads of the federal executive departments, all of whom are by federal law (3 U.S.C. § 19) in the line of succession to the Presidency and have duties under the 25th Amendment to the Constitution. Members of the Cabinet (except for the Vice President) serve at the pleasure of the President, who can dismiss them at will for no cause. All federal public officials, including Cabinet members, are also subject to impeachment by the House of Representatives and trial in the Senate for "treason, bribery, and other high crimes and misdemeanors".</vt:lpstr>
      <vt:lpstr>To be President, you must……..</vt:lpstr>
      <vt:lpstr>President’s Powers and Duties </vt:lpstr>
      <vt:lpstr>PowerPoint Presentation</vt:lpstr>
      <vt:lpstr>How Do we elect a president? </vt:lpstr>
      <vt:lpstr>How do we elect a president continued…</vt:lpstr>
      <vt:lpstr>Census</vt:lpstr>
      <vt:lpstr>PowerPoint Presentation</vt:lpstr>
      <vt:lpstr>         The Judicial Branch           (interprets the Laws)  </vt:lpstr>
      <vt:lpstr>The Judicial Branch </vt:lpstr>
      <vt:lpstr>Supreme Court Continued ……..</vt:lpstr>
      <vt:lpstr>Checks and balances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Constitution</dc:title>
  <dc:creator>Rebecca Smith</dc:creator>
  <cp:lastModifiedBy>Rebecca Smith</cp:lastModifiedBy>
  <cp:revision>46</cp:revision>
  <cp:lastPrinted>2018-01-30T14:22:10Z</cp:lastPrinted>
  <dcterms:created xsi:type="dcterms:W3CDTF">2018-01-24T00:17:43Z</dcterms:created>
  <dcterms:modified xsi:type="dcterms:W3CDTF">2018-02-06T15:38:16Z</dcterms:modified>
</cp:coreProperties>
</file>