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p:normalViewPr>
  <p:slideViewPr>
    <p:cSldViewPr snapToGrid="0">
      <p:cViewPr varScale="1">
        <p:scale>
          <a:sx n="90" d="100"/>
          <a:sy n="90" d="100"/>
        </p:scale>
        <p:origin x="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5"/>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5"/>
          </a:xfrm>
          <a:prstGeom prst="rect">
            <a:avLst/>
          </a:prstGeom>
        </p:spPr>
        <p:txBody>
          <a:bodyPr vert="horz" lIns="92492" tIns="46246" rIns="92492" bIns="46246" rtlCol="0"/>
          <a:lstStyle>
            <a:lvl1pPr algn="r">
              <a:defRPr sz="1200"/>
            </a:lvl1pPr>
          </a:lstStyle>
          <a:p>
            <a:fld id="{4FFCBFB1-0C4D-4D09-A232-6F100D1C87BF}" type="datetimeFigureOut">
              <a:rPr lang="en-US" smtClean="0"/>
              <a:t>1/11/2018</a:t>
            </a:fld>
            <a:endParaRPr lang="en-US"/>
          </a:p>
        </p:txBody>
      </p:sp>
      <p:sp>
        <p:nvSpPr>
          <p:cNvPr id="4" name="Footer Placeholder 3"/>
          <p:cNvSpPr>
            <a:spLocks noGrp="1"/>
          </p:cNvSpPr>
          <p:nvPr>
            <p:ph type="ftr" sz="quarter" idx="2"/>
          </p:nvPr>
        </p:nvSpPr>
        <p:spPr>
          <a:xfrm>
            <a:off x="0" y="8829968"/>
            <a:ext cx="2982119" cy="46643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8"/>
            <a:ext cx="2982119" cy="466434"/>
          </a:xfrm>
          <a:prstGeom prst="rect">
            <a:avLst/>
          </a:prstGeom>
        </p:spPr>
        <p:txBody>
          <a:bodyPr vert="horz" lIns="92492" tIns="46246" rIns="92492" bIns="46246" rtlCol="0" anchor="b"/>
          <a:lstStyle>
            <a:lvl1pPr algn="r">
              <a:defRPr sz="1200"/>
            </a:lvl1pPr>
          </a:lstStyle>
          <a:p>
            <a:fld id="{A7D4813B-D2C4-4A12-9878-053729947FF2}" type="slidenum">
              <a:rPr lang="en-US" smtClean="0"/>
              <a:t>‹#›</a:t>
            </a:fld>
            <a:endParaRPr lang="en-US"/>
          </a:p>
        </p:txBody>
      </p:sp>
    </p:spTree>
    <p:extLst>
      <p:ext uri="{BB962C8B-B14F-4D97-AF65-F5344CB8AC3E}">
        <p14:creationId xmlns:p14="http://schemas.microsoft.com/office/powerpoint/2010/main" val="29304131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1/11/2018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1/11/2018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1/11/2018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Cell in action </a:t>
            </a:r>
            <a:endParaRPr lang="en-US" dirty="0"/>
          </a:p>
        </p:txBody>
      </p:sp>
      <p:sp>
        <p:nvSpPr>
          <p:cNvPr id="3" name="Subtitle 2"/>
          <p:cNvSpPr>
            <a:spLocks noGrp="1"/>
          </p:cNvSpPr>
          <p:nvPr>
            <p:ph type="subTitle" idx="1"/>
          </p:nvPr>
        </p:nvSpPr>
        <p:spPr/>
        <p:txBody>
          <a:bodyPr/>
          <a:lstStyle/>
          <a:p>
            <a:r>
              <a:rPr lang="en-US" dirty="0" smtClean="0"/>
              <a:t>Diffusion, Osmosis, Transport, Endocytosis and Exocytosis </a:t>
            </a:r>
            <a:endParaRPr lang="en-US" dirty="0"/>
          </a:p>
        </p:txBody>
      </p:sp>
    </p:spTree>
    <p:extLst>
      <p:ext uri="{BB962C8B-B14F-4D97-AF65-F5344CB8AC3E}">
        <p14:creationId xmlns:p14="http://schemas.microsoft.com/office/powerpoint/2010/main" val="2896867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Stop and start our egg experiment </a:t>
            </a:r>
            <a:br>
              <a:rPr lang="en-US" dirty="0" smtClean="0"/>
            </a:br>
            <a:endParaRPr lang="en-US" dirty="0"/>
          </a:p>
        </p:txBody>
      </p:sp>
      <p:sp>
        <p:nvSpPr>
          <p:cNvPr id="3" name="Content Placeholder 2"/>
          <p:cNvSpPr>
            <a:spLocks noGrp="1"/>
          </p:cNvSpPr>
          <p:nvPr>
            <p:ph idx="1"/>
          </p:nvPr>
        </p:nvSpPr>
        <p:spPr/>
        <p:txBody>
          <a:bodyPr/>
          <a:lstStyle/>
          <a:p>
            <a:r>
              <a:rPr lang="en-US" dirty="0" smtClean="0"/>
              <a:t>To demonstrate what diffusion and osmosis are we will be conducting a whole class lab. </a:t>
            </a:r>
          </a:p>
          <a:p>
            <a:r>
              <a:rPr lang="en-US" dirty="0" smtClean="0"/>
              <a:t>In the first part of the lab we will be placing 2 eggs (raw eggs) into vinegar. </a:t>
            </a:r>
          </a:p>
          <a:p>
            <a:r>
              <a:rPr lang="en-US" dirty="0" smtClean="0"/>
              <a:t>What do you suppose will happen? </a:t>
            </a:r>
          </a:p>
          <a:p>
            <a:r>
              <a:rPr lang="en-US" dirty="0" smtClean="0"/>
              <a:t>When we expose the VERY FRAGILE semipermeable membrane of the egg we will then conduct this experiment further into investigating how the semipermeable membrane allows different solutions to pass through it. (osmosis) </a:t>
            </a:r>
          </a:p>
          <a:p>
            <a:r>
              <a:rPr lang="en-US" dirty="0" smtClean="0"/>
              <a:t>We will watch what solutions move into or out of the egg which will explain if the solution is hypertonic or hypotonic ----we’re getting there, not to worry  </a:t>
            </a:r>
            <a:endParaRPr lang="en-US" dirty="0"/>
          </a:p>
        </p:txBody>
      </p:sp>
    </p:spTree>
    <p:extLst>
      <p:ext uri="{BB962C8B-B14F-4D97-AF65-F5344CB8AC3E}">
        <p14:creationId xmlns:p14="http://schemas.microsoft.com/office/powerpoint/2010/main" val="18842855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Cell and Osmosis </a:t>
            </a:r>
            <a:br>
              <a:rPr lang="en-US" dirty="0" smtClean="0"/>
            </a:br>
            <a:endParaRPr lang="en-US" dirty="0"/>
          </a:p>
        </p:txBody>
      </p:sp>
      <p:sp>
        <p:nvSpPr>
          <p:cNvPr id="3" name="Content Placeholder 2"/>
          <p:cNvSpPr>
            <a:spLocks noGrp="1"/>
          </p:cNvSpPr>
          <p:nvPr>
            <p:ph idx="1"/>
          </p:nvPr>
        </p:nvSpPr>
        <p:spPr/>
        <p:txBody>
          <a:bodyPr/>
          <a:lstStyle/>
          <a:p>
            <a:r>
              <a:rPr lang="en-US" dirty="0" smtClean="0"/>
              <a:t>Osmosis is vital to the cells functions </a:t>
            </a:r>
          </a:p>
          <a:p>
            <a:r>
              <a:rPr lang="en-US" dirty="0" smtClean="0"/>
              <a:t>Red blood cells are surrounded by plasma </a:t>
            </a:r>
          </a:p>
          <a:p>
            <a:r>
              <a:rPr lang="en-US" b="1" dirty="0" smtClean="0"/>
              <a:t>Plasma</a:t>
            </a:r>
            <a:r>
              <a:rPr lang="en-US" dirty="0" smtClean="0"/>
              <a:t> is made up of water, salts and sugar </a:t>
            </a:r>
          </a:p>
          <a:p>
            <a:r>
              <a:rPr lang="en-US" dirty="0" smtClean="0"/>
              <a:t>The concentration of these particles is kept in balance by osmosis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152141"/>
            <a:ext cx="10327759" cy="2066544"/>
          </a:xfrm>
          <a:prstGeom prst="rect">
            <a:avLst/>
          </a:prstGeom>
        </p:spPr>
      </p:pic>
    </p:spTree>
    <p:extLst>
      <p:ext uri="{BB962C8B-B14F-4D97-AF65-F5344CB8AC3E}">
        <p14:creationId xmlns:p14="http://schemas.microsoft.com/office/powerpoint/2010/main" val="1293017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Everything is in balance</a:t>
            </a:r>
            <a:br>
              <a:rPr lang="en-US" dirty="0" smtClean="0"/>
            </a:br>
            <a:r>
              <a:rPr lang="en-US" dirty="0" smtClean="0"/>
              <a:t>Dynamic Equilibrium  </a:t>
            </a:r>
            <a:endParaRPr lang="en-US" dirty="0"/>
          </a:p>
        </p:txBody>
      </p:sp>
      <p:sp>
        <p:nvSpPr>
          <p:cNvPr id="3" name="Content Placeholder 2"/>
          <p:cNvSpPr>
            <a:spLocks noGrp="1"/>
          </p:cNvSpPr>
          <p:nvPr>
            <p:ph idx="1"/>
          </p:nvPr>
        </p:nvSpPr>
        <p:spPr/>
        <p:txBody>
          <a:bodyPr/>
          <a:lstStyle/>
          <a:p>
            <a:r>
              <a:rPr lang="en-US" dirty="0" smtClean="0"/>
              <a:t>When all is well and everything is in balance this is called Isotonic </a:t>
            </a:r>
          </a:p>
          <a:p>
            <a:r>
              <a:rPr lang="en-US" dirty="0" smtClean="0"/>
              <a:t>Isotonic means when solutes in the solution = solutes in the cell and water molecules move </a:t>
            </a:r>
            <a:r>
              <a:rPr lang="en-US" b="1" dirty="0" smtClean="0"/>
              <a:t>EQUALLY</a:t>
            </a:r>
            <a:r>
              <a:rPr lang="en-US" dirty="0" smtClean="0"/>
              <a:t> – Everything is well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1572" y="3545294"/>
            <a:ext cx="7017487" cy="2914650"/>
          </a:xfrm>
          <a:prstGeom prst="rect">
            <a:avLst/>
          </a:prstGeom>
        </p:spPr>
      </p:pic>
    </p:spTree>
    <p:extLst>
      <p:ext uri="{BB962C8B-B14F-4D97-AF65-F5344CB8AC3E}">
        <p14:creationId xmlns:p14="http://schemas.microsoft.com/office/powerpoint/2010/main" val="140619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Hypotonic </a:t>
            </a:r>
            <a:endParaRPr lang="en-US" dirty="0"/>
          </a:p>
        </p:txBody>
      </p:sp>
      <p:sp>
        <p:nvSpPr>
          <p:cNvPr id="3" name="Content Placeholder 2"/>
          <p:cNvSpPr>
            <a:spLocks noGrp="1"/>
          </p:cNvSpPr>
          <p:nvPr>
            <p:ph idx="1"/>
          </p:nvPr>
        </p:nvSpPr>
        <p:spPr/>
        <p:txBody>
          <a:bodyPr/>
          <a:lstStyle/>
          <a:p>
            <a:pPr marL="0" indent="0">
              <a:buNone/>
            </a:pPr>
            <a:r>
              <a:rPr lang="en-US" dirty="0" smtClean="0"/>
              <a:t>What would happen if red blood cells were in pure water??? </a:t>
            </a:r>
          </a:p>
          <a:p>
            <a:pPr marL="0" indent="0">
              <a:buNone/>
            </a:pPr>
            <a:r>
              <a:rPr lang="en-US" dirty="0" smtClean="0"/>
              <a:t>Well…… when solutes in the solution less than solutes in the cell…. The cell will burst!!! The water will rush INTO the cell to equalize the concentrations. The cell will inflate and eventually burst. Example: Fresh water is a hypotonic solution for salt water fish…why??? </a:t>
            </a:r>
          </a:p>
          <a:p>
            <a:pPr marL="0" indent="0">
              <a:buNone/>
            </a:pPr>
            <a:r>
              <a:rPr lang="en-US" dirty="0" smtClean="0"/>
              <a:t>Their gills have a much higher salt </a:t>
            </a:r>
          </a:p>
          <a:p>
            <a:pPr marL="0" indent="0">
              <a:buNone/>
            </a:pPr>
            <a:r>
              <a:rPr lang="en-US" dirty="0" smtClean="0"/>
              <a:t>concentration than the fresh water </a:t>
            </a:r>
          </a:p>
          <a:p>
            <a:pPr marL="0" indent="0">
              <a:buNone/>
            </a:pPr>
            <a:r>
              <a:rPr lang="en-US" dirty="0" smtClean="0"/>
              <a:t>which causes water to rush into them. </a:t>
            </a:r>
          </a:p>
          <a:p>
            <a:pPr marL="0" indent="0">
              <a:buNone/>
            </a:pPr>
            <a:r>
              <a:rPr lang="en-US" dirty="0" smtClean="0"/>
              <a:t>This will cause the cells to burst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2958" y="3704129"/>
            <a:ext cx="4572000" cy="2828925"/>
          </a:xfrm>
          <a:prstGeom prst="rect">
            <a:avLst/>
          </a:prstGeom>
        </p:spPr>
      </p:pic>
    </p:spTree>
    <p:extLst>
      <p:ext uri="{BB962C8B-B14F-4D97-AF65-F5344CB8AC3E}">
        <p14:creationId xmlns:p14="http://schemas.microsoft.com/office/powerpoint/2010/main" val="4257498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Hypertonic </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7758" y="3641891"/>
            <a:ext cx="5844363" cy="2914650"/>
          </a:xfrm>
        </p:spPr>
      </p:pic>
      <p:sp>
        <p:nvSpPr>
          <p:cNvPr id="5" name="TextBox 4"/>
          <p:cNvSpPr txBox="1"/>
          <p:nvPr/>
        </p:nvSpPr>
        <p:spPr>
          <a:xfrm>
            <a:off x="517452" y="1594883"/>
            <a:ext cx="10022958" cy="2308324"/>
          </a:xfrm>
          <a:prstGeom prst="rect">
            <a:avLst/>
          </a:prstGeom>
          <a:noFill/>
        </p:spPr>
        <p:txBody>
          <a:bodyPr wrap="square" rtlCol="0">
            <a:spAutoFit/>
          </a:bodyPr>
          <a:lstStyle/>
          <a:p>
            <a:r>
              <a:rPr lang="en-US" dirty="0" smtClean="0"/>
              <a:t>Hypertonic happens when solutes in have a higher concentration than that of the solutes in the cell. The water inside the cell will rush out to equalize the concentrations. </a:t>
            </a:r>
            <a:endParaRPr lang="en-US" dirty="0"/>
          </a:p>
          <a:p>
            <a:endParaRPr lang="en-US" dirty="0" smtClean="0"/>
          </a:p>
          <a:p>
            <a:r>
              <a:rPr lang="en-US" dirty="0" smtClean="0"/>
              <a:t>This would happen when red blood cells are put into a salty solution. </a:t>
            </a:r>
          </a:p>
          <a:p>
            <a:endParaRPr lang="en-US" dirty="0" smtClean="0"/>
          </a:p>
          <a:p>
            <a:r>
              <a:rPr lang="en-US" dirty="0" smtClean="0"/>
              <a:t>Ever wonder why after a good ham dinner or sometimes eating at an Italian restaurant you are SOOOOO thirsty afterwards………This is why… the concentration of salt was too high </a:t>
            </a:r>
            <a:endParaRPr lang="en-US" dirty="0"/>
          </a:p>
        </p:txBody>
      </p:sp>
    </p:spTree>
    <p:extLst>
      <p:ext uri="{BB962C8B-B14F-4D97-AF65-F5344CB8AC3E}">
        <p14:creationId xmlns:p14="http://schemas.microsoft.com/office/powerpoint/2010/main" val="4065440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Osmosis also occurs in plants </a:t>
            </a:r>
            <a:br>
              <a:rPr lang="en-US" dirty="0" smtClean="0"/>
            </a:br>
            <a:endParaRPr lang="en-US" dirty="0"/>
          </a:p>
        </p:txBody>
      </p:sp>
      <p:sp>
        <p:nvSpPr>
          <p:cNvPr id="3" name="Content Placeholder 2"/>
          <p:cNvSpPr>
            <a:spLocks noGrp="1"/>
          </p:cNvSpPr>
          <p:nvPr>
            <p:ph idx="1"/>
          </p:nvPr>
        </p:nvSpPr>
        <p:spPr/>
        <p:txBody>
          <a:bodyPr/>
          <a:lstStyle/>
          <a:p>
            <a:r>
              <a:rPr lang="en-US" dirty="0" smtClean="0"/>
              <a:t>What happens when a wilted plant is watered??? </a:t>
            </a:r>
            <a:endParaRPr lang="en-US" dirty="0"/>
          </a:p>
          <a:p>
            <a:r>
              <a:rPr lang="en-US" dirty="0" smtClean="0"/>
              <a:t>Osmosis makes the plant firm again. </a:t>
            </a:r>
          </a:p>
          <a:p>
            <a:r>
              <a:rPr lang="en-US" dirty="0" err="1" smtClean="0"/>
              <a:t>Soooooo</a:t>
            </a:r>
            <a:r>
              <a:rPr lang="en-US" dirty="0" smtClean="0"/>
              <a:t> with that being said…. Time to think???? What happens to plants that come into contact with a salt truck plowing the street???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5367" y="4295332"/>
            <a:ext cx="6967870" cy="1428750"/>
          </a:xfrm>
          <a:prstGeom prst="rect">
            <a:avLst/>
          </a:prstGeom>
        </p:spPr>
      </p:pic>
    </p:spTree>
    <p:extLst>
      <p:ext uri="{BB962C8B-B14F-4D97-AF65-F5344CB8AC3E}">
        <p14:creationId xmlns:p14="http://schemas.microsoft.com/office/powerpoint/2010/main" val="1915436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sense of it all – predictions with the egg???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6530" y="2902706"/>
            <a:ext cx="9016409" cy="3104139"/>
          </a:xfrm>
        </p:spPr>
      </p:pic>
    </p:spTree>
    <p:extLst>
      <p:ext uri="{BB962C8B-B14F-4D97-AF65-F5344CB8AC3E}">
        <p14:creationId xmlns:p14="http://schemas.microsoft.com/office/powerpoint/2010/main" val="886797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Particles </a:t>
            </a:r>
            <a:br>
              <a:rPr lang="en-US" dirty="0" smtClean="0"/>
            </a:br>
            <a:endParaRPr lang="en-US" dirty="0"/>
          </a:p>
        </p:txBody>
      </p:sp>
      <p:sp>
        <p:nvSpPr>
          <p:cNvPr id="7" name="Text Placeholder 6"/>
          <p:cNvSpPr>
            <a:spLocks noGrp="1"/>
          </p:cNvSpPr>
          <p:nvPr>
            <p:ph type="body" idx="1"/>
          </p:nvPr>
        </p:nvSpPr>
        <p:spPr>
          <a:xfrm>
            <a:off x="545814" y="113997"/>
            <a:ext cx="5079991" cy="823912"/>
          </a:xfrm>
        </p:spPr>
        <p:txBody>
          <a:bodyPr/>
          <a:lstStyle/>
          <a:p>
            <a:endParaRPr lang="en-US" dirty="0"/>
          </a:p>
        </p:txBody>
      </p:sp>
      <p:sp>
        <p:nvSpPr>
          <p:cNvPr id="5" name="Content Placeholder 4"/>
          <p:cNvSpPr>
            <a:spLocks noGrp="1"/>
          </p:cNvSpPr>
          <p:nvPr>
            <p:ph sz="half" idx="2"/>
          </p:nvPr>
        </p:nvSpPr>
        <p:spPr>
          <a:xfrm>
            <a:off x="685800" y="1346792"/>
            <a:ext cx="5311775" cy="4871894"/>
          </a:xfrm>
        </p:spPr>
        <p:txBody>
          <a:bodyPr>
            <a:noAutofit/>
          </a:bodyPr>
          <a:lstStyle/>
          <a:p>
            <a:r>
              <a:rPr lang="en-US" sz="2000" dirty="0" smtClean="0"/>
              <a:t>Small particles such as sugar cross the cell membrane through passageways called channels</a:t>
            </a:r>
          </a:p>
          <a:p>
            <a:r>
              <a:rPr lang="en-US" sz="2000" dirty="0" smtClean="0"/>
              <a:t>The channels are made up of proteins in the cell membrane </a:t>
            </a:r>
          </a:p>
          <a:p>
            <a:r>
              <a:rPr lang="en-US" sz="2000" dirty="0" smtClean="0"/>
              <a:t>The movement is done through either passive or active transport</a:t>
            </a:r>
          </a:p>
          <a:p>
            <a:r>
              <a:rPr lang="en-US" sz="2000" dirty="0" smtClean="0"/>
              <a:t>Let’s think of what the word passive means? Do you suppose it requires energy??? </a:t>
            </a:r>
          </a:p>
          <a:p>
            <a:r>
              <a:rPr lang="en-US" sz="2000" dirty="0" smtClean="0">
                <a:solidFill>
                  <a:srgbClr val="FF0000"/>
                </a:solidFill>
              </a:rPr>
              <a:t>Passive transport </a:t>
            </a:r>
            <a:r>
              <a:rPr lang="en-US" sz="2000" dirty="0" smtClean="0"/>
              <a:t>– It is the movement of particles across the cell membrane </a:t>
            </a:r>
            <a:r>
              <a:rPr lang="en-US" sz="2000" b="1" dirty="0" smtClean="0"/>
              <a:t>WITHOUT</a:t>
            </a:r>
            <a:r>
              <a:rPr lang="en-US" sz="2000" dirty="0" smtClean="0"/>
              <a:t> the use of energy. During passive transport the particles move from an area of high concentration to an area of low concentration…..SOUND FAMILIAR???   IT SHOULD- This is diffusion and osmosis </a:t>
            </a:r>
          </a:p>
        </p:txBody>
      </p:sp>
      <p:sp>
        <p:nvSpPr>
          <p:cNvPr id="8" name="Text Placeholder 7"/>
          <p:cNvSpPr>
            <a:spLocks noGrp="1"/>
          </p:cNvSpPr>
          <p:nvPr>
            <p:ph type="body" sz="quarter" idx="3"/>
          </p:nvPr>
        </p:nvSpPr>
        <p:spPr/>
        <p:txBody>
          <a:bodyPr/>
          <a:lstStyle/>
          <a:p>
            <a:endParaRPr lang="en-US"/>
          </a:p>
        </p:txBody>
      </p:sp>
      <p:sp>
        <p:nvSpPr>
          <p:cNvPr id="9" name="Content Placeholder 8"/>
          <p:cNvSpPr>
            <a:spLocks noGrp="1"/>
          </p:cNvSpPr>
          <p:nvPr>
            <p:ph sz="quarter" idx="4"/>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239046"/>
            <a:ext cx="5663609" cy="4438199"/>
          </a:xfrm>
          <a:prstGeom prst="rect">
            <a:avLst/>
          </a:prstGeom>
        </p:spPr>
      </p:pic>
    </p:spTree>
    <p:extLst>
      <p:ext uri="{BB962C8B-B14F-4D97-AF65-F5344CB8AC3E}">
        <p14:creationId xmlns:p14="http://schemas.microsoft.com/office/powerpoint/2010/main" val="160902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Transport </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2763" y="2232837"/>
            <a:ext cx="4465673" cy="4167963"/>
          </a:xfrm>
        </p:spPr>
      </p:pic>
      <p:sp>
        <p:nvSpPr>
          <p:cNvPr id="6" name="Content Placeholder 5"/>
          <p:cNvSpPr>
            <a:spLocks noGrp="1"/>
          </p:cNvSpPr>
          <p:nvPr>
            <p:ph sz="quarter" idx="4"/>
          </p:nvPr>
        </p:nvSpPr>
        <p:spPr>
          <a:xfrm>
            <a:off x="6115493" y="2324986"/>
            <a:ext cx="5334000" cy="4354443"/>
          </a:xfrm>
        </p:spPr>
        <p:txBody>
          <a:bodyPr/>
          <a:lstStyle/>
          <a:p>
            <a:r>
              <a:rPr lang="en-US" dirty="0" smtClean="0"/>
              <a:t>Let’s think about when you’re active…. It requires energy right?? </a:t>
            </a:r>
          </a:p>
          <a:p>
            <a:r>
              <a:rPr lang="en-US" dirty="0" smtClean="0"/>
              <a:t>Active transport is the process of transporting particles from an area of LOW concentration to an area of HIGH concentration. THIS TAKES ENERGY!! This goes against the gradient </a:t>
            </a:r>
          </a:p>
          <a:p>
            <a:r>
              <a:rPr lang="en-US" dirty="0" smtClean="0"/>
              <a:t>This happens in endocytosis and exocytosis…. Don’t worry we are getting there </a:t>
            </a:r>
          </a:p>
        </p:txBody>
      </p:sp>
    </p:spTree>
    <p:extLst>
      <p:ext uri="{BB962C8B-B14F-4D97-AF65-F5344CB8AC3E}">
        <p14:creationId xmlns:p14="http://schemas.microsoft.com/office/powerpoint/2010/main" val="1803090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endocytosis ????</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51024" y="2693581"/>
            <a:ext cx="3994657" cy="2927497"/>
          </a:xfrm>
        </p:spPr>
      </p:pic>
      <p:sp>
        <p:nvSpPr>
          <p:cNvPr id="6" name="Content Placeholder 5"/>
          <p:cNvSpPr>
            <a:spLocks noGrp="1"/>
          </p:cNvSpPr>
          <p:nvPr>
            <p:ph sz="quarter" idx="4"/>
          </p:nvPr>
        </p:nvSpPr>
        <p:spPr>
          <a:xfrm>
            <a:off x="6172200" y="2169042"/>
            <a:ext cx="5334000" cy="4049643"/>
          </a:xfrm>
        </p:spPr>
        <p:txBody>
          <a:bodyPr>
            <a:normAutofit fontScale="92500"/>
          </a:bodyPr>
          <a:lstStyle/>
          <a:p>
            <a:r>
              <a:rPr lang="en-US" dirty="0" smtClean="0"/>
              <a:t>Endocytosis is ACTIVE TRANSPORT where a cell surrounds a large particle such as protein, and encloses the particle into the cell. </a:t>
            </a:r>
          </a:p>
          <a:p>
            <a:r>
              <a:rPr lang="en-US" dirty="0" smtClean="0"/>
              <a:t>Easy way to remember – ENDO= ENTER </a:t>
            </a:r>
          </a:p>
          <a:p>
            <a:r>
              <a:rPr lang="en-US" dirty="0" smtClean="0"/>
              <a:t>Step1- The cell comes into contact </a:t>
            </a:r>
          </a:p>
          <a:p>
            <a:r>
              <a:rPr lang="en-US" dirty="0" smtClean="0"/>
              <a:t>Step 2- The cell membrane begins to wrap around the particle </a:t>
            </a:r>
          </a:p>
          <a:p>
            <a:r>
              <a:rPr lang="en-US" dirty="0" smtClean="0"/>
              <a:t>Step 3 – Once the particle is completely surrounded, a vesicle pinches off </a:t>
            </a:r>
          </a:p>
          <a:p>
            <a:r>
              <a:rPr lang="en-US" dirty="0" smtClean="0"/>
              <a:t>Step 4 – it is completely  within the cell </a:t>
            </a:r>
            <a:endParaRPr lang="en-US" dirty="0"/>
          </a:p>
        </p:txBody>
      </p:sp>
    </p:spTree>
    <p:extLst>
      <p:ext uri="{BB962C8B-B14F-4D97-AF65-F5344CB8AC3E}">
        <p14:creationId xmlns:p14="http://schemas.microsoft.com/office/powerpoint/2010/main" val="1520415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Organisms MUST: </a:t>
            </a:r>
            <a:br>
              <a:rPr lang="en-US" dirty="0" smtClean="0"/>
            </a:br>
            <a:endParaRPr lang="en-US" dirty="0"/>
          </a:p>
        </p:txBody>
      </p:sp>
      <p:sp>
        <p:nvSpPr>
          <p:cNvPr id="3" name="Content Placeholder 2"/>
          <p:cNvSpPr>
            <a:spLocks noGrp="1"/>
          </p:cNvSpPr>
          <p:nvPr>
            <p:ph idx="1"/>
          </p:nvPr>
        </p:nvSpPr>
        <p:spPr/>
        <p:txBody>
          <a:bodyPr/>
          <a:lstStyle/>
          <a:p>
            <a:r>
              <a:rPr lang="en-US" sz="5400" dirty="0" smtClean="0"/>
              <a:t>Be able to obtain energy</a:t>
            </a:r>
          </a:p>
          <a:p>
            <a:r>
              <a:rPr lang="en-US" sz="5400" dirty="0" smtClean="0"/>
              <a:t>Obtain raw materials </a:t>
            </a:r>
          </a:p>
          <a:p>
            <a:r>
              <a:rPr lang="en-US" sz="5400" dirty="0" smtClean="0"/>
              <a:t>Get rid of waste </a:t>
            </a:r>
          </a:p>
          <a:p>
            <a:endParaRPr lang="en-US" dirty="0"/>
          </a:p>
        </p:txBody>
      </p:sp>
    </p:spTree>
    <p:extLst>
      <p:ext uri="{BB962C8B-B14F-4D97-AF65-F5344CB8AC3E}">
        <p14:creationId xmlns:p14="http://schemas.microsoft.com/office/powerpoint/2010/main" val="6015547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Exocytosis???? </a:t>
            </a:r>
            <a:endParaRPr lang="en-US" dirty="0"/>
          </a:p>
        </p:txBody>
      </p:sp>
      <p:sp>
        <p:nvSpPr>
          <p:cNvPr id="6" name="Content Placeholder 5"/>
          <p:cNvSpPr>
            <a:spLocks noGrp="1"/>
          </p:cNvSpPr>
          <p:nvPr>
            <p:ph sz="quarter" idx="4"/>
          </p:nvPr>
        </p:nvSpPr>
        <p:spPr>
          <a:xfrm>
            <a:off x="6172200" y="1821712"/>
            <a:ext cx="5334000" cy="4396973"/>
          </a:xfrm>
        </p:spPr>
        <p:txBody>
          <a:bodyPr>
            <a:normAutofit fontScale="92500" lnSpcReduction="10000"/>
          </a:bodyPr>
          <a:lstStyle/>
          <a:p>
            <a:r>
              <a:rPr lang="en-US" dirty="0" smtClean="0"/>
              <a:t>This is a process that uses ACTIVE TRANSPORT when large particles LEAVE the cell such as waste. </a:t>
            </a:r>
          </a:p>
          <a:p>
            <a:r>
              <a:rPr lang="en-US" dirty="0" smtClean="0"/>
              <a:t>During exocytosis a vesicle forms around a large particle within the cell. The vesicle carries the particle to the cell membrane and releases the particle outside of the cell. </a:t>
            </a:r>
          </a:p>
          <a:p>
            <a:r>
              <a:rPr lang="en-US" dirty="0" smtClean="0"/>
              <a:t>REMEMBER- EXO- EXIT! Remember your Fed Ex trucks in cell city? </a:t>
            </a:r>
          </a:p>
          <a:p>
            <a:r>
              <a:rPr lang="en-US" dirty="0" smtClean="0"/>
              <a:t>Step1- Large particle – packaged up </a:t>
            </a:r>
          </a:p>
          <a:p>
            <a:r>
              <a:rPr lang="en-US" dirty="0" smtClean="0"/>
              <a:t>Step2- vesicle travels to cell membrane </a:t>
            </a:r>
          </a:p>
          <a:p>
            <a:r>
              <a:rPr lang="en-US" dirty="0" smtClean="0"/>
              <a:t>Step3- The cell releases the particle outside of the cell. </a:t>
            </a:r>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84262" y="2424223"/>
            <a:ext cx="4514850" cy="3794462"/>
          </a:xfrm>
        </p:spPr>
      </p:pic>
    </p:spTree>
    <p:extLst>
      <p:ext uri="{BB962C8B-B14F-4D97-AF65-F5344CB8AC3E}">
        <p14:creationId xmlns:p14="http://schemas.microsoft.com/office/powerpoint/2010/main" val="1530199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these functions do? </a:t>
            </a:r>
            <a:endParaRPr lang="en-US" dirty="0"/>
          </a:p>
        </p:txBody>
      </p:sp>
      <p:sp>
        <p:nvSpPr>
          <p:cNvPr id="3" name="Content Placeholder 2"/>
          <p:cNvSpPr>
            <a:spLocks noGrp="1"/>
          </p:cNvSpPr>
          <p:nvPr>
            <p:ph idx="1"/>
          </p:nvPr>
        </p:nvSpPr>
        <p:spPr/>
        <p:txBody>
          <a:bodyPr/>
          <a:lstStyle/>
          <a:p>
            <a:r>
              <a:rPr lang="en-US" dirty="0" smtClean="0"/>
              <a:t>They enable to the cell to remain healthy and divide. </a:t>
            </a:r>
          </a:p>
          <a:p>
            <a:r>
              <a:rPr lang="en-US" dirty="0" smtClean="0"/>
              <a:t>Cell division allows organisms to grow and repair injuries.</a:t>
            </a:r>
          </a:p>
          <a:p>
            <a:r>
              <a:rPr lang="en-US" dirty="0" smtClean="0"/>
              <a:t>The exchange of the material between a cell and its environment takes place in the cell membrane. </a:t>
            </a:r>
          </a:p>
          <a:p>
            <a:r>
              <a:rPr lang="en-US" dirty="0" smtClean="0"/>
              <a:t>To better understand how materials move in and out of the cell you need to know about diffusion. </a:t>
            </a:r>
          </a:p>
        </p:txBody>
      </p:sp>
    </p:spTree>
    <p:extLst>
      <p:ext uri="{BB962C8B-B14F-4D97-AF65-F5344CB8AC3E}">
        <p14:creationId xmlns:p14="http://schemas.microsoft.com/office/powerpoint/2010/main" val="207207318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dirty="0" smtClean="0"/>
              <a:t>Diffusion</a:t>
            </a:r>
            <a:r>
              <a:rPr lang="en-US" dirty="0" smtClean="0"/>
              <a:t> </a:t>
            </a:r>
            <a:br>
              <a:rPr lang="en-US" dirty="0" smtClean="0"/>
            </a:br>
            <a:endParaRPr lang="en-US" dirty="0"/>
          </a:p>
        </p:txBody>
      </p:sp>
      <p:sp>
        <p:nvSpPr>
          <p:cNvPr id="3" name="Content Placeholder 2"/>
          <p:cNvSpPr>
            <a:spLocks noGrp="1"/>
          </p:cNvSpPr>
          <p:nvPr>
            <p:ph idx="1"/>
          </p:nvPr>
        </p:nvSpPr>
        <p:spPr/>
        <p:txBody>
          <a:bodyPr/>
          <a:lstStyle/>
          <a:p>
            <a:r>
              <a:rPr lang="en-US" dirty="0" smtClean="0"/>
              <a:t>Diffusion is the moving of high concentration to low concentration </a:t>
            </a:r>
          </a:p>
          <a:p>
            <a:r>
              <a:rPr lang="en-US" dirty="0" smtClean="0"/>
              <a:t>Cells do NOT need energy for diffusion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469" y="3024077"/>
            <a:ext cx="7825563" cy="3668233"/>
          </a:xfrm>
          <a:prstGeom prst="rect">
            <a:avLst/>
          </a:prstGeom>
        </p:spPr>
      </p:pic>
    </p:spTree>
    <p:extLst>
      <p:ext uri="{BB962C8B-B14F-4D97-AF65-F5344CB8AC3E}">
        <p14:creationId xmlns:p14="http://schemas.microsoft.com/office/powerpoint/2010/main" val="38440524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We’ve all witnessed diffusion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FF0000"/>
                </a:solidFill>
              </a:rPr>
              <a:t>What are some examples of where and how you’ve seen diffusion at work? </a:t>
            </a:r>
          </a:p>
          <a:p>
            <a:r>
              <a:rPr lang="en-US" dirty="0" smtClean="0"/>
              <a:t>You can smell perfume because it diffuses into the air and makes its way into your nose </a:t>
            </a:r>
          </a:p>
          <a:p>
            <a:r>
              <a:rPr lang="en-US" dirty="0" smtClean="0"/>
              <a:t>Stirring sugar in tea will help it diffuse faster </a:t>
            </a:r>
          </a:p>
          <a:p>
            <a:r>
              <a:rPr lang="en-US" dirty="0" smtClean="0"/>
              <a:t>When you cook pasta, the water diffuses into the noodles, making them bigger and moister </a:t>
            </a:r>
          </a:p>
          <a:p>
            <a:r>
              <a:rPr lang="en-US" dirty="0" smtClean="0"/>
              <a:t>A helium balloon will deflate a small amount every day as helium diffuses through the balloon into the air </a:t>
            </a:r>
          </a:p>
          <a:p>
            <a:r>
              <a:rPr lang="en-US" dirty="0" smtClean="0"/>
              <a:t>Leaving a soda bottle open and the carbon dioxide bubble will diffuse leaving the soda flat </a:t>
            </a:r>
          </a:p>
          <a:p>
            <a:r>
              <a:rPr lang="en-US" dirty="0" smtClean="0"/>
              <a:t>Heat is also diffused during heating conduction, such as a mug getting hot when you place a hot liquid into it . </a:t>
            </a:r>
            <a:endParaRPr lang="en-US" dirty="0"/>
          </a:p>
        </p:txBody>
      </p:sp>
    </p:spTree>
    <p:extLst>
      <p:ext uri="{BB962C8B-B14F-4D97-AF65-F5344CB8AC3E}">
        <p14:creationId xmlns:p14="http://schemas.microsoft.com/office/powerpoint/2010/main" val="5623933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Osmosis </a:t>
            </a:r>
            <a:endParaRPr lang="en-US" dirty="0"/>
          </a:p>
        </p:txBody>
      </p:sp>
      <p:sp>
        <p:nvSpPr>
          <p:cNvPr id="3" name="Content Placeholder 2"/>
          <p:cNvSpPr>
            <a:spLocks noGrp="1"/>
          </p:cNvSpPr>
          <p:nvPr>
            <p:ph idx="1"/>
          </p:nvPr>
        </p:nvSpPr>
        <p:spPr/>
        <p:txBody>
          <a:bodyPr/>
          <a:lstStyle/>
          <a:p>
            <a:r>
              <a:rPr lang="en-US" dirty="0" smtClean="0"/>
              <a:t>Osmosis is the diffusion of water through a semi permeable membrane </a:t>
            </a:r>
          </a:p>
          <a:p>
            <a:r>
              <a:rPr lang="en-US" dirty="0" smtClean="0"/>
              <a:t>The cells of organisms are surrounded by and filled with fluids that are made mostly of water </a:t>
            </a:r>
          </a:p>
          <a:p>
            <a:r>
              <a:rPr lang="en-US" dirty="0" smtClean="0"/>
              <a:t>The diffusion of this water through a cell membrane is called osmosis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6166" y="3816497"/>
            <a:ext cx="2150213" cy="2866951"/>
          </a:xfrm>
          <a:prstGeom prst="rect">
            <a:avLst/>
          </a:prstGeom>
        </p:spPr>
      </p:pic>
    </p:spTree>
    <p:extLst>
      <p:ext uri="{BB962C8B-B14F-4D97-AF65-F5344CB8AC3E}">
        <p14:creationId xmlns:p14="http://schemas.microsoft.com/office/powerpoint/2010/main" val="2527927943"/>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Osmosis </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976" y="1966276"/>
            <a:ext cx="7983526" cy="4891724"/>
          </a:xfrm>
        </p:spPr>
      </p:pic>
      <p:sp>
        <p:nvSpPr>
          <p:cNvPr id="5" name="TextBox 4"/>
          <p:cNvSpPr txBox="1"/>
          <p:nvPr/>
        </p:nvSpPr>
        <p:spPr>
          <a:xfrm>
            <a:off x="8640725" y="3165039"/>
            <a:ext cx="2977117" cy="2585323"/>
          </a:xfrm>
          <a:prstGeom prst="rect">
            <a:avLst/>
          </a:prstGeom>
          <a:noFill/>
        </p:spPr>
        <p:txBody>
          <a:bodyPr wrap="square" rtlCol="0">
            <a:spAutoFit/>
          </a:bodyPr>
          <a:lstStyle/>
          <a:p>
            <a:r>
              <a:rPr lang="en-US" dirty="0" smtClean="0"/>
              <a:t>The side that holds only pure water has the higher concentration of water particles </a:t>
            </a:r>
          </a:p>
          <a:p>
            <a:endParaRPr lang="en-US" dirty="0"/>
          </a:p>
          <a:p>
            <a:r>
              <a:rPr lang="en-US" dirty="0" smtClean="0"/>
              <a:t>During osmosis, water particles move to where they are less concentrated </a:t>
            </a:r>
            <a:endParaRPr lang="en-US" dirty="0"/>
          </a:p>
        </p:txBody>
      </p:sp>
    </p:spTree>
    <p:extLst>
      <p:ext uri="{BB962C8B-B14F-4D97-AF65-F5344CB8AC3E}">
        <p14:creationId xmlns:p14="http://schemas.microsoft.com/office/powerpoint/2010/main" val="375002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Diffusion of water </a:t>
            </a:r>
            <a:br>
              <a:rPr lang="en-US" dirty="0" smtClean="0"/>
            </a:br>
            <a:endParaRPr lang="en-US" dirty="0"/>
          </a:p>
        </p:txBody>
      </p:sp>
      <p:sp>
        <p:nvSpPr>
          <p:cNvPr id="3" name="Content Placeholder 2"/>
          <p:cNvSpPr>
            <a:spLocks noGrp="1"/>
          </p:cNvSpPr>
          <p:nvPr>
            <p:ph idx="1"/>
          </p:nvPr>
        </p:nvSpPr>
        <p:spPr/>
        <p:txBody>
          <a:bodyPr/>
          <a:lstStyle/>
          <a:p>
            <a:r>
              <a:rPr lang="en-US" dirty="0" smtClean="0"/>
              <a:t>Water is made up of particles, called </a:t>
            </a:r>
            <a:r>
              <a:rPr lang="en-US" i="1" dirty="0" smtClean="0"/>
              <a:t>molecules</a:t>
            </a:r>
            <a:r>
              <a:rPr lang="en-US" dirty="0" smtClean="0"/>
              <a:t>. </a:t>
            </a:r>
          </a:p>
          <a:p>
            <a:r>
              <a:rPr lang="en-US" dirty="0" smtClean="0"/>
              <a:t>Pure water has the highest concentration of water molecules </a:t>
            </a:r>
          </a:p>
          <a:p>
            <a:r>
              <a:rPr lang="en-US" dirty="0" smtClean="0"/>
              <a:t>When you mix something such as sugar or food dye into water you lower the concentration of water molecules. </a:t>
            </a:r>
          </a:p>
          <a:p>
            <a:r>
              <a:rPr lang="en-US" dirty="0" smtClean="0"/>
              <a:t>SEMIPERMEABLE- means that only certain substances can pass through it. In general oxygen, food and water are allowed to enter; waste products are allowed to exit and harmful substances are kept out! </a:t>
            </a:r>
          </a:p>
          <a:p>
            <a:r>
              <a:rPr lang="en-US" dirty="0" smtClean="0"/>
              <a:t>For example -  it is like a net or a screen door or your skin….. </a:t>
            </a:r>
            <a:endParaRPr lang="en-US" dirty="0"/>
          </a:p>
        </p:txBody>
      </p:sp>
    </p:spTree>
    <p:extLst>
      <p:ext uri="{BB962C8B-B14F-4D97-AF65-F5344CB8AC3E}">
        <p14:creationId xmlns:p14="http://schemas.microsoft.com/office/powerpoint/2010/main" val="36067103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and contrast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8697" y="2218780"/>
            <a:ext cx="9930809" cy="3974603"/>
          </a:xfrm>
        </p:spPr>
      </p:pic>
    </p:spTree>
    <p:extLst>
      <p:ext uri="{BB962C8B-B14F-4D97-AF65-F5344CB8AC3E}">
        <p14:creationId xmlns:p14="http://schemas.microsoft.com/office/powerpoint/2010/main" val="24089227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206</TotalTime>
  <Words>1136</Words>
  <Application>Microsoft Office PowerPoint</Application>
  <PresentationFormat>Widescreen</PresentationFormat>
  <Paragraphs>93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Century Gothic</vt:lpstr>
      <vt:lpstr>Vapor Trail</vt:lpstr>
      <vt:lpstr>The Cell in action </vt:lpstr>
      <vt:lpstr>All Organisms MUST:  </vt:lpstr>
      <vt:lpstr>What do these functions do? </vt:lpstr>
      <vt:lpstr>Diffusion  </vt:lpstr>
      <vt:lpstr>We’ve all witnessed diffusion  </vt:lpstr>
      <vt:lpstr>Osmosis </vt:lpstr>
      <vt:lpstr>Osmosis  </vt:lpstr>
      <vt:lpstr>Diffusion of water  </vt:lpstr>
      <vt:lpstr>Compare and contrast </vt:lpstr>
      <vt:lpstr>Stop and start our egg experiment  </vt:lpstr>
      <vt:lpstr>The Cell and Osmosis  </vt:lpstr>
      <vt:lpstr>When Everything is in balance Dynamic Equilibrium  </vt:lpstr>
      <vt:lpstr>Hypotonic </vt:lpstr>
      <vt:lpstr>Hypertonic  </vt:lpstr>
      <vt:lpstr>Osmosis also occurs in plants  </vt:lpstr>
      <vt:lpstr>Making sense of it all – predictions with the egg???</vt:lpstr>
      <vt:lpstr>Moving Particles  </vt:lpstr>
      <vt:lpstr>Active Transport </vt:lpstr>
      <vt:lpstr>What is endocytosis ????</vt:lpstr>
      <vt:lpstr>What is Exocytosis????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Cell in action</dc:title>
  <dc:creator>Rebecca Smith</dc:creator>
  <cp:lastModifiedBy>PC User</cp:lastModifiedBy>
  <cp:revision>22</cp:revision>
  <cp:lastPrinted>2018-01-11T18:45:28Z</cp:lastPrinted>
  <dcterms:created xsi:type="dcterms:W3CDTF">2017-12-29T14:05:49Z</dcterms:created>
  <dcterms:modified xsi:type="dcterms:W3CDTF">2018-01-11T19:10:37Z</dcterms:modified>
</cp:coreProperties>
</file>