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71" r:id="rId8"/>
    <p:sldId id="274" r:id="rId9"/>
    <p:sldId id="264" r:id="rId10"/>
    <p:sldId id="265" r:id="rId11"/>
    <p:sldId id="266" r:id="rId12"/>
    <p:sldId id="267" r:id="rId13"/>
    <p:sldId id="268" r:id="rId14"/>
    <p:sldId id="269" r:id="rId15"/>
    <p:sldId id="270"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E2A2B635-F058-40B4-A1D8-9F07888F45AC}" type="datetimeFigureOut">
              <a:rPr lang="en-US" smtClean="0"/>
              <a:t>8/31/2017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2060067-EF6B-4B3B-BE12-901E807C34B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2A2B635-F058-40B4-A1D8-9F07888F45AC}"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60067-EF6B-4B3B-BE12-901E807C34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2A2B635-F058-40B4-A1D8-9F07888F45AC}"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60067-EF6B-4B3B-BE12-901E807C34B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E2A2B635-F058-40B4-A1D8-9F07888F45AC}" type="datetimeFigureOut">
              <a:rPr lang="en-US" smtClean="0"/>
              <a:t>8/31/2017</a:t>
            </a:fld>
            <a:endParaRPr lang="en-US"/>
          </a:p>
        </p:txBody>
      </p:sp>
      <p:sp>
        <p:nvSpPr>
          <p:cNvPr id="9" name="Slide Number Placeholder 8"/>
          <p:cNvSpPr>
            <a:spLocks noGrp="1"/>
          </p:cNvSpPr>
          <p:nvPr>
            <p:ph type="sldNum" sz="quarter" idx="15"/>
          </p:nvPr>
        </p:nvSpPr>
        <p:spPr/>
        <p:txBody>
          <a:bodyPr rtlCol="0"/>
          <a:lstStyle/>
          <a:p>
            <a:fld id="{C2060067-EF6B-4B3B-BE12-901E807C34B6}"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2A2B635-F058-40B4-A1D8-9F07888F45AC}" type="datetimeFigureOut">
              <a:rPr lang="en-US" smtClean="0"/>
              <a:t>8/31/2017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2060067-EF6B-4B3B-BE12-901E807C34B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E2A2B635-F058-40B4-A1D8-9F07888F45AC}" type="datetimeFigureOut">
              <a:rPr lang="en-US" smtClean="0"/>
              <a:t>8/31/2017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60067-EF6B-4B3B-BE12-901E807C34B6}"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E2A2B635-F058-40B4-A1D8-9F07888F45AC}" type="datetimeFigureOut">
              <a:rPr lang="en-US" smtClean="0"/>
              <a:t>8/31/2017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060067-EF6B-4B3B-BE12-901E807C34B6}"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E2A2B635-F058-40B4-A1D8-9F07888F45AC}" type="datetimeFigureOut">
              <a:rPr lang="en-US" smtClean="0"/>
              <a:t>8/31/2017</a:t>
            </a:fld>
            <a:endParaRPr lang="en-US"/>
          </a:p>
        </p:txBody>
      </p:sp>
      <p:sp>
        <p:nvSpPr>
          <p:cNvPr id="7" name="Slide Number Placeholder 6"/>
          <p:cNvSpPr>
            <a:spLocks noGrp="1"/>
          </p:cNvSpPr>
          <p:nvPr>
            <p:ph type="sldNum" sz="quarter" idx="11"/>
          </p:nvPr>
        </p:nvSpPr>
        <p:spPr/>
        <p:txBody>
          <a:bodyPr rtlCol="0"/>
          <a:lstStyle/>
          <a:p>
            <a:fld id="{C2060067-EF6B-4B3B-BE12-901E807C34B6}"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2B635-F058-40B4-A1D8-9F07888F45AC}" type="datetimeFigureOut">
              <a:rPr lang="en-US" smtClean="0"/>
              <a:t>8/31/2017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060067-EF6B-4B3B-BE12-901E807C34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E2A2B635-F058-40B4-A1D8-9F07888F45AC}" type="datetimeFigureOut">
              <a:rPr lang="en-US" smtClean="0"/>
              <a:t>8/31/2017</a:t>
            </a:fld>
            <a:endParaRPr lang="en-US"/>
          </a:p>
        </p:txBody>
      </p:sp>
      <p:sp>
        <p:nvSpPr>
          <p:cNvPr id="22" name="Slide Number Placeholder 21"/>
          <p:cNvSpPr>
            <a:spLocks noGrp="1"/>
          </p:cNvSpPr>
          <p:nvPr>
            <p:ph type="sldNum" sz="quarter" idx="15"/>
          </p:nvPr>
        </p:nvSpPr>
        <p:spPr/>
        <p:txBody>
          <a:bodyPr rtlCol="0"/>
          <a:lstStyle/>
          <a:p>
            <a:fld id="{C2060067-EF6B-4B3B-BE12-901E807C34B6}"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2A2B635-F058-40B4-A1D8-9F07888F45AC}" type="datetimeFigureOut">
              <a:rPr lang="en-US" smtClean="0"/>
              <a:t>8/31/2017</a:t>
            </a:fld>
            <a:endParaRPr lang="en-US"/>
          </a:p>
        </p:txBody>
      </p:sp>
      <p:sp>
        <p:nvSpPr>
          <p:cNvPr id="18" name="Slide Number Placeholder 17"/>
          <p:cNvSpPr>
            <a:spLocks noGrp="1"/>
          </p:cNvSpPr>
          <p:nvPr>
            <p:ph type="sldNum" sz="quarter" idx="11"/>
          </p:nvPr>
        </p:nvSpPr>
        <p:spPr/>
        <p:txBody>
          <a:bodyPr rtlCol="0"/>
          <a:lstStyle/>
          <a:p>
            <a:fld id="{C2060067-EF6B-4B3B-BE12-901E807C34B6}"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2A2B635-F058-40B4-A1D8-9F07888F45AC}" type="datetimeFigureOut">
              <a:rPr lang="en-US" smtClean="0"/>
              <a:t>8/31/2017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2060067-EF6B-4B3B-BE12-901E807C34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lschmidt@summithill.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400800" cy="1894362"/>
          </a:xfrm>
        </p:spPr>
        <p:txBody>
          <a:bodyPr>
            <a:normAutofit fontScale="90000"/>
          </a:bodyPr>
          <a:lstStyle/>
          <a:p>
            <a:br>
              <a:rPr lang="en-US" dirty="0"/>
            </a:br>
            <a:r>
              <a:rPr lang="en-US" dirty="0"/>
              <a:t>Academic Improvement – Reading </a:t>
            </a:r>
            <a:br>
              <a:rPr lang="en-US" dirty="0"/>
            </a:br>
            <a:br>
              <a:rPr lang="en-US" dirty="0"/>
            </a:br>
            <a:r>
              <a:rPr lang="en-US" dirty="0"/>
              <a:t>Ms. Schmidt</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86238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sz="quarter" idx="1"/>
          </p:nvPr>
        </p:nvSpPr>
        <p:spPr/>
        <p:txBody>
          <a:bodyPr/>
          <a:lstStyle/>
          <a:p>
            <a:r>
              <a:rPr lang="en-US" dirty="0"/>
              <a:t>Text Features</a:t>
            </a:r>
          </a:p>
          <a:p>
            <a:pPr marL="0" indent="0">
              <a:buNone/>
            </a:pPr>
            <a:r>
              <a:rPr lang="en-US" dirty="0"/>
              <a:t>   -Charts</a:t>
            </a:r>
          </a:p>
          <a:p>
            <a:pPr marL="0" indent="0">
              <a:buNone/>
            </a:pPr>
            <a:r>
              <a:rPr lang="en-US" dirty="0"/>
              <a:t>   -Graphs, </a:t>
            </a:r>
          </a:p>
          <a:p>
            <a:pPr marL="0" indent="0">
              <a:buNone/>
            </a:pPr>
            <a:r>
              <a:rPr lang="en-US" dirty="0"/>
              <a:t>   -Maps</a:t>
            </a:r>
          </a:p>
          <a:p>
            <a:pPr marL="0" indent="0">
              <a:buNone/>
            </a:pPr>
            <a:r>
              <a:rPr lang="en-US" dirty="0"/>
              <a:t>   -Headings and Subheadings</a:t>
            </a:r>
          </a:p>
          <a:p>
            <a:pPr marL="0" indent="0">
              <a:buNone/>
            </a:pPr>
            <a:r>
              <a:rPr lang="en-US" dirty="0"/>
              <a:t>   -Sidebars and Footnotes</a:t>
            </a:r>
          </a:p>
          <a:p>
            <a:endParaRPr lang="en-US" dirty="0"/>
          </a:p>
        </p:txBody>
      </p:sp>
    </p:spTree>
    <p:extLst>
      <p:ext uri="{BB962C8B-B14F-4D97-AF65-F5344CB8AC3E}">
        <p14:creationId xmlns:p14="http://schemas.microsoft.com/office/powerpoint/2010/main" val="1270079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sz="quarter" idx="1"/>
          </p:nvPr>
        </p:nvSpPr>
        <p:spPr/>
        <p:txBody>
          <a:bodyPr/>
          <a:lstStyle/>
          <a:p>
            <a:r>
              <a:rPr lang="en-US" dirty="0"/>
              <a:t>Text Structures</a:t>
            </a:r>
          </a:p>
          <a:p>
            <a:pPr marL="0" indent="0">
              <a:buNone/>
            </a:pPr>
            <a:r>
              <a:rPr lang="en-US" dirty="0"/>
              <a:t>   -Compare and Contrast</a:t>
            </a:r>
          </a:p>
          <a:p>
            <a:pPr marL="0" indent="0">
              <a:buNone/>
            </a:pPr>
            <a:r>
              <a:rPr lang="en-US" dirty="0"/>
              <a:t>   -Cause and Effect</a:t>
            </a:r>
          </a:p>
          <a:p>
            <a:pPr marL="0" indent="0">
              <a:buNone/>
            </a:pPr>
            <a:r>
              <a:rPr lang="en-US" dirty="0"/>
              <a:t>   -Sequential and Chronological Order</a:t>
            </a:r>
          </a:p>
          <a:p>
            <a:pPr marL="0" indent="0">
              <a:buNone/>
            </a:pPr>
            <a:r>
              <a:rPr lang="en-US" dirty="0"/>
              <a:t>   -Problem and Solution</a:t>
            </a:r>
          </a:p>
          <a:p>
            <a:pPr marL="0" indent="0">
              <a:buNone/>
            </a:pPr>
            <a:r>
              <a:rPr lang="en-US" dirty="0"/>
              <a:t>   -Question and Answer</a:t>
            </a:r>
          </a:p>
          <a:p>
            <a:pPr marL="0" indent="0">
              <a:buNone/>
            </a:pPr>
            <a:r>
              <a:rPr lang="en-US" dirty="0"/>
              <a:t>   -Proposition and Support</a:t>
            </a:r>
          </a:p>
          <a:p>
            <a:pPr marL="0" indent="0">
              <a:buNone/>
            </a:pPr>
            <a:endParaRPr lang="en-US" dirty="0"/>
          </a:p>
        </p:txBody>
      </p:sp>
    </p:spTree>
    <p:extLst>
      <p:ext uri="{BB962C8B-B14F-4D97-AF65-F5344CB8AC3E}">
        <p14:creationId xmlns:p14="http://schemas.microsoft.com/office/powerpoint/2010/main" val="2503338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sz="quarter" idx="1"/>
          </p:nvPr>
        </p:nvSpPr>
        <p:spPr/>
        <p:txBody>
          <a:bodyPr/>
          <a:lstStyle/>
          <a:p>
            <a:r>
              <a:rPr lang="en-US" dirty="0"/>
              <a:t>Reading Comprehension: </a:t>
            </a:r>
          </a:p>
          <a:p>
            <a:pPr marL="0" indent="0">
              <a:buNone/>
            </a:pPr>
            <a:r>
              <a:rPr lang="en-US" dirty="0"/>
              <a:t>   -Author’s Purpose</a:t>
            </a:r>
          </a:p>
          <a:p>
            <a:pPr marL="0" indent="0">
              <a:buNone/>
            </a:pPr>
            <a:r>
              <a:rPr lang="en-US" dirty="0"/>
              <a:t>   -Main Idea and Supporting Details</a:t>
            </a:r>
          </a:p>
          <a:p>
            <a:pPr marL="0" indent="0">
              <a:buNone/>
            </a:pPr>
            <a:r>
              <a:rPr lang="en-US" dirty="0"/>
              <a:t>   -Inferences and Conclusions</a:t>
            </a:r>
          </a:p>
          <a:p>
            <a:pPr marL="0" indent="0">
              <a:buNone/>
            </a:pPr>
            <a:r>
              <a:rPr lang="en-US" dirty="0"/>
              <a:t>   -Fact and Opinion</a:t>
            </a:r>
          </a:p>
          <a:p>
            <a:pPr marL="0" indent="0">
              <a:buNone/>
            </a:pPr>
            <a:r>
              <a:rPr lang="en-US" dirty="0"/>
              <a:t>   -Propaganda</a:t>
            </a:r>
          </a:p>
          <a:p>
            <a:pPr marL="0" indent="0">
              <a:buNone/>
            </a:pPr>
            <a:r>
              <a:rPr lang="en-US" dirty="0"/>
              <a:t>   -Reading Critically</a:t>
            </a:r>
          </a:p>
          <a:p>
            <a:pPr marL="0" indent="0">
              <a:buNone/>
            </a:pPr>
            <a:endParaRPr lang="en-US" dirty="0"/>
          </a:p>
        </p:txBody>
      </p:sp>
    </p:spTree>
    <p:extLst>
      <p:ext uri="{BB962C8B-B14F-4D97-AF65-F5344CB8AC3E}">
        <p14:creationId xmlns:p14="http://schemas.microsoft.com/office/powerpoint/2010/main" val="300644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sz="quarter" idx="1"/>
          </p:nvPr>
        </p:nvSpPr>
        <p:spPr/>
        <p:txBody>
          <a:bodyPr/>
          <a:lstStyle/>
          <a:p>
            <a:r>
              <a:rPr lang="en-US" dirty="0"/>
              <a:t>Literary Elements</a:t>
            </a:r>
          </a:p>
          <a:p>
            <a:pPr marL="0" indent="0">
              <a:buNone/>
            </a:pPr>
            <a:r>
              <a:rPr lang="en-US" dirty="0"/>
              <a:t>   -Plot</a:t>
            </a:r>
          </a:p>
          <a:p>
            <a:pPr marL="0" indent="0">
              <a:buNone/>
            </a:pPr>
            <a:r>
              <a:rPr lang="en-US" dirty="0"/>
              <a:t>   -Conflict</a:t>
            </a:r>
          </a:p>
          <a:p>
            <a:pPr marL="0" indent="0">
              <a:buNone/>
            </a:pPr>
            <a:r>
              <a:rPr lang="en-US" dirty="0"/>
              <a:t>   -Character</a:t>
            </a:r>
          </a:p>
          <a:p>
            <a:pPr marL="0" indent="0">
              <a:buNone/>
            </a:pPr>
            <a:r>
              <a:rPr lang="en-US" dirty="0"/>
              <a:t>   -Setting</a:t>
            </a:r>
          </a:p>
          <a:p>
            <a:pPr marL="0" indent="0">
              <a:buNone/>
            </a:pPr>
            <a:r>
              <a:rPr lang="en-US" dirty="0"/>
              <a:t>   -Theme</a:t>
            </a:r>
          </a:p>
          <a:p>
            <a:pPr marL="0" indent="0">
              <a:buNone/>
            </a:pPr>
            <a:r>
              <a:rPr lang="en-US" dirty="0"/>
              <a:t>   -Mood and Tone</a:t>
            </a:r>
          </a:p>
          <a:p>
            <a:pPr marL="0" indent="0">
              <a:buNone/>
            </a:pPr>
            <a:r>
              <a:rPr lang="en-US" dirty="0"/>
              <a:t>   -Irony</a:t>
            </a:r>
          </a:p>
          <a:p>
            <a:pPr marL="0" indent="0">
              <a:buNone/>
            </a:pPr>
            <a:r>
              <a:rPr lang="en-US" dirty="0"/>
              <a:t>   -Symbolism</a:t>
            </a:r>
          </a:p>
        </p:txBody>
      </p:sp>
    </p:spTree>
    <p:extLst>
      <p:ext uri="{BB962C8B-B14F-4D97-AF65-F5344CB8AC3E}">
        <p14:creationId xmlns:p14="http://schemas.microsoft.com/office/powerpoint/2010/main" val="2451421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sz="quarter" idx="1"/>
          </p:nvPr>
        </p:nvSpPr>
        <p:spPr/>
        <p:txBody>
          <a:bodyPr/>
          <a:lstStyle/>
          <a:p>
            <a:r>
              <a:rPr lang="en-US" dirty="0"/>
              <a:t>Genres</a:t>
            </a:r>
          </a:p>
          <a:p>
            <a:pPr marL="0" indent="0">
              <a:buNone/>
            </a:pPr>
            <a:r>
              <a:rPr lang="en-US" dirty="0"/>
              <a:t>   -Short Stories</a:t>
            </a:r>
          </a:p>
          <a:p>
            <a:pPr marL="0" indent="0">
              <a:buNone/>
            </a:pPr>
            <a:r>
              <a:rPr lang="en-US" dirty="0"/>
              <a:t>   -Myths and Legends</a:t>
            </a:r>
          </a:p>
          <a:p>
            <a:pPr marL="0" indent="0">
              <a:buNone/>
            </a:pPr>
            <a:r>
              <a:rPr lang="en-US" dirty="0"/>
              <a:t>   -Newspapers, Magazines, and Electronic Sources</a:t>
            </a:r>
          </a:p>
          <a:p>
            <a:pPr marL="0" indent="0">
              <a:buNone/>
            </a:pPr>
            <a:r>
              <a:rPr lang="en-US" dirty="0"/>
              <a:t>   -Autobiographies and Biographies</a:t>
            </a:r>
          </a:p>
          <a:p>
            <a:pPr marL="0" indent="0">
              <a:buNone/>
            </a:pPr>
            <a:r>
              <a:rPr lang="en-US" dirty="0"/>
              <a:t>   -Poetry</a:t>
            </a:r>
          </a:p>
          <a:p>
            <a:pPr marL="0" indent="0">
              <a:buNone/>
            </a:pPr>
            <a:r>
              <a:rPr lang="en-US" dirty="0"/>
              <a:t>   -Information Materials</a:t>
            </a:r>
          </a:p>
          <a:p>
            <a:pPr marL="0" indent="0">
              <a:buNone/>
            </a:pPr>
            <a:r>
              <a:rPr lang="en-US" dirty="0"/>
              <a:t>   -Consumer and Workplace Documents</a:t>
            </a:r>
          </a:p>
          <a:p>
            <a:pPr marL="0" indent="0">
              <a:buNone/>
            </a:pPr>
            <a:endParaRPr lang="en-US" dirty="0"/>
          </a:p>
        </p:txBody>
      </p:sp>
    </p:spTree>
    <p:extLst>
      <p:ext uri="{BB962C8B-B14F-4D97-AF65-F5344CB8AC3E}">
        <p14:creationId xmlns:p14="http://schemas.microsoft.com/office/powerpoint/2010/main" val="2698818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sz="quarter" idx="1"/>
          </p:nvPr>
        </p:nvSpPr>
        <p:spPr/>
        <p:txBody>
          <a:bodyPr/>
          <a:lstStyle/>
          <a:p>
            <a:r>
              <a:rPr lang="en-US" dirty="0"/>
              <a:t>Reading Strategies</a:t>
            </a:r>
          </a:p>
          <a:p>
            <a:pPr marL="0" indent="0">
              <a:buNone/>
            </a:pPr>
            <a:r>
              <a:rPr lang="en-US" dirty="0"/>
              <a:t>   -Previewing</a:t>
            </a:r>
          </a:p>
          <a:p>
            <a:pPr marL="0" indent="0">
              <a:buNone/>
            </a:pPr>
            <a:r>
              <a:rPr lang="en-US" dirty="0"/>
              <a:t>   -Self-Questioning</a:t>
            </a:r>
          </a:p>
          <a:p>
            <a:pPr marL="0" indent="0">
              <a:buNone/>
            </a:pPr>
            <a:r>
              <a:rPr lang="en-US" dirty="0"/>
              <a:t>   -Making Connections</a:t>
            </a:r>
          </a:p>
          <a:p>
            <a:pPr marL="0" indent="0">
              <a:buNone/>
            </a:pPr>
            <a:r>
              <a:rPr lang="en-US" dirty="0"/>
              <a:t>   -Monitoring</a:t>
            </a:r>
          </a:p>
          <a:p>
            <a:pPr marL="0" indent="0">
              <a:buNone/>
            </a:pPr>
            <a:r>
              <a:rPr lang="en-US" dirty="0"/>
              <a:t>   -Summarizing</a:t>
            </a:r>
          </a:p>
          <a:p>
            <a:pPr marL="0" indent="0">
              <a:buNone/>
            </a:pPr>
            <a:r>
              <a:rPr lang="en-US" dirty="0"/>
              <a:t>   -Evaluating</a:t>
            </a:r>
          </a:p>
        </p:txBody>
      </p:sp>
    </p:spTree>
    <p:extLst>
      <p:ext uri="{BB962C8B-B14F-4D97-AF65-F5344CB8AC3E}">
        <p14:creationId xmlns:p14="http://schemas.microsoft.com/office/powerpoint/2010/main" val="4021101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sz="quarter" idx="1"/>
          </p:nvPr>
        </p:nvSpPr>
        <p:spPr/>
        <p:txBody>
          <a:bodyPr/>
          <a:lstStyle/>
          <a:p>
            <a:r>
              <a:rPr lang="en-US" dirty="0"/>
              <a:t>Please see my class website.</a:t>
            </a:r>
          </a:p>
          <a:p>
            <a:r>
              <a:rPr lang="en-US" dirty="0"/>
              <a:t>Lesson plans are listed under downloads.</a:t>
            </a:r>
          </a:p>
          <a:p>
            <a:r>
              <a:rPr lang="en-US" dirty="0"/>
              <a:t>Feel free to contact me via email: </a:t>
            </a:r>
            <a:r>
              <a:rPr lang="en-US" dirty="0">
                <a:hlinkClick r:id="rId2"/>
              </a:rPr>
              <a:t>lschmidt@summithill.org</a:t>
            </a:r>
            <a:r>
              <a:rPr lang="en-US" dirty="0"/>
              <a:t> </a:t>
            </a:r>
          </a:p>
          <a:p>
            <a:r>
              <a:rPr lang="en-US"/>
              <a:t>I am available for phone calls before school from 7:30-7:40, from 10:30-11:15, and after school from 2:30-2:40. </a:t>
            </a:r>
          </a:p>
          <a:p>
            <a:pPr marL="0" indent="0">
              <a:buNone/>
            </a:pPr>
            <a:r>
              <a:rPr lang="en-US" dirty="0"/>
              <a:t>   </a:t>
            </a:r>
          </a:p>
          <a:p>
            <a:endParaRPr lang="en-US" dirty="0"/>
          </a:p>
        </p:txBody>
      </p:sp>
    </p:spTree>
    <p:extLst>
      <p:ext uri="{BB962C8B-B14F-4D97-AF65-F5344CB8AC3E}">
        <p14:creationId xmlns:p14="http://schemas.microsoft.com/office/powerpoint/2010/main" val="236314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Improvement Goals</a:t>
            </a:r>
          </a:p>
        </p:txBody>
      </p:sp>
      <p:sp>
        <p:nvSpPr>
          <p:cNvPr id="3" name="Content Placeholder 2"/>
          <p:cNvSpPr>
            <a:spLocks noGrp="1"/>
          </p:cNvSpPr>
          <p:nvPr>
            <p:ph sz="quarter" idx="1"/>
          </p:nvPr>
        </p:nvSpPr>
        <p:spPr/>
        <p:txBody>
          <a:bodyPr/>
          <a:lstStyle/>
          <a:p>
            <a:r>
              <a:rPr lang="en-US" dirty="0"/>
              <a:t>Increase comprehension and understanding of fiction and nonfiction text.</a:t>
            </a:r>
          </a:p>
          <a:p>
            <a:r>
              <a:rPr lang="en-US" dirty="0"/>
              <a:t>Increase critical thinking, going beyond what is written in the text.</a:t>
            </a:r>
          </a:p>
          <a:p>
            <a:r>
              <a:rPr lang="en-US" dirty="0"/>
              <a:t>Increase fluency (rate, speed, accuracy).</a:t>
            </a:r>
          </a:p>
          <a:p>
            <a:r>
              <a:rPr lang="en-US" dirty="0"/>
              <a:t>Increase vocabulary and decoding skills.</a:t>
            </a:r>
            <a:br>
              <a:rPr lang="en-US" dirty="0"/>
            </a:br>
            <a:endParaRPr lang="en-US" dirty="0"/>
          </a:p>
        </p:txBody>
      </p:sp>
    </p:spTree>
    <p:extLst>
      <p:ext uri="{BB962C8B-B14F-4D97-AF65-F5344CB8AC3E}">
        <p14:creationId xmlns:p14="http://schemas.microsoft.com/office/powerpoint/2010/main" val="2948797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Textbook</a:t>
            </a:r>
          </a:p>
        </p:txBody>
      </p:sp>
      <p:sp>
        <p:nvSpPr>
          <p:cNvPr id="3" name="Content Placeholder 2"/>
          <p:cNvSpPr>
            <a:spLocks noGrp="1"/>
          </p:cNvSpPr>
          <p:nvPr>
            <p:ph sz="quarter" idx="1"/>
          </p:nvPr>
        </p:nvSpPr>
        <p:spPr>
          <a:xfrm>
            <a:off x="457200" y="1600200"/>
            <a:ext cx="7467600" cy="4873752"/>
          </a:xfrm>
        </p:spPr>
        <p:txBody>
          <a:bodyPr/>
          <a:lstStyle/>
          <a:p>
            <a:r>
              <a:rPr lang="en-US" dirty="0"/>
              <a:t>Reading Express Workbook – Comprehension Intervention</a:t>
            </a:r>
          </a:p>
          <a:p>
            <a:r>
              <a:rPr lang="en-US" dirty="0"/>
              <a:t>Be a Better Reader Workbook – Supplemental Comprehension</a:t>
            </a:r>
          </a:p>
          <a:p>
            <a:r>
              <a:rPr lang="en-US" dirty="0"/>
              <a:t>Word Wisdom Workbook – Vocabulary Intervention</a:t>
            </a:r>
          </a:p>
          <a:p>
            <a:pPr marL="0" indent="0">
              <a:buNone/>
            </a:pPr>
            <a:endParaRPr lang="en-US" dirty="0"/>
          </a:p>
          <a:p>
            <a:endParaRPr lang="en-US" dirty="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4343415"/>
            <a:ext cx="1584581"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p:cNvPicPr>
          <p:nvPr/>
        </p:nvPicPr>
        <p:blipFill>
          <a:blip r:embed="rId3"/>
          <a:stretch>
            <a:fillRect/>
          </a:stretch>
        </p:blipFill>
        <p:spPr>
          <a:xfrm>
            <a:off x="6096000" y="4343415"/>
            <a:ext cx="2020824" cy="2020824"/>
          </a:xfrm>
          <a:prstGeom prst="rect">
            <a:avLst/>
          </a:prstGeom>
        </p:spPr>
      </p:pic>
      <p:sp>
        <p:nvSpPr>
          <p:cNvPr id="6" name="AutoShape 2" descr="Image result for be a better reader level d">
            <a:extLst>
              <a:ext uri="{FF2B5EF4-FFF2-40B4-BE49-F238E27FC236}">
                <a16:creationId xmlns:a16="http://schemas.microsoft.com/office/drawing/2014/main" id="{ADC24936-EA06-4AA1-88BF-D809882228FC}"/>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a:extLst>
              <a:ext uri="{FF2B5EF4-FFF2-40B4-BE49-F238E27FC236}">
                <a16:creationId xmlns:a16="http://schemas.microsoft.com/office/drawing/2014/main" id="{75E8714D-2CB9-45BB-A75A-339467846244}"/>
              </a:ext>
            </a:extLst>
          </p:cNvPr>
          <p:cNvPicPr>
            <a:picLocks noChangeAspect="1"/>
          </p:cNvPicPr>
          <p:nvPr/>
        </p:nvPicPr>
        <p:blipFill>
          <a:blip r:embed="rId4"/>
          <a:stretch>
            <a:fillRect/>
          </a:stretch>
        </p:blipFill>
        <p:spPr>
          <a:xfrm>
            <a:off x="3605212" y="4384513"/>
            <a:ext cx="1628775" cy="2089439"/>
          </a:xfrm>
          <a:prstGeom prst="rect">
            <a:avLst/>
          </a:prstGeom>
        </p:spPr>
      </p:pic>
    </p:spTree>
    <p:extLst>
      <p:ext uri="{BB962C8B-B14F-4D97-AF65-F5344CB8AC3E}">
        <p14:creationId xmlns:p14="http://schemas.microsoft.com/office/powerpoint/2010/main" val="2820615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materials</a:t>
            </a:r>
          </a:p>
        </p:txBody>
      </p:sp>
      <p:sp>
        <p:nvSpPr>
          <p:cNvPr id="3" name="Content Placeholder 2"/>
          <p:cNvSpPr>
            <a:spLocks noGrp="1"/>
          </p:cNvSpPr>
          <p:nvPr>
            <p:ph sz="quarter" idx="1"/>
          </p:nvPr>
        </p:nvSpPr>
        <p:spPr/>
        <p:txBody>
          <a:bodyPr/>
          <a:lstStyle/>
          <a:p>
            <a:r>
              <a:rPr lang="en-US" dirty="0"/>
              <a:t>Class Workbooks (stay in classroom, unless homework is assigned)</a:t>
            </a:r>
          </a:p>
          <a:p>
            <a:r>
              <a:rPr lang="en-US" dirty="0"/>
              <a:t>AR Book</a:t>
            </a:r>
          </a:p>
          <a:p>
            <a:r>
              <a:rPr lang="en-US" dirty="0"/>
              <a:t>Folder</a:t>
            </a:r>
          </a:p>
          <a:p>
            <a:r>
              <a:rPr lang="en-US" dirty="0"/>
              <a:t>Pencil</a:t>
            </a:r>
          </a:p>
        </p:txBody>
      </p:sp>
    </p:spTree>
    <p:extLst>
      <p:ext uri="{BB962C8B-B14F-4D97-AF65-F5344CB8AC3E}">
        <p14:creationId xmlns:p14="http://schemas.microsoft.com/office/powerpoint/2010/main" val="1544734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&amp; Classroom Policies</a:t>
            </a:r>
          </a:p>
        </p:txBody>
      </p:sp>
      <p:sp>
        <p:nvSpPr>
          <p:cNvPr id="3" name="Content Placeholder 2"/>
          <p:cNvSpPr>
            <a:spLocks noGrp="1"/>
          </p:cNvSpPr>
          <p:nvPr>
            <p:ph sz="quarter" idx="1"/>
          </p:nvPr>
        </p:nvSpPr>
        <p:spPr/>
        <p:txBody>
          <a:bodyPr/>
          <a:lstStyle/>
          <a:p>
            <a:r>
              <a:rPr lang="en-US" dirty="0"/>
              <a:t>Students must follow all policies stated in the student handbook.</a:t>
            </a:r>
          </a:p>
          <a:p>
            <a:r>
              <a:rPr lang="en-US" dirty="0"/>
              <a:t>General Classroom Rules:</a:t>
            </a:r>
          </a:p>
          <a:p>
            <a:pPr marL="0" indent="0">
              <a:buNone/>
            </a:pPr>
            <a:r>
              <a:rPr lang="en-US" dirty="0"/>
              <a:t>   -Be Responsible. Come to class prepared.</a:t>
            </a:r>
          </a:p>
          <a:p>
            <a:pPr marL="0" indent="0">
              <a:spcBef>
                <a:spcPts val="0"/>
              </a:spcBef>
              <a:buNone/>
            </a:pPr>
            <a:r>
              <a:rPr lang="en-US" dirty="0"/>
              <a:t>   -Be Respectful. No talking while teacher or others</a:t>
            </a:r>
          </a:p>
          <a:p>
            <a:pPr marL="0" indent="0">
              <a:spcBef>
                <a:spcPts val="0"/>
              </a:spcBef>
              <a:buNone/>
            </a:pPr>
            <a:r>
              <a:rPr lang="en-US" dirty="0"/>
              <a:t>    are speaking.</a:t>
            </a:r>
          </a:p>
          <a:p>
            <a:pPr marL="0" indent="0">
              <a:spcBef>
                <a:spcPts val="0"/>
              </a:spcBef>
              <a:buNone/>
            </a:pPr>
            <a:r>
              <a:rPr lang="en-US" dirty="0"/>
              <a:t>   -Be Responsible. Be in your seat when the bell </a:t>
            </a:r>
          </a:p>
          <a:p>
            <a:pPr marL="0" indent="0">
              <a:spcBef>
                <a:spcPts val="0"/>
              </a:spcBef>
              <a:buNone/>
            </a:pPr>
            <a:r>
              <a:rPr lang="en-US" dirty="0"/>
              <a:t>    rings.</a:t>
            </a:r>
          </a:p>
          <a:p>
            <a:pPr marL="0" indent="0">
              <a:spcBef>
                <a:spcPts val="0"/>
              </a:spcBef>
              <a:buNone/>
            </a:pPr>
            <a:r>
              <a:rPr lang="en-US" dirty="0"/>
              <a:t>   -Be Responsible. Make complete efforts on all </a:t>
            </a:r>
          </a:p>
          <a:p>
            <a:pPr marL="0" indent="0">
              <a:spcBef>
                <a:spcPts val="0"/>
              </a:spcBef>
              <a:buNone/>
            </a:pPr>
            <a:r>
              <a:rPr lang="en-US" dirty="0"/>
              <a:t>    assignments.</a:t>
            </a:r>
          </a:p>
        </p:txBody>
      </p:sp>
    </p:spTree>
    <p:extLst>
      <p:ext uri="{BB962C8B-B14F-4D97-AF65-F5344CB8AC3E}">
        <p14:creationId xmlns:p14="http://schemas.microsoft.com/office/powerpoint/2010/main" val="636725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Grading</a:t>
            </a:r>
          </a:p>
        </p:txBody>
      </p:sp>
      <p:sp>
        <p:nvSpPr>
          <p:cNvPr id="3" name="Content Placeholder 2"/>
          <p:cNvSpPr>
            <a:spLocks noGrp="1"/>
          </p:cNvSpPr>
          <p:nvPr>
            <p:ph sz="quarter" idx="1"/>
          </p:nvPr>
        </p:nvSpPr>
        <p:spPr/>
        <p:txBody>
          <a:bodyPr>
            <a:normAutofit fontScale="85000" lnSpcReduction="20000"/>
          </a:bodyPr>
          <a:lstStyle/>
          <a:p>
            <a:r>
              <a:rPr lang="en-US" dirty="0"/>
              <a:t>Pass = 100% - 70%</a:t>
            </a:r>
          </a:p>
          <a:p>
            <a:r>
              <a:rPr lang="en-US" dirty="0"/>
              <a:t>Fail = 69% and below</a:t>
            </a:r>
          </a:p>
          <a:p>
            <a:pPr marL="0" indent="0">
              <a:buNone/>
            </a:pPr>
            <a:endParaRPr lang="en-US" dirty="0"/>
          </a:p>
          <a:p>
            <a:pPr marL="0" indent="0">
              <a:buNone/>
            </a:pPr>
            <a:endParaRPr lang="en-US" dirty="0"/>
          </a:p>
          <a:p>
            <a:r>
              <a:rPr lang="en-US" dirty="0"/>
              <a:t>Per Summit Hill School District 161 Policy:</a:t>
            </a:r>
          </a:p>
          <a:p>
            <a:r>
              <a:rPr lang="en-US" b="1" dirty="0"/>
              <a:t>Formative Assessment</a:t>
            </a:r>
            <a:r>
              <a:rPr lang="en-US" dirty="0"/>
              <a:t> is the formal and informal processes teachers and students use to gather evidence for the purpose of improving learning. Assessment for learning is how we provide students valuable feedback on their progress toward achieving the specific learning target.</a:t>
            </a:r>
            <a:br>
              <a:rPr lang="en-US" dirty="0"/>
            </a:br>
            <a:endParaRPr lang="en-US" dirty="0"/>
          </a:p>
          <a:p>
            <a:r>
              <a:rPr lang="en-US" b="1" dirty="0"/>
              <a:t>Summative </a:t>
            </a:r>
            <a:r>
              <a:rPr lang="en-US" b="1"/>
              <a:t>Assessment</a:t>
            </a:r>
            <a:r>
              <a:rPr lang="en-US"/>
              <a:t> provides </a:t>
            </a:r>
            <a:r>
              <a:rPr lang="en-US" dirty="0"/>
              <a:t>evidence of student achievement for the purpose of making a judgment about student competence or program effectiveness. Assessment of learning is how we know our students have achieved specific learning expectations.</a:t>
            </a:r>
          </a:p>
          <a:p>
            <a:endParaRPr lang="en-US" dirty="0"/>
          </a:p>
        </p:txBody>
      </p:sp>
    </p:spTree>
    <p:extLst>
      <p:ext uri="{BB962C8B-B14F-4D97-AF65-F5344CB8AC3E}">
        <p14:creationId xmlns:p14="http://schemas.microsoft.com/office/powerpoint/2010/main" val="33006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Placement Into Reading Improvement</a:t>
            </a:r>
          </a:p>
        </p:txBody>
      </p:sp>
      <p:sp>
        <p:nvSpPr>
          <p:cNvPr id="3" name="Content Placeholder 2"/>
          <p:cNvSpPr>
            <a:spLocks noGrp="1"/>
          </p:cNvSpPr>
          <p:nvPr>
            <p:ph sz="quarter" idx="1"/>
          </p:nvPr>
        </p:nvSpPr>
        <p:spPr/>
        <p:txBody>
          <a:bodyPr/>
          <a:lstStyle/>
          <a:p>
            <a:r>
              <a:rPr lang="en-US" dirty="0"/>
              <a:t>Based on:</a:t>
            </a:r>
          </a:p>
          <a:p>
            <a:pPr marL="0" indent="0">
              <a:buNone/>
            </a:pPr>
            <a:r>
              <a:rPr lang="en-US" dirty="0"/>
              <a:t>   -STAR scores (Fall, Winter, Spring)</a:t>
            </a:r>
          </a:p>
          <a:p>
            <a:pPr marL="0" indent="0">
              <a:buNone/>
            </a:pPr>
            <a:r>
              <a:rPr lang="en-US" dirty="0"/>
              <a:t>   -Teacher Recommendation</a:t>
            </a:r>
          </a:p>
          <a:p>
            <a:r>
              <a:rPr lang="en-US" dirty="0"/>
              <a:t>Students are progress monitored with STAR and </a:t>
            </a:r>
            <a:r>
              <a:rPr lang="en-US" dirty="0" err="1"/>
              <a:t>AIMSweb</a:t>
            </a:r>
            <a:r>
              <a:rPr lang="en-US" dirty="0"/>
              <a:t> throughout the year to make sure placement is correct.</a:t>
            </a:r>
          </a:p>
          <a:p>
            <a:r>
              <a:rPr lang="en-US" dirty="0"/>
              <a:t>After data review, if a student proves not to need the Academic Improvement course, he/she will be placed into the Encore rotation.</a:t>
            </a:r>
          </a:p>
        </p:txBody>
      </p:sp>
    </p:spTree>
    <p:extLst>
      <p:ext uri="{BB962C8B-B14F-4D97-AF65-F5344CB8AC3E}">
        <p14:creationId xmlns:p14="http://schemas.microsoft.com/office/powerpoint/2010/main" val="1014817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Reading Is Important</a:t>
            </a:r>
          </a:p>
        </p:txBody>
      </p:sp>
      <p:pic>
        <p:nvPicPr>
          <p:cNvPr id="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295400" y="1752600"/>
            <a:ext cx="6105525" cy="48168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1954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sz="quarter" idx="1"/>
          </p:nvPr>
        </p:nvSpPr>
        <p:spPr/>
        <p:txBody>
          <a:bodyPr>
            <a:normAutofit/>
          </a:bodyPr>
          <a:lstStyle/>
          <a:p>
            <a:r>
              <a:rPr lang="en-US" dirty="0"/>
              <a:t>Vocabulary Skills</a:t>
            </a:r>
          </a:p>
          <a:p>
            <a:pPr marL="0" indent="0">
              <a:buNone/>
            </a:pPr>
            <a:r>
              <a:rPr lang="en-US" dirty="0"/>
              <a:t>    -Prefixes, Suffixes, Root Words</a:t>
            </a:r>
          </a:p>
          <a:p>
            <a:pPr marL="0" indent="0">
              <a:buNone/>
            </a:pPr>
            <a:r>
              <a:rPr lang="en-US" dirty="0"/>
              <a:t>    -Context Clues, </a:t>
            </a:r>
          </a:p>
          <a:p>
            <a:pPr marL="0" indent="0">
              <a:buNone/>
            </a:pPr>
            <a:r>
              <a:rPr lang="en-US" dirty="0"/>
              <a:t>    -Connotation and Denotation</a:t>
            </a:r>
          </a:p>
          <a:p>
            <a:pPr marL="0" indent="0">
              <a:buNone/>
            </a:pPr>
            <a:r>
              <a:rPr lang="en-US" dirty="0"/>
              <a:t>    -Multiple Meaning Words</a:t>
            </a:r>
          </a:p>
          <a:p>
            <a:pPr marL="0" indent="0">
              <a:buNone/>
            </a:pPr>
            <a:r>
              <a:rPr lang="en-US" dirty="0"/>
              <a:t>    -Analogies</a:t>
            </a:r>
          </a:p>
          <a:p>
            <a:pPr marL="0" indent="0">
              <a:buNone/>
            </a:pPr>
            <a:r>
              <a:rPr lang="en-US" dirty="0"/>
              <a:t>    -Dictionary and Thesaurus </a:t>
            </a:r>
          </a:p>
        </p:txBody>
      </p:sp>
    </p:spTree>
    <p:extLst>
      <p:ext uri="{BB962C8B-B14F-4D97-AF65-F5344CB8AC3E}">
        <p14:creationId xmlns:p14="http://schemas.microsoft.com/office/powerpoint/2010/main" val="6831924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99</TotalTime>
  <Words>554</Words>
  <Application>Microsoft Office PowerPoint</Application>
  <PresentationFormat>On-screen Show (4:3)</PresentationFormat>
  <Paragraphs>105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 Schoolbook</vt:lpstr>
      <vt:lpstr>Wingdings</vt:lpstr>
      <vt:lpstr>Wingdings 2</vt:lpstr>
      <vt:lpstr>Oriel</vt:lpstr>
      <vt:lpstr> Academic Improvement – Reading   Ms. Schmidt</vt:lpstr>
      <vt:lpstr>Academic Improvement Goals</vt:lpstr>
      <vt:lpstr>Textbook</vt:lpstr>
      <vt:lpstr>materials</vt:lpstr>
      <vt:lpstr>School &amp; Classroom Policies</vt:lpstr>
      <vt:lpstr>Grading</vt:lpstr>
      <vt:lpstr>Placement Into Reading Improvement</vt:lpstr>
      <vt:lpstr>Why Reading Is Important</vt:lpstr>
      <vt:lpstr>Topics Covered</vt:lpstr>
      <vt:lpstr>Topics Covered</vt:lpstr>
      <vt:lpstr>Topics Covered</vt:lpstr>
      <vt:lpstr>Topics Covered</vt:lpstr>
      <vt:lpstr>Topics Covered</vt:lpstr>
      <vt:lpstr>Topics Covered</vt:lpstr>
      <vt:lpstr>Topics Covered</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Reading Improvement 8th Grade  Miss Schmidt</dc:title>
  <dc:creator>SHJH Teacher</dc:creator>
  <cp:lastModifiedBy>Lacey Schmidt</cp:lastModifiedBy>
  <cp:revision>17</cp:revision>
  <dcterms:created xsi:type="dcterms:W3CDTF">2013-09-04T12:33:44Z</dcterms:created>
  <dcterms:modified xsi:type="dcterms:W3CDTF">2017-08-31T15:25:53Z</dcterms:modified>
</cp:coreProperties>
</file>